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8120063" cy="10826750" type="B4ISO"/>
  <p:notesSz cx="6858000" cy="9144000"/>
  <p:defaultTextStyle>
    <a:defPPr>
      <a:defRPr lang="en-US"/>
    </a:defPPr>
    <a:lvl1pPr marL="0" algn="l" defTabSz="10825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1290" algn="l" defTabSz="10825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82580" algn="l" defTabSz="10825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23871" algn="l" defTabSz="10825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65161" algn="l" defTabSz="10825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06451" algn="l" defTabSz="10825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47741" algn="l" defTabSz="10825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789032" algn="l" defTabSz="10825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30322" algn="l" defTabSz="10825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187" autoAdjust="0"/>
  </p:normalViewPr>
  <p:slideViewPr>
    <p:cSldViewPr>
      <p:cViewPr>
        <p:scale>
          <a:sx n="135" d="100"/>
          <a:sy n="135" d="100"/>
        </p:scale>
        <p:origin x="-1512" y="3732"/>
      </p:cViewPr>
      <p:guideLst>
        <p:guide orient="horz" pos="3411"/>
        <p:guide pos="25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006" y="3363312"/>
            <a:ext cx="6902054" cy="2320734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18009" y="6135159"/>
            <a:ext cx="5684045" cy="276683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1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2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23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65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06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47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89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30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09C93-E407-4512-87A5-4E26F52EAEFD}" type="datetimeFigureOut">
              <a:rPr lang="en-GB" smtClean="0"/>
              <a:t>02/08/2019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F24F-48F9-4775-9CF9-7CD8CA0158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642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09C93-E407-4512-87A5-4E26F52EAEFD}" type="datetimeFigureOut">
              <a:rPr lang="en-GB" smtClean="0"/>
              <a:t>02/08/2019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F24F-48F9-4775-9CF9-7CD8CA0158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084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415283" y="578932"/>
            <a:ext cx="1370262" cy="1231542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04502" y="578932"/>
            <a:ext cx="3975448" cy="1231542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09C93-E407-4512-87A5-4E26F52EAEFD}" type="datetimeFigureOut">
              <a:rPr lang="en-GB" smtClean="0"/>
              <a:t>02/08/2019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F24F-48F9-4775-9CF9-7CD8CA0158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331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09C93-E407-4512-87A5-4E26F52EAEFD}" type="datetimeFigureOut">
              <a:rPr lang="en-GB" smtClean="0"/>
              <a:t>02/08/2019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F24F-48F9-4775-9CF9-7CD8CA0158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76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1430" y="6957190"/>
            <a:ext cx="6902054" cy="2150313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41430" y="4588841"/>
            <a:ext cx="6902054" cy="236835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129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825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238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651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7064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24774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7890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3303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09C93-E407-4512-87A5-4E26F52EAEFD}" type="datetimeFigureOut">
              <a:rPr lang="en-GB" smtClean="0"/>
              <a:t>02/08/2019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F24F-48F9-4775-9CF9-7CD8CA0158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389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04503" y="3368323"/>
            <a:ext cx="2672854" cy="9526037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112691" y="3368323"/>
            <a:ext cx="2672854" cy="9526037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09C93-E407-4512-87A5-4E26F52EAEFD}" type="datetimeFigureOut">
              <a:rPr lang="en-GB" smtClean="0"/>
              <a:t>02/08/2019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F24F-48F9-4775-9CF9-7CD8CA0158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041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6005" y="433572"/>
            <a:ext cx="7308056" cy="1804459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06004" y="2423488"/>
            <a:ext cx="3587771" cy="1009995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41290" indent="0">
              <a:buNone/>
              <a:defRPr sz="2400" b="1"/>
            </a:lvl2pPr>
            <a:lvl3pPr marL="1082580" indent="0">
              <a:buNone/>
              <a:defRPr sz="2200" b="1"/>
            </a:lvl3pPr>
            <a:lvl4pPr marL="1623871" indent="0">
              <a:buNone/>
              <a:defRPr sz="1900" b="1"/>
            </a:lvl4pPr>
            <a:lvl5pPr marL="2165161" indent="0">
              <a:buNone/>
              <a:defRPr sz="1900" b="1"/>
            </a:lvl5pPr>
            <a:lvl6pPr marL="2706451" indent="0">
              <a:buNone/>
              <a:defRPr sz="1900" b="1"/>
            </a:lvl6pPr>
            <a:lvl7pPr marL="3247741" indent="0">
              <a:buNone/>
              <a:defRPr sz="1900" b="1"/>
            </a:lvl7pPr>
            <a:lvl8pPr marL="3789032" indent="0">
              <a:buNone/>
              <a:defRPr sz="1900" b="1"/>
            </a:lvl8pPr>
            <a:lvl9pPr marL="4330322" indent="0">
              <a:buNone/>
              <a:defRPr sz="19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06004" y="3433483"/>
            <a:ext cx="3587771" cy="6237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124880" y="2423488"/>
            <a:ext cx="3589180" cy="1009995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41290" indent="0">
              <a:buNone/>
              <a:defRPr sz="2400" b="1"/>
            </a:lvl2pPr>
            <a:lvl3pPr marL="1082580" indent="0">
              <a:buNone/>
              <a:defRPr sz="2200" b="1"/>
            </a:lvl3pPr>
            <a:lvl4pPr marL="1623871" indent="0">
              <a:buNone/>
              <a:defRPr sz="1900" b="1"/>
            </a:lvl4pPr>
            <a:lvl5pPr marL="2165161" indent="0">
              <a:buNone/>
              <a:defRPr sz="1900" b="1"/>
            </a:lvl5pPr>
            <a:lvl6pPr marL="2706451" indent="0">
              <a:buNone/>
              <a:defRPr sz="1900" b="1"/>
            </a:lvl6pPr>
            <a:lvl7pPr marL="3247741" indent="0">
              <a:buNone/>
              <a:defRPr sz="1900" b="1"/>
            </a:lvl7pPr>
            <a:lvl8pPr marL="3789032" indent="0">
              <a:buNone/>
              <a:defRPr sz="1900" b="1"/>
            </a:lvl8pPr>
            <a:lvl9pPr marL="4330322" indent="0">
              <a:buNone/>
              <a:defRPr sz="19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124880" y="3433483"/>
            <a:ext cx="3589180" cy="6237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09C93-E407-4512-87A5-4E26F52EAEFD}" type="datetimeFigureOut">
              <a:rPr lang="en-GB" smtClean="0"/>
              <a:t>02/08/2019</a:t>
            </a:fld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F24F-48F9-4775-9CF9-7CD8CA0158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110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09C93-E407-4512-87A5-4E26F52EAEFD}" type="datetimeFigureOut">
              <a:rPr lang="en-GB" smtClean="0"/>
              <a:t>02/08/2019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F24F-48F9-4775-9CF9-7CD8CA0158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515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09C93-E407-4512-87A5-4E26F52EAEFD}" type="datetimeFigureOut">
              <a:rPr lang="en-GB" smtClean="0"/>
              <a:t>02/08/2019</a:t>
            </a:fld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F24F-48F9-4775-9CF9-7CD8CA0158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39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6004" y="431065"/>
            <a:ext cx="2671445" cy="1834533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74720" y="431067"/>
            <a:ext cx="4539341" cy="9240331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06004" y="2265599"/>
            <a:ext cx="2671445" cy="7405799"/>
          </a:xfrm>
        </p:spPr>
        <p:txBody>
          <a:bodyPr/>
          <a:lstStyle>
            <a:lvl1pPr marL="0" indent="0">
              <a:buNone/>
              <a:defRPr sz="1600"/>
            </a:lvl1pPr>
            <a:lvl2pPr marL="541290" indent="0">
              <a:buNone/>
              <a:defRPr sz="1400"/>
            </a:lvl2pPr>
            <a:lvl3pPr marL="1082580" indent="0">
              <a:buNone/>
              <a:defRPr sz="1200"/>
            </a:lvl3pPr>
            <a:lvl4pPr marL="1623871" indent="0">
              <a:buNone/>
              <a:defRPr sz="1100"/>
            </a:lvl4pPr>
            <a:lvl5pPr marL="2165161" indent="0">
              <a:buNone/>
              <a:defRPr sz="1100"/>
            </a:lvl5pPr>
            <a:lvl6pPr marL="2706451" indent="0">
              <a:buNone/>
              <a:defRPr sz="1100"/>
            </a:lvl6pPr>
            <a:lvl7pPr marL="3247741" indent="0">
              <a:buNone/>
              <a:defRPr sz="1100"/>
            </a:lvl7pPr>
            <a:lvl8pPr marL="3789032" indent="0">
              <a:buNone/>
              <a:defRPr sz="1100"/>
            </a:lvl8pPr>
            <a:lvl9pPr marL="4330322" indent="0">
              <a:buNone/>
              <a:defRPr sz="11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09C93-E407-4512-87A5-4E26F52EAEFD}" type="datetimeFigureOut">
              <a:rPr lang="en-GB" smtClean="0"/>
              <a:t>02/08/2019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F24F-48F9-4775-9CF9-7CD8CA0158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58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91589" y="7578725"/>
            <a:ext cx="4872038" cy="894712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591589" y="967391"/>
            <a:ext cx="4872038" cy="6496050"/>
          </a:xfrm>
        </p:spPr>
        <p:txBody>
          <a:bodyPr/>
          <a:lstStyle>
            <a:lvl1pPr marL="0" indent="0">
              <a:buNone/>
              <a:defRPr sz="3800"/>
            </a:lvl1pPr>
            <a:lvl2pPr marL="541290" indent="0">
              <a:buNone/>
              <a:defRPr sz="3400"/>
            </a:lvl2pPr>
            <a:lvl3pPr marL="1082580" indent="0">
              <a:buNone/>
              <a:defRPr sz="2800"/>
            </a:lvl3pPr>
            <a:lvl4pPr marL="1623871" indent="0">
              <a:buNone/>
              <a:defRPr sz="2400"/>
            </a:lvl4pPr>
            <a:lvl5pPr marL="2165161" indent="0">
              <a:buNone/>
              <a:defRPr sz="2400"/>
            </a:lvl5pPr>
            <a:lvl6pPr marL="2706451" indent="0">
              <a:buNone/>
              <a:defRPr sz="2400"/>
            </a:lvl6pPr>
            <a:lvl7pPr marL="3247741" indent="0">
              <a:buNone/>
              <a:defRPr sz="2400"/>
            </a:lvl7pPr>
            <a:lvl8pPr marL="3789032" indent="0">
              <a:buNone/>
              <a:defRPr sz="2400"/>
            </a:lvl8pPr>
            <a:lvl9pPr marL="4330322" indent="0">
              <a:buNone/>
              <a:defRPr sz="24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91589" y="8473437"/>
            <a:ext cx="4872038" cy="1270639"/>
          </a:xfrm>
        </p:spPr>
        <p:txBody>
          <a:bodyPr/>
          <a:lstStyle>
            <a:lvl1pPr marL="0" indent="0">
              <a:buNone/>
              <a:defRPr sz="1600"/>
            </a:lvl1pPr>
            <a:lvl2pPr marL="541290" indent="0">
              <a:buNone/>
              <a:defRPr sz="1400"/>
            </a:lvl2pPr>
            <a:lvl3pPr marL="1082580" indent="0">
              <a:buNone/>
              <a:defRPr sz="1200"/>
            </a:lvl3pPr>
            <a:lvl4pPr marL="1623871" indent="0">
              <a:buNone/>
              <a:defRPr sz="1100"/>
            </a:lvl4pPr>
            <a:lvl5pPr marL="2165161" indent="0">
              <a:buNone/>
              <a:defRPr sz="1100"/>
            </a:lvl5pPr>
            <a:lvl6pPr marL="2706451" indent="0">
              <a:buNone/>
              <a:defRPr sz="1100"/>
            </a:lvl6pPr>
            <a:lvl7pPr marL="3247741" indent="0">
              <a:buNone/>
              <a:defRPr sz="1100"/>
            </a:lvl7pPr>
            <a:lvl8pPr marL="3789032" indent="0">
              <a:buNone/>
              <a:defRPr sz="1100"/>
            </a:lvl8pPr>
            <a:lvl9pPr marL="4330322" indent="0">
              <a:buNone/>
              <a:defRPr sz="11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09C93-E407-4512-87A5-4E26F52EAEFD}" type="datetimeFigureOut">
              <a:rPr lang="en-GB" smtClean="0"/>
              <a:t>02/08/2019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AF24F-48F9-4775-9CF9-7CD8CA0158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787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06005" y="433572"/>
            <a:ext cx="7308056" cy="1804459"/>
          </a:xfrm>
          <a:prstGeom prst="rect">
            <a:avLst/>
          </a:prstGeom>
        </p:spPr>
        <p:txBody>
          <a:bodyPr vert="horz" lIns="108258" tIns="54129" rIns="108258" bIns="54129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06005" y="2526244"/>
            <a:ext cx="7308056" cy="7145154"/>
          </a:xfrm>
          <a:prstGeom prst="rect">
            <a:avLst/>
          </a:prstGeom>
        </p:spPr>
        <p:txBody>
          <a:bodyPr vert="horz" lIns="108258" tIns="54129" rIns="108258" bIns="54129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06003" y="10034795"/>
            <a:ext cx="1894682" cy="576424"/>
          </a:xfrm>
          <a:prstGeom prst="rect">
            <a:avLst/>
          </a:prstGeom>
        </p:spPr>
        <p:txBody>
          <a:bodyPr vert="horz" lIns="108258" tIns="54129" rIns="108258" bIns="54129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09C93-E407-4512-87A5-4E26F52EAEFD}" type="datetimeFigureOut">
              <a:rPr lang="en-GB" smtClean="0"/>
              <a:t>02/08/2019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774355" y="10034795"/>
            <a:ext cx="2571353" cy="576424"/>
          </a:xfrm>
          <a:prstGeom prst="rect">
            <a:avLst/>
          </a:prstGeom>
        </p:spPr>
        <p:txBody>
          <a:bodyPr vert="horz" lIns="108258" tIns="54129" rIns="108258" bIns="54129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819379" y="10034795"/>
            <a:ext cx="1894682" cy="576424"/>
          </a:xfrm>
          <a:prstGeom prst="rect">
            <a:avLst/>
          </a:prstGeom>
        </p:spPr>
        <p:txBody>
          <a:bodyPr vert="horz" lIns="108258" tIns="54129" rIns="108258" bIns="54129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AF24F-48F9-4775-9CF9-7CD8CA0158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959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82580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5967" indent="-405967" algn="l" defTabSz="1082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9597" indent="-338307" algn="l" defTabSz="1082580" rtl="0" eaLnBrk="1" latinLnBrk="0" hangingPunct="1">
        <a:spcBef>
          <a:spcPct val="20000"/>
        </a:spcBef>
        <a:buFont typeface="Arial" panose="020B0604020202020204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53226" indent="-270645" algn="l" defTabSz="1082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94516" indent="-270645" algn="l" defTabSz="108258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806" indent="-270645" algn="l" defTabSz="1082580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77096" indent="-270645" algn="l" defTabSz="1082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18387" indent="-270645" algn="l" defTabSz="1082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59677" indent="-270645" algn="l" defTabSz="1082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00967" indent="-270645" algn="l" defTabSz="1082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25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1290" algn="l" defTabSz="10825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82580" algn="l" defTabSz="10825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23871" algn="l" defTabSz="10825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65161" algn="l" defTabSz="10825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06451" algn="l" defTabSz="10825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47741" algn="l" defTabSz="10825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89032" algn="l" defTabSz="10825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322" algn="l" defTabSz="10825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26" Type="http://schemas.openxmlformats.org/officeDocument/2006/relationships/image" Target="../media/image53.png"/><Relationship Id="rId3" Type="http://schemas.openxmlformats.org/officeDocument/2006/relationships/image" Target="../media/image30.png"/><Relationship Id="rId21" Type="http://schemas.openxmlformats.org/officeDocument/2006/relationships/image" Target="../media/image48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2" Type="http://schemas.openxmlformats.org/officeDocument/2006/relationships/image" Target="../media/image29.png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29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24" Type="http://schemas.openxmlformats.org/officeDocument/2006/relationships/image" Target="../media/image51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28" Type="http://schemas.openxmlformats.org/officeDocument/2006/relationships/image" Target="../media/image55.pn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Relationship Id="rId22" Type="http://schemas.openxmlformats.org/officeDocument/2006/relationships/image" Target="../media/image49.png"/><Relationship Id="rId27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ruppieren 83"/>
          <p:cNvGrpSpPr/>
          <p:nvPr/>
        </p:nvGrpSpPr>
        <p:grpSpPr>
          <a:xfrm>
            <a:off x="796895" y="9162268"/>
            <a:ext cx="1548000" cy="1585004"/>
            <a:chOff x="2042899" y="9209444"/>
            <a:chExt cx="1548000" cy="1585004"/>
          </a:xfrm>
        </p:grpSpPr>
        <p:pic>
          <p:nvPicPr>
            <p:cNvPr id="1041" name="Picture 1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2899" y="9246448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" name="Rechteck 122"/>
            <p:cNvSpPr/>
            <p:nvPr/>
          </p:nvSpPr>
          <p:spPr>
            <a:xfrm>
              <a:off x="2405457" y="9209444"/>
              <a:ext cx="857281" cy="1219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3" name="Gruppieren 82"/>
          <p:cNvGrpSpPr/>
          <p:nvPr/>
        </p:nvGrpSpPr>
        <p:grpSpPr>
          <a:xfrm>
            <a:off x="2349247" y="9162268"/>
            <a:ext cx="1548000" cy="1585004"/>
            <a:chOff x="3567955" y="9209444"/>
            <a:chExt cx="1548000" cy="1585004"/>
          </a:xfrm>
        </p:grpSpPr>
        <p:pic>
          <p:nvPicPr>
            <p:cNvPr id="1049" name="Picture 2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7955" y="9246448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4" name="Rechteck 123"/>
            <p:cNvSpPr/>
            <p:nvPr/>
          </p:nvSpPr>
          <p:spPr>
            <a:xfrm>
              <a:off x="3982767" y="9209444"/>
              <a:ext cx="857281" cy="1219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2" name="Gruppieren 81"/>
          <p:cNvGrpSpPr/>
          <p:nvPr/>
        </p:nvGrpSpPr>
        <p:grpSpPr>
          <a:xfrm>
            <a:off x="3912119" y="9157446"/>
            <a:ext cx="1548000" cy="1591121"/>
            <a:chOff x="5113739" y="9192694"/>
            <a:chExt cx="1548000" cy="1591121"/>
          </a:xfrm>
        </p:grpSpPr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3739" y="9235815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5" name="Rechteck 124"/>
            <p:cNvSpPr/>
            <p:nvPr/>
          </p:nvSpPr>
          <p:spPr>
            <a:xfrm>
              <a:off x="5434998" y="9192694"/>
              <a:ext cx="857281" cy="1219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1" name="Gruppieren 80"/>
          <p:cNvGrpSpPr/>
          <p:nvPr/>
        </p:nvGrpSpPr>
        <p:grpSpPr>
          <a:xfrm>
            <a:off x="5471381" y="9146364"/>
            <a:ext cx="1548000" cy="1590967"/>
            <a:chOff x="6637753" y="9193540"/>
            <a:chExt cx="1548000" cy="1590967"/>
          </a:xfrm>
        </p:grpSpPr>
        <p:pic>
          <p:nvPicPr>
            <p:cNvPr id="20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7753" y="9236507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6" name="Rechteck 125"/>
            <p:cNvSpPr/>
            <p:nvPr/>
          </p:nvSpPr>
          <p:spPr>
            <a:xfrm>
              <a:off x="7046435" y="9193540"/>
              <a:ext cx="857281" cy="1219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9" name="Gruppieren 68"/>
          <p:cNvGrpSpPr/>
          <p:nvPr/>
        </p:nvGrpSpPr>
        <p:grpSpPr>
          <a:xfrm>
            <a:off x="796895" y="7640807"/>
            <a:ext cx="1548000" cy="1589676"/>
            <a:chOff x="2042899" y="7751599"/>
            <a:chExt cx="1548000" cy="1589676"/>
          </a:xfrm>
        </p:grpSpPr>
        <p:pic>
          <p:nvPicPr>
            <p:cNvPr id="1040" name="Picture 1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2899" y="7793275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0" name="Rechteck 109"/>
            <p:cNvSpPr/>
            <p:nvPr/>
          </p:nvSpPr>
          <p:spPr>
            <a:xfrm>
              <a:off x="2377626" y="7751599"/>
              <a:ext cx="857281" cy="1219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0" name="Gruppieren 69"/>
          <p:cNvGrpSpPr/>
          <p:nvPr/>
        </p:nvGrpSpPr>
        <p:grpSpPr>
          <a:xfrm>
            <a:off x="2341295" y="7637128"/>
            <a:ext cx="1548000" cy="1594080"/>
            <a:chOff x="3567955" y="7747920"/>
            <a:chExt cx="1548000" cy="1594080"/>
          </a:xfrm>
        </p:grpSpPr>
        <p:pic>
          <p:nvPicPr>
            <p:cNvPr id="1050" name="Picture 2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7955" y="7794000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" name="Rechteck 111"/>
            <p:cNvSpPr/>
            <p:nvPr/>
          </p:nvSpPr>
          <p:spPr>
            <a:xfrm>
              <a:off x="3893028" y="7747920"/>
              <a:ext cx="857281" cy="1219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1" name="Gruppieren 70"/>
          <p:cNvGrpSpPr/>
          <p:nvPr/>
        </p:nvGrpSpPr>
        <p:grpSpPr>
          <a:xfrm>
            <a:off x="3909325" y="7638883"/>
            <a:ext cx="1548000" cy="1592200"/>
            <a:chOff x="5110945" y="7745699"/>
            <a:chExt cx="1548000" cy="1592200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0945" y="7789899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4" name="Rechteck 113"/>
            <p:cNvSpPr/>
            <p:nvPr/>
          </p:nvSpPr>
          <p:spPr>
            <a:xfrm>
              <a:off x="5561309" y="7745699"/>
              <a:ext cx="857281" cy="1219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2" name="Gruppieren 71"/>
          <p:cNvGrpSpPr/>
          <p:nvPr/>
        </p:nvGrpSpPr>
        <p:grpSpPr>
          <a:xfrm>
            <a:off x="5469928" y="7634907"/>
            <a:ext cx="1548000" cy="1592200"/>
            <a:chOff x="6636300" y="7745699"/>
            <a:chExt cx="1548000" cy="15922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6300" y="7789899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6" name="Rechteck 115"/>
            <p:cNvSpPr/>
            <p:nvPr/>
          </p:nvSpPr>
          <p:spPr>
            <a:xfrm>
              <a:off x="7022270" y="7745699"/>
              <a:ext cx="857281" cy="1219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1" name="Gruppieren 60"/>
          <p:cNvGrpSpPr/>
          <p:nvPr/>
        </p:nvGrpSpPr>
        <p:grpSpPr>
          <a:xfrm>
            <a:off x="788943" y="6154310"/>
            <a:ext cx="1548000" cy="1558065"/>
            <a:chOff x="2034947" y="6331850"/>
            <a:chExt cx="1548000" cy="1558065"/>
          </a:xfrm>
        </p:grpSpPr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4947" y="6341915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4" name="Rechteck 103"/>
            <p:cNvSpPr/>
            <p:nvPr/>
          </p:nvSpPr>
          <p:spPr>
            <a:xfrm>
              <a:off x="2534623" y="6331850"/>
              <a:ext cx="659693" cy="916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0" name="Gruppieren 59"/>
          <p:cNvGrpSpPr/>
          <p:nvPr/>
        </p:nvGrpSpPr>
        <p:grpSpPr>
          <a:xfrm>
            <a:off x="2341295" y="6150335"/>
            <a:ext cx="1548000" cy="1562039"/>
            <a:chOff x="3563979" y="6327875"/>
            <a:chExt cx="1548000" cy="1562039"/>
          </a:xfrm>
        </p:grpSpPr>
        <p:pic>
          <p:nvPicPr>
            <p:cNvPr id="1051" name="Picture 27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3979" y="6341914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0" name="Rechteck 99"/>
            <p:cNvSpPr/>
            <p:nvPr/>
          </p:nvSpPr>
          <p:spPr>
            <a:xfrm>
              <a:off x="4033366" y="6327875"/>
              <a:ext cx="659693" cy="916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9" name="Gruppieren 58"/>
          <p:cNvGrpSpPr/>
          <p:nvPr/>
        </p:nvGrpSpPr>
        <p:grpSpPr>
          <a:xfrm>
            <a:off x="3909325" y="6156422"/>
            <a:ext cx="1548000" cy="1555953"/>
            <a:chOff x="5091065" y="6333962"/>
            <a:chExt cx="1548000" cy="1555953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1065" y="6341915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" name="Rechteck 98"/>
            <p:cNvSpPr/>
            <p:nvPr/>
          </p:nvSpPr>
          <p:spPr>
            <a:xfrm>
              <a:off x="5607692" y="6333962"/>
              <a:ext cx="659693" cy="916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9" name="Gruppieren 48"/>
          <p:cNvGrpSpPr/>
          <p:nvPr/>
        </p:nvGrpSpPr>
        <p:grpSpPr>
          <a:xfrm>
            <a:off x="5463429" y="6156423"/>
            <a:ext cx="1548000" cy="1555952"/>
            <a:chOff x="6617873" y="6333963"/>
            <a:chExt cx="1548000" cy="1555952"/>
          </a:xfrm>
        </p:grpSpPr>
        <p:pic>
          <p:nvPicPr>
            <p:cNvPr id="19" name="Picture 5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873" y="6341915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Rechteck 47"/>
            <p:cNvSpPr/>
            <p:nvPr/>
          </p:nvSpPr>
          <p:spPr>
            <a:xfrm>
              <a:off x="7072746" y="6333963"/>
              <a:ext cx="659693" cy="916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6" name="Gruppieren 45"/>
          <p:cNvGrpSpPr/>
          <p:nvPr/>
        </p:nvGrpSpPr>
        <p:grpSpPr>
          <a:xfrm>
            <a:off x="786263" y="4650095"/>
            <a:ext cx="1548000" cy="1548000"/>
            <a:chOff x="2032267" y="4885609"/>
            <a:chExt cx="1548000" cy="1548000"/>
          </a:xfrm>
        </p:grpSpPr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2267" y="4885609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9" name="Rechteck 88"/>
            <p:cNvSpPr/>
            <p:nvPr/>
          </p:nvSpPr>
          <p:spPr>
            <a:xfrm>
              <a:off x="2468169" y="4885609"/>
              <a:ext cx="727765" cy="837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5" name="Gruppieren 44"/>
          <p:cNvGrpSpPr/>
          <p:nvPr/>
        </p:nvGrpSpPr>
        <p:grpSpPr>
          <a:xfrm>
            <a:off x="2341295" y="4648730"/>
            <a:ext cx="1548000" cy="1549365"/>
            <a:chOff x="3560003" y="4884244"/>
            <a:chExt cx="1548000" cy="1549365"/>
          </a:xfrm>
        </p:grpSpPr>
        <p:pic>
          <p:nvPicPr>
            <p:cNvPr id="1052" name="Picture 28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0003" y="4885609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" name="Rechteck 89"/>
            <p:cNvSpPr/>
            <p:nvPr/>
          </p:nvSpPr>
          <p:spPr>
            <a:xfrm>
              <a:off x="3968547" y="4884244"/>
              <a:ext cx="727765" cy="837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4" name="Gruppieren 43"/>
          <p:cNvGrpSpPr/>
          <p:nvPr/>
        </p:nvGrpSpPr>
        <p:grpSpPr>
          <a:xfrm>
            <a:off x="3909325" y="4650096"/>
            <a:ext cx="1548000" cy="1548000"/>
            <a:chOff x="5087089" y="4885610"/>
            <a:chExt cx="1548000" cy="1548000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7089" y="4885610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1" name="Rechteck 90"/>
            <p:cNvSpPr/>
            <p:nvPr/>
          </p:nvSpPr>
          <p:spPr>
            <a:xfrm>
              <a:off x="5507888" y="4887241"/>
              <a:ext cx="727765" cy="837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3" name="Gruppieren 42"/>
          <p:cNvGrpSpPr/>
          <p:nvPr/>
        </p:nvGrpSpPr>
        <p:grpSpPr>
          <a:xfrm>
            <a:off x="5463429" y="4649384"/>
            <a:ext cx="1548000" cy="1548712"/>
            <a:chOff x="6613897" y="4884898"/>
            <a:chExt cx="1548000" cy="1548712"/>
          </a:xfrm>
        </p:grpSpPr>
        <p:pic>
          <p:nvPicPr>
            <p:cNvPr id="22" name="Picture 9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3897" y="4885610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" name="Rechteck 91"/>
            <p:cNvSpPr/>
            <p:nvPr/>
          </p:nvSpPr>
          <p:spPr>
            <a:xfrm>
              <a:off x="7047870" y="4884898"/>
              <a:ext cx="727765" cy="837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0" name="Gruppieren 39"/>
          <p:cNvGrpSpPr/>
          <p:nvPr/>
        </p:nvGrpSpPr>
        <p:grpSpPr>
          <a:xfrm>
            <a:off x="786263" y="3125999"/>
            <a:ext cx="1548000" cy="1565557"/>
            <a:chOff x="2032267" y="3410522"/>
            <a:chExt cx="1548000" cy="1565557"/>
          </a:xfrm>
        </p:grpSpPr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2267" y="3428079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" name="Rechteck 76"/>
            <p:cNvSpPr/>
            <p:nvPr/>
          </p:nvSpPr>
          <p:spPr>
            <a:xfrm>
              <a:off x="2391699" y="3410522"/>
              <a:ext cx="756084" cy="948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9" name="Gruppieren 38"/>
          <p:cNvGrpSpPr/>
          <p:nvPr/>
        </p:nvGrpSpPr>
        <p:grpSpPr>
          <a:xfrm>
            <a:off x="2341295" y="3128532"/>
            <a:ext cx="1548000" cy="1563616"/>
            <a:chOff x="3560003" y="3409079"/>
            <a:chExt cx="1548000" cy="1563616"/>
          </a:xfrm>
        </p:grpSpPr>
        <p:pic>
          <p:nvPicPr>
            <p:cNvPr id="1053" name="Picture 29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0003" y="3424695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8" name="Rechteck 77"/>
            <p:cNvSpPr/>
            <p:nvPr/>
          </p:nvSpPr>
          <p:spPr>
            <a:xfrm>
              <a:off x="3903867" y="3409079"/>
              <a:ext cx="756084" cy="948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8" name="Gruppieren 37"/>
          <p:cNvGrpSpPr/>
          <p:nvPr/>
        </p:nvGrpSpPr>
        <p:grpSpPr>
          <a:xfrm>
            <a:off x="3909325" y="3131909"/>
            <a:ext cx="1548000" cy="1560239"/>
            <a:chOff x="5087089" y="3412456"/>
            <a:chExt cx="1548000" cy="1560239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7089" y="3424695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" name="Rechteck 78"/>
            <p:cNvSpPr/>
            <p:nvPr/>
          </p:nvSpPr>
          <p:spPr>
            <a:xfrm>
              <a:off x="5523229" y="3412456"/>
              <a:ext cx="756084" cy="948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7" name="Gruppieren 36"/>
          <p:cNvGrpSpPr/>
          <p:nvPr/>
        </p:nvGrpSpPr>
        <p:grpSpPr>
          <a:xfrm>
            <a:off x="5463429" y="3125999"/>
            <a:ext cx="1548000" cy="1566149"/>
            <a:chOff x="6613897" y="3406546"/>
            <a:chExt cx="1548000" cy="1566149"/>
          </a:xfrm>
        </p:grpSpPr>
        <p:pic>
          <p:nvPicPr>
            <p:cNvPr id="24" name="Picture 6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3897" y="3424695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" name="Rechteck 79"/>
            <p:cNvSpPr/>
            <p:nvPr/>
          </p:nvSpPr>
          <p:spPr>
            <a:xfrm>
              <a:off x="7012359" y="3406546"/>
              <a:ext cx="756084" cy="948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8" name="Gruppieren 27"/>
          <p:cNvGrpSpPr/>
          <p:nvPr/>
        </p:nvGrpSpPr>
        <p:grpSpPr>
          <a:xfrm>
            <a:off x="788943" y="1578047"/>
            <a:ext cx="1548000" cy="1607514"/>
            <a:chOff x="2042899" y="1908839"/>
            <a:chExt cx="1548000" cy="1607514"/>
          </a:xfrm>
        </p:grpSpPr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2899" y="1968353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" name="Rechteck 64"/>
            <p:cNvSpPr/>
            <p:nvPr/>
          </p:nvSpPr>
          <p:spPr>
            <a:xfrm>
              <a:off x="2360414" y="1908839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uppieren 28"/>
          <p:cNvGrpSpPr/>
          <p:nvPr/>
        </p:nvGrpSpPr>
        <p:grpSpPr>
          <a:xfrm>
            <a:off x="2341295" y="1578512"/>
            <a:ext cx="1548000" cy="1609825"/>
            <a:chOff x="3567955" y="1909304"/>
            <a:chExt cx="1548000" cy="1609825"/>
          </a:xfrm>
        </p:grpSpPr>
        <p:pic>
          <p:nvPicPr>
            <p:cNvPr id="1054" name="Picture 30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7955" y="1971129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" name="Rechteck 65"/>
            <p:cNvSpPr/>
            <p:nvPr/>
          </p:nvSpPr>
          <p:spPr>
            <a:xfrm>
              <a:off x="3781338" y="1909304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5464707" y="1570095"/>
            <a:ext cx="1548000" cy="1618242"/>
            <a:chOff x="6615175" y="1900887"/>
            <a:chExt cx="1548000" cy="1618242"/>
          </a:xfrm>
        </p:grpSpPr>
        <p:pic>
          <p:nvPicPr>
            <p:cNvPr id="23" name="Picture 4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5175" y="1971129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8" name="Rechteck 67"/>
            <p:cNvSpPr/>
            <p:nvPr/>
          </p:nvSpPr>
          <p:spPr>
            <a:xfrm>
              <a:off x="6939998" y="1900887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uppieren 29"/>
          <p:cNvGrpSpPr/>
          <p:nvPr/>
        </p:nvGrpSpPr>
        <p:grpSpPr>
          <a:xfrm>
            <a:off x="3909325" y="1578512"/>
            <a:ext cx="1548000" cy="1607049"/>
            <a:chOff x="5110945" y="1909304"/>
            <a:chExt cx="1548000" cy="1607049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0945" y="1968353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" name="Rechteck 66"/>
            <p:cNvSpPr/>
            <p:nvPr/>
          </p:nvSpPr>
          <p:spPr>
            <a:xfrm>
              <a:off x="5454251" y="1909304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786263" y="46293"/>
            <a:ext cx="1548000" cy="1625340"/>
            <a:chOff x="2032267" y="442049"/>
            <a:chExt cx="1548000" cy="1625340"/>
          </a:xfrm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 rotWithShape="1"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032267" y="519390"/>
              <a:ext cx="1548000" cy="1547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0" name="Rechteck 49"/>
            <p:cNvSpPr/>
            <p:nvPr/>
          </p:nvSpPr>
          <p:spPr>
            <a:xfrm>
              <a:off x="2240835" y="442049"/>
              <a:ext cx="115212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2339722" y="46000"/>
            <a:ext cx="1548000" cy="1625633"/>
            <a:chOff x="3558430" y="441756"/>
            <a:chExt cx="1548000" cy="1625633"/>
          </a:xfrm>
        </p:grpSpPr>
        <p:pic>
          <p:nvPicPr>
            <p:cNvPr id="1055" name="Picture 31"/>
            <p:cNvPicPr>
              <a:picLocks noChangeAspect="1" noChangeArrowheads="1"/>
            </p:cNvPicPr>
            <p:nvPr/>
          </p:nvPicPr>
          <p:blipFill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94"/>
            <a:stretch/>
          </p:blipFill>
          <p:spPr bwMode="auto">
            <a:xfrm>
              <a:off x="3558430" y="517934"/>
              <a:ext cx="1548000" cy="15494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1" name="Rechteck 50"/>
            <p:cNvSpPr/>
            <p:nvPr/>
          </p:nvSpPr>
          <p:spPr>
            <a:xfrm>
              <a:off x="3916202" y="441756"/>
              <a:ext cx="115212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3912055" y="62198"/>
            <a:ext cx="1548000" cy="1609436"/>
            <a:chOff x="5089819" y="457954"/>
            <a:chExt cx="1548000" cy="1609436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1"/>
            <a:stretch/>
          </p:blipFill>
          <p:spPr bwMode="auto">
            <a:xfrm>
              <a:off x="5089819" y="519390"/>
              <a:ext cx="1548000" cy="15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2" name="Rechteck 51"/>
            <p:cNvSpPr/>
            <p:nvPr/>
          </p:nvSpPr>
          <p:spPr>
            <a:xfrm>
              <a:off x="5325207" y="457954"/>
              <a:ext cx="115212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" name="Gruppieren 3"/>
          <p:cNvGrpSpPr/>
          <p:nvPr/>
        </p:nvGrpSpPr>
        <p:grpSpPr>
          <a:xfrm>
            <a:off x="5464707" y="57619"/>
            <a:ext cx="1548000" cy="1614015"/>
            <a:chOff x="6615175" y="453375"/>
            <a:chExt cx="1548000" cy="1614015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5175" y="519390"/>
              <a:ext cx="1548000" cy="15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3" name="Rechteck 52"/>
            <p:cNvSpPr/>
            <p:nvPr/>
          </p:nvSpPr>
          <p:spPr>
            <a:xfrm>
              <a:off x="6903299" y="453375"/>
              <a:ext cx="115212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feld 14"/>
          <p:cNvSpPr txBox="1"/>
          <p:nvPr/>
        </p:nvSpPr>
        <p:spPr>
          <a:xfrm>
            <a:off x="1240424" y="2580"/>
            <a:ext cx="756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CD45</a:t>
            </a:r>
            <a:endParaRPr lang="en-GB" sz="1200" dirty="0"/>
          </a:p>
        </p:txBody>
      </p:sp>
      <p:sp>
        <p:nvSpPr>
          <p:cNvPr id="16" name="Textfeld 15"/>
          <p:cNvSpPr txBox="1"/>
          <p:nvPr/>
        </p:nvSpPr>
        <p:spPr>
          <a:xfrm>
            <a:off x="2814658" y="1383"/>
            <a:ext cx="756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CD90</a:t>
            </a:r>
            <a:endParaRPr lang="en-GB" sz="1200" dirty="0"/>
          </a:p>
        </p:txBody>
      </p:sp>
      <p:sp>
        <p:nvSpPr>
          <p:cNvPr id="17" name="Textfeld 16"/>
          <p:cNvSpPr txBox="1"/>
          <p:nvPr/>
        </p:nvSpPr>
        <p:spPr>
          <a:xfrm>
            <a:off x="4383545" y="-1319"/>
            <a:ext cx="756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CD133</a:t>
            </a:r>
            <a:endParaRPr lang="en-GB" sz="1200" dirty="0"/>
          </a:p>
        </p:txBody>
      </p:sp>
      <p:sp>
        <p:nvSpPr>
          <p:cNvPr id="18" name="Textfeld 17"/>
          <p:cNvSpPr txBox="1"/>
          <p:nvPr/>
        </p:nvSpPr>
        <p:spPr>
          <a:xfrm>
            <a:off x="5922278" y="2082"/>
            <a:ext cx="756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CD34</a:t>
            </a:r>
            <a:endParaRPr lang="en-GB" sz="1200" dirty="0"/>
          </a:p>
        </p:txBody>
      </p:sp>
      <p:sp>
        <p:nvSpPr>
          <p:cNvPr id="131" name="Textfeld 130"/>
          <p:cNvSpPr txBox="1"/>
          <p:nvPr/>
        </p:nvSpPr>
        <p:spPr>
          <a:xfrm>
            <a:off x="122080" y="8181279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Endo-</a:t>
            </a:r>
          </a:p>
          <a:p>
            <a:r>
              <a:rPr lang="de-DE" sz="1200" dirty="0" err="1" smtClean="0"/>
              <a:t>pan</a:t>
            </a:r>
            <a:endParaRPr lang="en-GB" sz="1200" dirty="0"/>
          </a:p>
        </p:txBody>
      </p:sp>
      <p:sp>
        <p:nvSpPr>
          <p:cNvPr id="132" name="Textfeld 131"/>
          <p:cNvSpPr txBox="1"/>
          <p:nvPr/>
        </p:nvSpPr>
        <p:spPr>
          <a:xfrm>
            <a:off x="114782" y="9719999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MCDB</a:t>
            </a:r>
          </a:p>
          <a:p>
            <a:r>
              <a:rPr lang="de-DE" sz="1200" dirty="0" smtClean="0"/>
              <a:t>131</a:t>
            </a:r>
            <a:endParaRPr lang="en-GB" sz="1200" dirty="0"/>
          </a:p>
        </p:txBody>
      </p:sp>
      <p:sp>
        <p:nvSpPr>
          <p:cNvPr id="133" name="Textfeld 132"/>
          <p:cNvSpPr txBox="1"/>
          <p:nvPr/>
        </p:nvSpPr>
        <p:spPr>
          <a:xfrm>
            <a:off x="136059" y="6670064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 smtClean="0"/>
              <a:t>Cell</a:t>
            </a:r>
            <a:r>
              <a:rPr lang="de-DE" sz="1200" dirty="0" smtClean="0"/>
              <a:t> </a:t>
            </a:r>
          </a:p>
          <a:p>
            <a:r>
              <a:rPr lang="de-DE" sz="1200" dirty="0" err="1" smtClean="0"/>
              <a:t>Appl</a:t>
            </a:r>
            <a:r>
              <a:rPr lang="de-DE" sz="1200" dirty="0" smtClean="0"/>
              <a:t>.</a:t>
            </a:r>
            <a:endParaRPr lang="en-GB" sz="1200" dirty="0"/>
          </a:p>
        </p:txBody>
      </p:sp>
      <p:sp>
        <p:nvSpPr>
          <p:cNvPr id="134" name="Textfeld 133"/>
          <p:cNvSpPr txBox="1"/>
          <p:nvPr/>
        </p:nvSpPr>
        <p:spPr>
          <a:xfrm>
            <a:off x="126726" y="5156273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Promo-</a:t>
            </a:r>
          </a:p>
          <a:p>
            <a:r>
              <a:rPr lang="de-DE" sz="1200" dirty="0" err="1" smtClean="0"/>
              <a:t>Cell</a:t>
            </a:r>
            <a:endParaRPr lang="en-GB" sz="1200" dirty="0"/>
          </a:p>
        </p:txBody>
      </p:sp>
      <p:sp>
        <p:nvSpPr>
          <p:cNvPr id="135" name="Textfeld 134"/>
          <p:cNvSpPr txBox="1"/>
          <p:nvPr/>
        </p:nvSpPr>
        <p:spPr>
          <a:xfrm>
            <a:off x="122080" y="3733451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EGM-MV</a:t>
            </a:r>
            <a:endParaRPr lang="en-GB" sz="1200" dirty="0"/>
          </a:p>
        </p:txBody>
      </p:sp>
      <p:sp>
        <p:nvSpPr>
          <p:cNvPr id="136" name="Textfeld 135"/>
          <p:cNvSpPr txBox="1"/>
          <p:nvPr/>
        </p:nvSpPr>
        <p:spPr>
          <a:xfrm>
            <a:off x="113316" y="2123375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 smtClean="0"/>
              <a:t>Vascu</a:t>
            </a:r>
            <a:r>
              <a:rPr lang="de-DE" sz="1200" dirty="0" smtClean="0"/>
              <a:t>-</a:t>
            </a:r>
          </a:p>
          <a:p>
            <a:r>
              <a:rPr lang="de-DE" sz="1200" dirty="0" smtClean="0"/>
              <a:t>Life</a:t>
            </a:r>
            <a:endParaRPr lang="en-GB" sz="1200" dirty="0"/>
          </a:p>
        </p:txBody>
      </p:sp>
      <p:sp>
        <p:nvSpPr>
          <p:cNvPr id="137" name="Textfeld 136"/>
          <p:cNvSpPr txBox="1"/>
          <p:nvPr/>
        </p:nvSpPr>
        <p:spPr>
          <a:xfrm>
            <a:off x="125415" y="704266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ATCC</a:t>
            </a:r>
            <a:endParaRPr lang="en-GB" sz="1200" dirty="0"/>
          </a:p>
        </p:txBody>
      </p:sp>
      <p:sp>
        <p:nvSpPr>
          <p:cNvPr id="2" name="Textfeld 1"/>
          <p:cNvSpPr txBox="1"/>
          <p:nvPr/>
        </p:nvSpPr>
        <p:spPr>
          <a:xfrm>
            <a:off x="99591" y="-58072"/>
            <a:ext cx="3955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3680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uppieren 76"/>
          <p:cNvGrpSpPr/>
          <p:nvPr/>
        </p:nvGrpSpPr>
        <p:grpSpPr>
          <a:xfrm>
            <a:off x="796264" y="9164489"/>
            <a:ext cx="1548000" cy="1612570"/>
            <a:chOff x="796264" y="9246377"/>
            <a:chExt cx="1548000" cy="161257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264" y="9310947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8" name="Rechteck 117"/>
            <p:cNvSpPr/>
            <p:nvPr/>
          </p:nvSpPr>
          <p:spPr>
            <a:xfrm>
              <a:off x="1140682" y="9246377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6" name="Gruppieren 75"/>
          <p:cNvGrpSpPr/>
          <p:nvPr/>
        </p:nvGrpSpPr>
        <p:grpSpPr>
          <a:xfrm>
            <a:off x="2358278" y="9164921"/>
            <a:ext cx="1548000" cy="1612138"/>
            <a:chOff x="2358278" y="9246809"/>
            <a:chExt cx="1548000" cy="1612138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8278" y="9310947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" name="Rechteck 118"/>
            <p:cNvSpPr/>
            <p:nvPr/>
          </p:nvSpPr>
          <p:spPr>
            <a:xfrm>
              <a:off x="2667835" y="9246809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5" name="Gruppieren 74"/>
          <p:cNvGrpSpPr/>
          <p:nvPr/>
        </p:nvGrpSpPr>
        <p:grpSpPr>
          <a:xfrm>
            <a:off x="3916015" y="9163863"/>
            <a:ext cx="1548000" cy="1613196"/>
            <a:chOff x="3916015" y="9245751"/>
            <a:chExt cx="1548000" cy="1613196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6015" y="9310947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0" name="Rechteck 119"/>
            <p:cNvSpPr/>
            <p:nvPr/>
          </p:nvSpPr>
          <p:spPr>
            <a:xfrm>
              <a:off x="4276055" y="9245751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4" name="Gruppieren 73"/>
          <p:cNvGrpSpPr/>
          <p:nvPr/>
        </p:nvGrpSpPr>
        <p:grpSpPr>
          <a:xfrm>
            <a:off x="5472221" y="9168465"/>
            <a:ext cx="1548000" cy="1608080"/>
            <a:chOff x="5472221" y="9250353"/>
            <a:chExt cx="1548000" cy="1608080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2221" y="9310433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" name="Rechteck 120"/>
            <p:cNvSpPr/>
            <p:nvPr/>
          </p:nvSpPr>
          <p:spPr>
            <a:xfrm>
              <a:off x="5754722" y="9250353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2" name="Gruppieren 61"/>
          <p:cNvGrpSpPr/>
          <p:nvPr/>
        </p:nvGrpSpPr>
        <p:grpSpPr>
          <a:xfrm>
            <a:off x="796264" y="7637463"/>
            <a:ext cx="1548000" cy="1612056"/>
            <a:chOff x="796264" y="7783109"/>
            <a:chExt cx="1548000" cy="1612056"/>
          </a:xfrm>
        </p:grpSpPr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264" y="7847165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9" name="Rechteck 108"/>
            <p:cNvSpPr/>
            <p:nvPr/>
          </p:nvSpPr>
          <p:spPr>
            <a:xfrm>
              <a:off x="1155855" y="7783109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3" name="Gruppieren 62"/>
          <p:cNvGrpSpPr/>
          <p:nvPr/>
        </p:nvGrpSpPr>
        <p:grpSpPr>
          <a:xfrm>
            <a:off x="2358278" y="7637463"/>
            <a:ext cx="1548000" cy="1612056"/>
            <a:chOff x="2358278" y="7783109"/>
            <a:chExt cx="1548000" cy="1612056"/>
          </a:xfrm>
        </p:grpSpPr>
        <p:pic>
          <p:nvPicPr>
            <p:cNvPr id="2058" name="Picture 1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8278" y="7847165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8" name="Rechteck 107"/>
            <p:cNvSpPr/>
            <p:nvPr/>
          </p:nvSpPr>
          <p:spPr>
            <a:xfrm>
              <a:off x="2703823" y="7783109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4" name="Gruppieren 63"/>
          <p:cNvGrpSpPr/>
          <p:nvPr/>
        </p:nvGrpSpPr>
        <p:grpSpPr>
          <a:xfrm>
            <a:off x="3914083" y="7637463"/>
            <a:ext cx="1548000" cy="1612056"/>
            <a:chOff x="3914083" y="7783109"/>
            <a:chExt cx="1548000" cy="1612056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4083" y="7847165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7" name="Rechteck 106"/>
            <p:cNvSpPr/>
            <p:nvPr/>
          </p:nvSpPr>
          <p:spPr>
            <a:xfrm>
              <a:off x="4243667" y="7783109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5" name="Gruppieren 64"/>
          <p:cNvGrpSpPr/>
          <p:nvPr/>
        </p:nvGrpSpPr>
        <p:grpSpPr>
          <a:xfrm>
            <a:off x="5472221" y="7638656"/>
            <a:ext cx="1548000" cy="1610863"/>
            <a:chOff x="5472221" y="7784302"/>
            <a:chExt cx="1548000" cy="1610863"/>
          </a:xfrm>
        </p:grpSpPr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2221" y="7847165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6" name="Rechteck 105"/>
            <p:cNvSpPr/>
            <p:nvPr/>
          </p:nvSpPr>
          <p:spPr>
            <a:xfrm>
              <a:off x="5738818" y="7784302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2" name="Gruppieren 51"/>
          <p:cNvGrpSpPr/>
          <p:nvPr/>
        </p:nvGrpSpPr>
        <p:grpSpPr>
          <a:xfrm>
            <a:off x="796264" y="6116412"/>
            <a:ext cx="1548000" cy="1618683"/>
            <a:chOff x="796264" y="6324179"/>
            <a:chExt cx="1548000" cy="1618683"/>
          </a:xfrm>
        </p:grpSpPr>
        <p:pic>
          <p:nvPicPr>
            <p:cNvPr id="2061" name="Picture 13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264" y="6394862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4" name="Rechteck 93"/>
            <p:cNvSpPr/>
            <p:nvPr/>
          </p:nvSpPr>
          <p:spPr>
            <a:xfrm>
              <a:off x="1140682" y="6324179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1" name="Gruppieren 50"/>
          <p:cNvGrpSpPr/>
          <p:nvPr/>
        </p:nvGrpSpPr>
        <p:grpSpPr>
          <a:xfrm>
            <a:off x="2357036" y="6120388"/>
            <a:ext cx="1548000" cy="1614707"/>
            <a:chOff x="2357036" y="6328155"/>
            <a:chExt cx="1548000" cy="1614707"/>
          </a:xfrm>
        </p:grpSpPr>
        <p:pic>
          <p:nvPicPr>
            <p:cNvPr id="55" name="Picture 14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7036" y="6394862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5" name="Rechteck 94"/>
            <p:cNvSpPr/>
            <p:nvPr/>
          </p:nvSpPr>
          <p:spPr>
            <a:xfrm>
              <a:off x="2619871" y="6328155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0" name="Gruppieren 49"/>
          <p:cNvGrpSpPr/>
          <p:nvPr/>
        </p:nvGrpSpPr>
        <p:grpSpPr>
          <a:xfrm>
            <a:off x="3910107" y="6115087"/>
            <a:ext cx="1548000" cy="1620008"/>
            <a:chOff x="3910107" y="6322854"/>
            <a:chExt cx="1548000" cy="1620008"/>
          </a:xfrm>
        </p:grpSpPr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0107" y="6394862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6" name="Rechteck 95"/>
            <p:cNvSpPr/>
            <p:nvPr/>
          </p:nvSpPr>
          <p:spPr>
            <a:xfrm>
              <a:off x="4215535" y="6322854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9" name="Gruppieren 48"/>
          <p:cNvGrpSpPr/>
          <p:nvPr/>
        </p:nvGrpSpPr>
        <p:grpSpPr>
          <a:xfrm>
            <a:off x="5472221" y="6128340"/>
            <a:ext cx="1548000" cy="1606755"/>
            <a:chOff x="5472221" y="6336107"/>
            <a:chExt cx="1548000" cy="1606755"/>
          </a:xfrm>
        </p:grpSpPr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2221" y="6394862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7" name="Rechteck 96"/>
            <p:cNvSpPr/>
            <p:nvPr/>
          </p:nvSpPr>
          <p:spPr>
            <a:xfrm>
              <a:off x="5788223" y="6336107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1" name="Gruppieren 40"/>
          <p:cNvGrpSpPr/>
          <p:nvPr/>
        </p:nvGrpSpPr>
        <p:grpSpPr>
          <a:xfrm>
            <a:off x="796280" y="4600529"/>
            <a:ext cx="1548000" cy="1611750"/>
            <a:chOff x="784336" y="4873535"/>
            <a:chExt cx="1548000" cy="1611750"/>
          </a:xfrm>
        </p:grpSpPr>
        <p:pic>
          <p:nvPicPr>
            <p:cNvPr id="2065" name="Picture 17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336" y="4937285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" name="Rechteck 81"/>
            <p:cNvSpPr/>
            <p:nvPr/>
          </p:nvSpPr>
          <p:spPr>
            <a:xfrm>
              <a:off x="1078852" y="4873535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0" name="Gruppieren 39"/>
          <p:cNvGrpSpPr/>
          <p:nvPr/>
        </p:nvGrpSpPr>
        <p:grpSpPr>
          <a:xfrm>
            <a:off x="2357052" y="4602120"/>
            <a:ext cx="1548000" cy="1610159"/>
            <a:chOff x="2345108" y="4875126"/>
            <a:chExt cx="1548000" cy="1610159"/>
          </a:xfrm>
        </p:grpSpPr>
        <p:pic>
          <p:nvPicPr>
            <p:cNvPr id="2064" name="Picture 16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5108" y="4937285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Rechteck 82"/>
            <p:cNvSpPr/>
            <p:nvPr/>
          </p:nvSpPr>
          <p:spPr>
            <a:xfrm>
              <a:off x="2691879" y="4875126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9" name="Gruppieren 38"/>
          <p:cNvGrpSpPr/>
          <p:nvPr/>
        </p:nvGrpSpPr>
        <p:grpSpPr>
          <a:xfrm>
            <a:off x="3906131" y="4600223"/>
            <a:ext cx="1548000" cy="1612056"/>
            <a:chOff x="3906131" y="4873229"/>
            <a:chExt cx="1548000" cy="1612056"/>
          </a:xfrm>
        </p:grpSpPr>
        <p:pic>
          <p:nvPicPr>
            <p:cNvPr id="2066" name="Picture 18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6131" y="4937285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4" name="Rechteck 83"/>
            <p:cNvSpPr/>
            <p:nvPr/>
          </p:nvSpPr>
          <p:spPr>
            <a:xfrm>
              <a:off x="4243367" y="4873229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8" name="Gruppieren 37"/>
          <p:cNvGrpSpPr/>
          <p:nvPr/>
        </p:nvGrpSpPr>
        <p:grpSpPr>
          <a:xfrm>
            <a:off x="5468874" y="4604928"/>
            <a:ext cx="1548000" cy="1607351"/>
            <a:chOff x="5468874" y="4877934"/>
            <a:chExt cx="1548000" cy="1607351"/>
          </a:xfrm>
        </p:grpSpPr>
        <p:pic>
          <p:nvPicPr>
            <p:cNvPr id="2063" name="Picture 15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8874" y="4937285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5" name="Rechteck 84"/>
            <p:cNvSpPr/>
            <p:nvPr/>
          </p:nvSpPr>
          <p:spPr>
            <a:xfrm>
              <a:off x="5769997" y="4877934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uppieren 32"/>
          <p:cNvGrpSpPr/>
          <p:nvPr/>
        </p:nvGrpSpPr>
        <p:grpSpPr>
          <a:xfrm>
            <a:off x="784336" y="3077847"/>
            <a:ext cx="1548000" cy="1621466"/>
            <a:chOff x="784336" y="3404591"/>
            <a:chExt cx="1548000" cy="1621466"/>
          </a:xfrm>
        </p:grpSpPr>
        <p:pic>
          <p:nvPicPr>
            <p:cNvPr id="2070" name="Picture 22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336" y="3478057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" name="Rechteck 65"/>
            <p:cNvSpPr/>
            <p:nvPr/>
          </p:nvSpPr>
          <p:spPr>
            <a:xfrm>
              <a:off x="1140682" y="3404591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2" name="Gruppieren 31"/>
          <p:cNvGrpSpPr/>
          <p:nvPr/>
        </p:nvGrpSpPr>
        <p:grpSpPr>
          <a:xfrm>
            <a:off x="2346203" y="3086231"/>
            <a:ext cx="1548000" cy="1613509"/>
            <a:chOff x="2346203" y="3412975"/>
            <a:chExt cx="1548000" cy="1613509"/>
          </a:xfrm>
        </p:grpSpPr>
        <p:pic>
          <p:nvPicPr>
            <p:cNvPr id="2069" name="Picture 21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6203" y="3478484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" name="Rechteck 66"/>
            <p:cNvSpPr/>
            <p:nvPr/>
          </p:nvSpPr>
          <p:spPr>
            <a:xfrm>
              <a:off x="2701890" y="3412975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079" name="Gruppieren 2078"/>
          <p:cNvGrpSpPr/>
          <p:nvPr/>
        </p:nvGrpSpPr>
        <p:grpSpPr>
          <a:xfrm>
            <a:off x="3908063" y="3089513"/>
            <a:ext cx="1548000" cy="1611836"/>
            <a:chOff x="3908063" y="3416257"/>
            <a:chExt cx="1548000" cy="1611836"/>
          </a:xfrm>
        </p:grpSpPr>
        <p:pic>
          <p:nvPicPr>
            <p:cNvPr id="2067" name="Picture 19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8063" y="3480093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8" name="Rechteck 67"/>
            <p:cNvSpPr/>
            <p:nvPr/>
          </p:nvSpPr>
          <p:spPr>
            <a:xfrm>
              <a:off x="4268103" y="3416257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062" name="Gruppieren 2061"/>
          <p:cNvGrpSpPr/>
          <p:nvPr/>
        </p:nvGrpSpPr>
        <p:grpSpPr>
          <a:xfrm>
            <a:off x="5472221" y="3089293"/>
            <a:ext cx="1548000" cy="1612056"/>
            <a:chOff x="5472221" y="3416037"/>
            <a:chExt cx="1548000" cy="1612056"/>
          </a:xfrm>
        </p:grpSpPr>
        <p:pic>
          <p:nvPicPr>
            <p:cNvPr id="2068" name="Picture 20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2221" y="3480093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9" name="Rechteck 68"/>
            <p:cNvSpPr/>
            <p:nvPr/>
          </p:nvSpPr>
          <p:spPr>
            <a:xfrm>
              <a:off x="5768343" y="3416037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784336" y="1576928"/>
            <a:ext cx="1548000" cy="1612142"/>
            <a:chOff x="784336" y="1956991"/>
            <a:chExt cx="1548000" cy="1612142"/>
          </a:xfrm>
        </p:grpSpPr>
        <p:pic>
          <p:nvPicPr>
            <p:cNvPr id="2072" name="Picture 24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336" y="2021133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Rechteck 55"/>
            <p:cNvSpPr/>
            <p:nvPr/>
          </p:nvSpPr>
          <p:spPr>
            <a:xfrm>
              <a:off x="1078852" y="1956991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6" name="Gruppieren 25"/>
          <p:cNvGrpSpPr/>
          <p:nvPr/>
        </p:nvGrpSpPr>
        <p:grpSpPr>
          <a:xfrm>
            <a:off x="2346203" y="1567399"/>
            <a:ext cx="1548000" cy="1621671"/>
            <a:chOff x="2370059" y="1947462"/>
            <a:chExt cx="1548000" cy="1621671"/>
          </a:xfrm>
        </p:grpSpPr>
        <p:pic>
          <p:nvPicPr>
            <p:cNvPr id="2073" name="Picture 25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059" y="2021133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Rechteck 56"/>
            <p:cNvSpPr/>
            <p:nvPr/>
          </p:nvSpPr>
          <p:spPr>
            <a:xfrm>
              <a:off x="2712199" y="1947462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5" name="Gruppieren 24"/>
          <p:cNvGrpSpPr/>
          <p:nvPr/>
        </p:nvGrpSpPr>
        <p:grpSpPr>
          <a:xfrm>
            <a:off x="3906131" y="1583735"/>
            <a:ext cx="1548000" cy="1615616"/>
            <a:chOff x="3914083" y="1963798"/>
            <a:chExt cx="1548000" cy="1615616"/>
          </a:xfrm>
        </p:grpSpPr>
        <p:pic>
          <p:nvPicPr>
            <p:cNvPr id="2074" name="Picture 26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4083" y="2031414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" name="Rechteck 57"/>
            <p:cNvSpPr/>
            <p:nvPr/>
          </p:nvSpPr>
          <p:spPr>
            <a:xfrm>
              <a:off x="4276055" y="1963798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4" name="Gruppieren 23"/>
          <p:cNvGrpSpPr/>
          <p:nvPr/>
        </p:nvGrpSpPr>
        <p:grpSpPr>
          <a:xfrm>
            <a:off x="5468874" y="1581356"/>
            <a:ext cx="1548000" cy="1618797"/>
            <a:chOff x="5500682" y="1961419"/>
            <a:chExt cx="1548000" cy="1618797"/>
          </a:xfrm>
        </p:grpSpPr>
        <p:pic>
          <p:nvPicPr>
            <p:cNvPr id="2071" name="Picture 23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0682" y="2032216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" name="Rechteck 58"/>
            <p:cNvSpPr/>
            <p:nvPr/>
          </p:nvSpPr>
          <p:spPr>
            <a:xfrm>
              <a:off x="5788223" y="1961419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Textfeld 6"/>
          <p:cNvSpPr txBox="1"/>
          <p:nvPr/>
        </p:nvSpPr>
        <p:spPr>
          <a:xfrm>
            <a:off x="122080" y="8181279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Endo-</a:t>
            </a:r>
          </a:p>
          <a:p>
            <a:r>
              <a:rPr lang="de-DE" sz="1200" dirty="0" err="1" smtClean="0"/>
              <a:t>pan</a:t>
            </a:r>
            <a:endParaRPr lang="en-GB" sz="1200" dirty="0"/>
          </a:p>
        </p:txBody>
      </p:sp>
      <p:sp>
        <p:nvSpPr>
          <p:cNvPr id="8" name="Textfeld 7"/>
          <p:cNvSpPr txBox="1"/>
          <p:nvPr/>
        </p:nvSpPr>
        <p:spPr>
          <a:xfrm>
            <a:off x="114782" y="9719999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MCDB</a:t>
            </a:r>
          </a:p>
          <a:p>
            <a:r>
              <a:rPr lang="de-DE" sz="1200" dirty="0" smtClean="0"/>
              <a:t>131</a:t>
            </a:r>
            <a:endParaRPr lang="en-GB" sz="1200" dirty="0"/>
          </a:p>
        </p:txBody>
      </p:sp>
      <p:sp>
        <p:nvSpPr>
          <p:cNvPr id="9" name="Textfeld 8"/>
          <p:cNvSpPr txBox="1"/>
          <p:nvPr/>
        </p:nvSpPr>
        <p:spPr>
          <a:xfrm>
            <a:off x="136059" y="6670064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 smtClean="0"/>
              <a:t>Cell</a:t>
            </a:r>
            <a:r>
              <a:rPr lang="de-DE" sz="1200" dirty="0" smtClean="0"/>
              <a:t> </a:t>
            </a:r>
          </a:p>
          <a:p>
            <a:r>
              <a:rPr lang="de-DE" sz="1200" dirty="0" err="1" smtClean="0"/>
              <a:t>Appl</a:t>
            </a:r>
            <a:r>
              <a:rPr lang="de-DE" sz="1200" dirty="0" smtClean="0"/>
              <a:t>.</a:t>
            </a:r>
            <a:endParaRPr lang="en-GB" sz="1200" dirty="0"/>
          </a:p>
        </p:txBody>
      </p:sp>
      <p:sp>
        <p:nvSpPr>
          <p:cNvPr id="10" name="Textfeld 9"/>
          <p:cNvSpPr txBox="1"/>
          <p:nvPr/>
        </p:nvSpPr>
        <p:spPr>
          <a:xfrm>
            <a:off x="126726" y="5156273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Promo-</a:t>
            </a:r>
          </a:p>
          <a:p>
            <a:r>
              <a:rPr lang="de-DE" sz="1200" dirty="0" err="1" smtClean="0"/>
              <a:t>Cell</a:t>
            </a:r>
            <a:endParaRPr lang="en-GB" sz="1200" dirty="0"/>
          </a:p>
        </p:txBody>
      </p:sp>
      <p:sp>
        <p:nvSpPr>
          <p:cNvPr id="11" name="Textfeld 10"/>
          <p:cNvSpPr txBox="1"/>
          <p:nvPr/>
        </p:nvSpPr>
        <p:spPr>
          <a:xfrm>
            <a:off x="122080" y="3733451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smtClean="0"/>
              <a:t>EGM-MV</a:t>
            </a:r>
            <a:endParaRPr lang="en-GB" sz="1200" dirty="0"/>
          </a:p>
        </p:txBody>
      </p:sp>
      <p:sp>
        <p:nvSpPr>
          <p:cNvPr id="12" name="Textfeld 11"/>
          <p:cNvSpPr txBox="1"/>
          <p:nvPr/>
        </p:nvSpPr>
        <p:spPr>
          <a:xfrm>
            <a:off x="113316" y="2123375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 smtClean="0"/>
              <a:t>Vascu</a:t>
            </a:r>
            <a:r>
              <a:rPr lang="de-DE" sz="1200" dirty="0" smtClean="0"/>
              <a:t>-</a:t>
            </a:r>
          </a:p>
          <a:p>
            <a:r>
              <a:rPr lang="de-DE" sz="1200" dirty="0" smtClean="0"/>
              <a:t>Life</a:t>
            </a:r>
            <a:endParaRPr lang="en-GB" sz="1200" dirty="0"/>
          </a:p>
        </p:txBody>
      </p:sp>
      <p:sp>
        <p:nvSpPr>
          <p:cNvPr id="13" name="Textfeld 12"/>
          <p:cNvSpPr txBox="1"/>
          <p:nvPr/>
        </p:nvSpPr>
        <p:spPr>
          <a:xfrm>
            <a:off x="125415" y="704266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ATCC</a:t>
            </a:r>
            <a:endParaRPr lang="en-GB" sz="1200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784336" y="65041"/>
            <a:ext cx="1548000" cy="1612179"/>
            <a:chOff x="784336" y="508879"/>
            <a:chExt cx="1548000" cy="1612179"/>
          </a:xfrm>
        </p:grpSpPr>
        <p:pic>
          <p:nvPicPr>
            <p:cNvPr id="2077" name="Picture 29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336" y="573058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hteck 1"/>
            <p:cNvSpPr/>
            <p:nvPr/>
          </p:nvSpPr>
          <p:spPr>
            <a:xfrm>
              <a:off x="1107703" y="508879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2346203" y="52673"/>
            <a:ext cx="1548000" cy="1624706"/>
            <a:chOff x="2370059" y="492535"/>
            <a:chExt cx="1548000" cy="1624706"/>
          </a:xfrm>
        </p:grpSpPr>
        <p:pic>
          <p:nvPicPr>
            <p:cNvPr id="2078" name="Picture 30"/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059" y="569241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Rechteck 41"/>
            <p:cNvSpPr/>
            <p:nvPr/>
          </p:nvSpPr>
          <p:spPr>
            <a:xfrm>
              <a:off x="2673877" y="492535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" name="Gruppieren 3"/>
          <p:cNvGrpSpPr/>
          <p:nvPr/>
        </p:nvGrpSpPr>
        <p:grpSpPr>
          <a:xfrm>
            <a:off x="3908063" y="65041"/>
            <a:ext cx="1548000" cy="1613925"/>
            <a:chOff x="3916015" y="516831"/>
            <a:chExt cx="1548000" cy="1613925"/>
          </a:xfrm>
        </p:grpSpPr>
        <p:pic>
          <p:nvPicPr>
            <p:cNvPr id="2075" name="Picture 27"/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6015" y="582756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Rechteck 42"/>
            <p:cNvSpPr/>
            <p:nvPr/>
          </p:nvSpPr>
          <p:spPr>
            <a:xfrm>
              <a:off x="4223487" y="516831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5468874" y="68577"/>
            <a:ext cx="1548000" cy="1612910"/>
            <a:chOff x="5500682" y="516391"/>
            <a:chExt cx="1548000" cy="1612910"/>
          </a:xfrm>
        </p:grpSpPr>
        <p:pic>
          <p:nvPicPr>
            <p:cNvPr id="2076" name="Picture 28"/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0682" y="581301"/>
              <a:ext cx="1548000" cy="15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" name="Rechteck 43"/>
            <p:cNvSpPr/>
            <p:nvPr/>
          </p:nvSpPr>
          <p:spPr>
            <a:xfrm>
              <a:off x="5860231" y="516391"/>
              <a:ext cx="1008112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Textfeld 13"/>
          <p:cNvSpPr txBox="1"/>
          <p:nvPr/>
        </p:nvSpPr>
        <p:spPr>
          <a:xfrm>
            <a:off x="1247963" y="5988"/>
            <a:ext cx="756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CD309</a:t>
            </a:r>
            <a:endParaRPr lang="en-GB" sz="1200" dirty="0"/>
          </a:p>
        </p:txBody>
      </p:sp>
      <p:sp>
        <p:nvSpPr>
          <p:cNvPr id="15" name="Textfeld 14"/>
          <p:cNvSpPr txBox="1"/>
          <p:nvPr/>
        </p:nvSpPr>
        <p:spPr>
          <a:xfrm>
            <a:off x="2807843" y="4287"/>
            <a:ext cx="756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CD144</a:t>
            </a:r>
            <a:endParaRPr lang="en-GB" sz="1200" dirty="0"/>
          </a:p>
        </p:txBody>
      </p:sp>
      <p:sp>
        <p:nvSpPr>
          <p:cNvPr id="16" name="Textfeld 15"/>
          <p:cNvSpPr txBox="1"/>
          <p:nvPr/>
        </p:nvSpPr>
        <p:spPr>
          <a:xfrm>
            <a:off x="4376115" y="7066"/>
            <a:ext cx="756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CD31</a:t>
            </a:r>
            <a:endParaRPr lang="en-GB" sz="1200" dirty="0"/>
          </a:p>
        </p:txBody>
      </p:sp>
      <p:sp>
        <p:nvSpPr>
          <p:cNvPr id="17" name="Textfeld 16"/>
          <p:cNvSpPr txBox="1"/>
          <p:nvPr/>
        </p:nvSpPr>
        <p:spPr>
          <a:xfrm>
            <a:off x="5900431" y="5194"/>
            <a:ext cx="756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CD146</a:t>
            </a:r>
            <a:endParaRPr lang="en-GB" sz="1200" dirty="0"/>
          </a:p>
        </p:txBody>
      </p:sp>
      <p:sp>
        <p:nvSpPr>
          <p:cNvPr id="99" name="Textfeld 98"/>
          <p:cNvSpPr txBox="1"/>
          <p:nvPr/>
        </p:nvSpPr>
        <p:spPr>
          <a:xfrm>
            <a:off x="99591" y="-58072"/>
            <a:ext cx="3955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4617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7623" y="444823"/>
            <a:ext cx="7308056" cy="1804459"/>
          </a:xfrm>
        </p:spPr>
        <p:txBody>
          <a:bodyPr>
            <a:normAutofit fontScale="90000"/>
          </a:bodyPr>
          <a:lstStyle/>
          <a:p>
            <a:pPr algn="l">
              <a:lnSpc>
                <a:spcPct val="200000"/>
              </a:lnSpc>
            </a:pPr>
            <a:r>
              <a:rPr lang="en-GB" sz="1400" b="1" dirty="0"/>
              <a:t>Supplementary Fig. </a:t>
            </a:r>
            <a:r>
              <a:rPr lang="en-GB" sz="1400" b="1" smtClean="0"/>
              <a:t>3. </a:t>
            </a:r>
            <a:r>
              <a:rPr lang="en-GB" sz="1400" dirty="0"/>
              <a:t>Flow cytometric analysis to determine the endothelial phenotype of </a:t>
            </a:r>
            <a:r>
              <a:rPr lang="en-GB" sz="1400" dirty="0" err="1"/>
              <a:t>fpEC</a:t>
            </a:r>
            <a:r>
              <a:rPr lang="en-GB" sz="1400" dirty="0"/>
              <a:t> in different culture media.</a:t>
            </a:r>
            <a:r>
              <a:rPr lang="en-GB" sz="1400" b="1" dirty="0"/>
              <a:t> a</a:t>
            </a:r>
            <a:r>
              <a:rPr lang="en-GB" sz="1400" dirty="0"/>
              <a:t> Cells were negative for CD45, CD90, CD133 and CD34 and </a:t>
            </a:r>
            <a:r>
              <a:rPr lang="en-GB" sz="1400" b="1" dirty="0"/>
              <a:t>b</a:t>
            </a:r>
            <a:r>
              <a:rPr lang="en-GB" sz="1400" dirty="0"/>
              <a:t> positive for CD309, CD144, CD31 and CD146</a:t>
            </a:r>
            <a:r>
              <a:rPr lang="en-GB" sz="1400" dirty="0" smtClean="0"/>
              <a:t>.</a:t>
            </a:r>
            <a:br>
              <a:rPr lang="en-GB" sz="1400" dirty="0" smtClean="0"/>
            </a:br>
            <a:r>
              <a:rPr lang="en-GB" sz="1400" dirty="0" smtClean="0"/>
              <a:t> </a:t>
            </a:r>
            <a:r>
              <a:rPr lang="en-GB" sz="1400" dirty="0"/>
              <a:t/>
            </a:r>
            <a:br>
              <a:rPr lang="en-GB" sz="1400" dirty="0"/>
            </a:b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03472028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</Words>
  <Application>Microsoft Office PowerPoint</Application>
  <PresentationFormat>B4 (ISO) Papier (250x353 mm)</PresentationFormat>
  <Paragraphs>35</Paragraphs>
  <Slides>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Larissa</vt:lpstr>
      <vt:lpstr>PowerPoint-Präsentation</vt:lpstr>
      <vt:lpstr>PowerPoint-Präsentation</vt:lpstr>
      <vt:lpstr>Supplementary Fig. 3. Flow cytometric analysis to determine the endothelial phenotype of fpEC in different culture media. a Cells were negative for CD45, CD90, CD133 and CD34 and b positive for CD309, CD144, CD31 and CD146.   </vt:lpstr>
    </vt:vector>
  </TitlesOfParts>
  <Company>KAGes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Hiden Ursula, Mag.Dr.</dc:creator>
  <cp:lastModifiedBy>Hiden Ursula, Mag.Dr.</cp:lastModifiedBy>
  <cp:revision>20</cp:revision>
  <dcterms:created xsi:type="dcterms:W3CDTF">2018-09-25T11:29:29Z</dcterms:created>
  <dcterms:modified xsi:type="dcterms:W3CDTF">2019-08-02T15:19:53Z</dcterms:modified>
</cp:coreProperties>
</file>