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88" r:id="rId2"/>
    <p:sldId id="274" r:id="rId3"/>
    <p:sldId id="285" r:id="rId4"/>
    <p:sldId id="270" r:id="rId5"/>
    <p:sldId id="290" r:id="rId6"/>
    <p:sldId id="291" r:id="rId7"/>
    <p:sldId id="280" r:id="rId8"/>
    <p:sldId id="266" r:id="rId9"/>
    <p:sldId id="258" r:id="rId10"/>
    <p:sldId id="286" r:id="rId11"/>
  </p:sldIdLst>
  <p:sldSz cx="32004000" cy="192024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D4D505-6F26-3557-EE9F-D6FD5EC315FD}" name="Petra Seebeck" initials="PS" userId="S::petra.seebeck@uzh.ch::55e898d6-a002-4f86-829f-e972d0faaf71" providerId="AD"/>
  <p188:author id="{1A70A3F8-08C0-6D86-82F4-B8E0318D3C5A}" name="Charlotte Calvet" initials="CC" userId="S::charlotte.calvet@uzh.ch::fad9ac9e-a523-4a51-b16f-479d5f7375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8A74"/>
    <a:srgbClr val="C4C4C4"/>
    <a:srgbClr val="1E88E5"/>
    <a:srgbClr val="FF9999"/>
    <a:srgbClr val="FFCCCC"/>
    <a:srgbClr val="FDC51C"/>
    <a:srgbClr val="D81B60"/>
    <a:srgbClr val="828282"/>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4660"/>
  </p:normalViewPr>
  <p:slideViewPr>
    <p:cSldViewPr snapToGrid="0">
      <p:cViewPr varScale="1">
        <p:scale>
          <a:sx n="41" d="100"/>
          <a:sy n="41" d="100"/>
        </p:scale>
        <p:origin x="69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69920" cy="4817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588" y="2"/>
            <a:ext cx="3169920" cy="481727"/>
          </a:xfrm>
          <a:prstGeom prst="rect">
            <a:avLst/>
          </a:prstGeom>
        </p:spPr>
        <p:txBody>
          <a:bodyPr vert="horz" lIns="91440" tIns="45720" rIns="91440" bIns="45720" rtlCol="0"/>
          <a:lstStyle>
            <a:lvl1pPr algn="r">
              <a:defRPr sz="1200"/>
            </a:lvl1pPr>
          </a:lstStyle>
          <a:p>
            <a:fld id="{A8204D39-C96C-488A-B3D7-35BA251236FB}" type="datetimeFigureOut">
              <a:rPr lang="en-US" smtClean="0"/>
              <a:t>3/4/2026</a:t>
            </a:fld>
            <a:endParaRPr lang="en-US"/>
          </a:p>
        </p:txBody>
      </p:sp>
      <p:sp>
        <p:nvSpPr>
          <p:cNvPr id="4" name="Slide Image Placeholder 3"/>
          <p:cNvSpPr>
            <a:spLocks noGrp="1" noRot="1" noChangeAspect="1"/>
          </p:cNvSpPr>
          <p:nvPr>
            <p:ph type="sldImg" idx="2"/>
          </p:nvPr>
        </p:nvSpPr>
        <p:spPr>
          <a:xfrm>
            <a:off x="957263" y="1200150"/>
            <a:ext cx="54006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521" y="4620578"/>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5"/>
            <a:ext cx="3169920" cy="481726"/>
          </a:xfrm>
          <a:prstGeom prst="rect">
            <a:avLst/>
          </a:prstGeom>
        </p:spPr>
        <p:txBody>
          <a:bodyPr vert="horz" lIns="91440" tIns="45720" rIns="91440" bIns="45720" rtlCol="0" anchor="b"/>
          <a:lstStyle>
            <a:lvl1pPr algn="r">
              <a:defRPr sz="1200"/>
            </a:lvl1pPr>
          </a:lstStyle>
          <a:p>
            <a:fld id="{7A07ACF5-4F49-4528-97C1-B7C344DC7758}" type="slidenum">
              <a:rPr lang="en-US" smtClean="0"/>
              <a:t>‹#›</a:t>
            </a:fld>
            <a:endParaRPr lang="en-US"/>
          </a:p>
        </p:txBody>
      </p:sp>
    </p:spTree>
    <p:extLst>
      <p:ext uri="{BB962C8B-B14F-4D97-AF65-F5344CB8AC3E}">
        <p14:creationId xmlns:p14="http://schemas.microsoft.com/office/powerpoint/2010/main" val="2248633363"/>
      </p:ext>
    </p:extLst>
  </p:cSld>
  <p:clrMap bg1="lt1" tx1="dk1" bg2="lt2" tx2="dk2" accent1="accent1" accent2="accent2" accent3="accent3" accent4="accent4" accent5="accent5" accent6="accent6" hlink="hlink" folHlink="folHlink"/>
  <p:notesStyle>
    <a:lvl1pPr marL="0" algn="l" defTabSz="2150670" rtl="0" eaLnBrk="1" latinLnBrk="0" hangingPunct="1">
      <a:defRPr sz="2822" kern="1200">
        <a:solidFill>
          <a:schemeClr val="tx1"/>
        </a:solidFill>
        <a:latin typeface="+mn-lt"/>
        <a:ea typeface="+mn-ea"/>
        <a:cs typeface="+mn-cs"/>
      </a:defRPr>
    </a:lvl1pPr>
    <a:lvl2pPr marL="1075334" algn="l" defTabSz="2150670" rtl="0" eaLnBrk="1" latinLnBrk="0" hangingPunct="1">
      <a:defRPr sz="2822" kern="1200">
        <a:solidFill>
          <a:schemeClr val="tx1"/>
        </a:solidFill>
        <a:latin typeface="+mn-lt"/>
        <a:ea typeface="+mn-ea"/>
        <a:cs typeface="+mn-cs"/>
      </a:defRPr>
    </a:lvl2pPr>
    <a:lvl3pPr marL="2150670" algn="l" defTabSz="2150670" rtl="0" eaLnBrk="1" latinLnBrk="0" hangingPunct="1">
      <a:defRPr sz="2822" kern="1200">
        <a:solidFill>
          <a:schemeClr val="tx1"/>
        </a:solidFill>
        <a:latin typeface="+mn-lt"/>
        <a:ea typeface="+mn-ea"/>
        <a:cs typeface="+mn-cs"/>
      </a:defRPr>
    </a:lvl3pPr>
    <a:lvl4pPr marL="3226004" algn="l" defTabSz="2150670" rtl="0" eaLnBrk="1" latinLnBrk="0" hangingPunct="1">
      <a:defRPr sz="2822" kern="1200">
        <a:solidFill>
          <a:schemeClr val="tx1"/>
        </a:solidFill>
        <a:latin typeface="+mn-lt"/>
        <a:ea typeface="+mn-ea"/>
        <a:cs typeface="+mn-cs"/>
      </a:defRPr>
    </a:lvl4pPr>
    <a:lvl5pPr marL="4301338" algn="l" defTabSz="2150670" rtl="0" eaLnBrk="1" latinLnBrk="0" hangingPunct="1">
      <a:defRPr sz="2822" kern="1200">
        <a:solidFill>
          <a:schemeClr val="tx1"/>
        </a:solidFill>
        <a:latin typeface="+mn-lt"/>
        <a:ea typeface="+mn-ea"/>
        <a:cs typeface="+mn-cs"/>
      </a:defRPr>
    </a:lvl5pPr>
    <a:lvl6pPr marL="5376672" algn="l" defTabSz="2150670" rtl="0" eaLnBrk="1" latinLnBrk="0" hangingPunct="1">
      <a:defRPr sz="2822" kern="1200">
        <a:solidFill>
          <a:schemeClr val="tx1"/>
        </a:solidFill>
        <a:latin typeface="+mn-lt"/>
        <a:ea typeface="+mn-ea"/>
        <a:cs typeface="+mn-cs"/>
      </a:defRPr>
    </a:lvl6pPr>
    <a:lvl7pPr marL="6452006" algn="l" defTabSz="2150670" rtl="0" eaLnBrk="1" latinLnBrk="0" hangingPunct="1">
      <a:defRPr sz="2822" kern="1200">
        <a:solidFill>
          <a:schemeClr val="tx1"/>
        </a:solidFill>
        <a:latin typeface="+mn-lt"/>
        <a:ea typeface="+mn-ea"/>
        <a:cs typeface="+mn-cs"/>
      </a:defRPr>
    </a:lvl7pPr>
    <a:lvl8pPr marL="7527342" algn="l" defTabSz="2150670" rtl="0" eaLnBrk="1" latinLnBrk="0" hangingPunct="1">
      <a:defRPr sz="2822" kern="1200">
        <a:solidFill>
          <a:schemeClr val="tx1"/>
        </a:solidFill>
        <a:latin typeface="+mn-lt"/>
        <a:ea typeface="+mn-ea"/>
        <a:cs typeface="+mn-cs"/>
      </a:defRPr>
    </a:lvl8pPr>
    <a:lvl9pPr marL="8602676" algn="l" defTabSz="2150670" rtl="0" eaLnBrk="1" latinLnBrk="0" hangingPunct="1">
      <a:defRPr sz="2822"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00500" y="3142616"/>
            <a:ext cx="24003000" cy="6685280"/>
          </a:xfrm>
        </p:spPr>
        <p:txBody>
          <a:bodyPr anchor="b"/>
          <a:lstStyle>
            <a:lvl1pPr algn="ctr">
              <a:defRPr sz="15750"/>
            </a:lvl1pPr>
          </a:lstStyle>
          <a:p>
            <a:r>
              <a:rPr lang="en-US"/>
              <a:t>Click to edit Master title style</a:t>
            </a:r>
            <a:endParaRPr lang="en-US" dirty="0"/>
          </a:p>
        </p:txBody>
      </p:sp>
      <p:sp>
        <p:nvSpPr>
          <p:cNvPr id="3" name="Subtitle 2"/>
          <p:cNvSpPr>
            <a:spLocks noGrp="1"/>
          </p:cNvSpPr>
          <p:nvPr>
            <p:ph type="subTitle" idx="1"/>
          </p:nvPr>
        </p:nvSpPr>
        <p:spPr>
          <a:xfrm>
            <a:off x="4000500" y="10085706"/>
            <a:ext cx="24003000" cy="4636134"/>
          </a:xfrm>
        </p:spPr>
        <p:txBody>
          <a:bodyPr/>
          <a:lstStyle>
            <a:lvl1pPr marL="0" indent="0" algn="ctr">
              <a:buNone/>
              <a:defRPr sz="6300"/>
            </a:lvl1pPr>
            <a:lvl2pPr marL="1200150" indent="0" algn="ctr">
              <a:buNone/>
              <a:defRPr sz="5250"/>
            </a:lvl2pPr>
            <a:lvl3pPr marL="2400300" indent="0" algn="ctr">
              <a:buNone/>
              <a:defRPr sz="4725"/>
            </a:lvl3pPr>
            <a:lvl4pPr marL="3600450" indent="0" algn="ctr">
              <a:buNone/>
              <a:defRPr sz="4200"/>
            </a:lvl4pPr>
            <a:lvl5pPr marL="4800600" indent="0" algn="ctr">
              <a:buNone/>
              <a:defRPr sz="4200"/>
            </a:lvl5pPr>
            <a:lvl6pPr marL="6000750" indent="0" algn="ctr">
              <a:buNone/>
              <a:defRPr sz="4200"/>
            </a:lvl6pPr>
            <a:lvl7pPr marL="7200900" indent="0" algn="ctr">
              <a:buNone/>
              <a:defRPr sz="4200"/>
            </a:lvl7pPr>
            <a:lvl8pPr marL="8401050" indent="0" algn="ctr">
              <a:buNone/>
              <a:defRPr sz="4200"/>
            </a:lvl8pPr>
            <a:lvl9pPr marL="9601200" indent="0" algn="ctr">
              <a:buNone/>
              <a:defRPr sz="4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0E9209-1086-4C93-A3AC-427649F1129C}"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647629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0E9209-1086-4C93-A3AC-427649F1129C}"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3786812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83606" y="4787268"/>
            <a:ext cx="27603450" cy="7987664"/>
          </a:xfrm>
        </p:spPr>
        <p:txBody>
          <a:bodyPr anchor="b"/>
          <a:lstStyle>
            <a:lvl1pPr>
              <a:defRPr sz="15750"/>
            </a:lvl1pPr>
          </a:lstStyle>
          <a:p>
            <a:r>
              <a:rPr lang="en-US"/>
              <a:t>Click to edit Master title style</a:t>
            </a:r>
            <a:endParaRPr lang="en-US" dirty="0"/>
          </a:p>
        </p:txBody>
      </p:sp>
      <p:sp>
        <p:nvSpPr>
          <p:cNvPr id="3" name="Text Placeholder 2"/>
          <p:cNvSpPr>
            <a:spLocks noGrp="1"/>
          </p:cNvSpPr>
          <p:nvPr>
            <p:ph type="body" idx="1"/>
          </p:nvPr>
        </p:nvSpPr>
        <p:spPr>
          <a:xfrm>
            <a:off x="2183606" y="12850498"/>
            <a:ext cx="27603450" cy="4200524"/>
          </a:xfrm>
        </p:spPr>
        <p:txBody>
          <a:bodyPr/>
          <a:lstStyle>
            <a:lvl1pPr marL="0" indent="0">
              <a:buNone/>
              <a:defRPr sz="6300">
                <a:solidFill>
                  <a:schemeClr val="tx1">
                    <a:tint val="75000"/>
                  </a:schemeClr>
                </a:solidFill>
              </a:defRPr>
            </a:lvl1pPr>
            <a:lvl2pPr marL="1200150" indent="0">
              <a:buNone/>
              <a:defRPr sz="5250">
                <a:solidFill>
                  <a:schemeClr val="tx1">
                    <a:tint val="75000"/>
                  </a:schemeClr>
                </a:solidFill>
              </a:defRPr>
            </a:lvl2pPr>
            <a:lvl3pPr marL="2400300" indent="0">
              <a:buNone/>
              <a:defRPr sz="4725">
                <a:solidFill>
                  <a:schemeClr val="tx1">
                    <a:tint val="75000"/>
                  </a:schemeClr>
                </a:solidFill>
              </a:defRPr>
            </a:lvl3pPr>
            <a:lvl4pPr marL="3600450" indent="0">
              <a:buNone/>
              <a:defRPr sz="4200">
                <a:solidFill>
                  <a:schemeClr val="tx1">
                    <a:tint val="75000"/>
                  </a:schemeClr>
                </a:solidFill>
              </a:defRPr>
            </a:lvl4pPr>
            <a:lvl5pPr marL="4800600" indent="0">
              <a:buNone/>
              <a:defRPr sz="4200">
                <a:solidFill>
                  <a:schemeClr val="tx1">
                    <a:tint val="75000"/>
                  </a:schemeClr>
                </a:solidFill>
              </a:defRPr>
            </a:lvl5pPr>
            <a:lvl6pPr marL="6000750" indent="0">
              <a:buNone/>
              <a:defRPr sz="4200">
                <a:solidFill>
                  <a:schemeClr val="tx1">
                    <a:tint val="75000"/>
                  </a:schemeClr>
                </a:solidFill>
              </a:defRPr>
            </a:lvl6pPr>
            <a:lvl7pPr marL="7200900" indent="0">
              <a:buNone/>
              <a:defRPr sz="4200">
                <a:solidFill>
                  <a:schemeClr val="tx1">
                    <a:tint val="75000"/>
                  </a:schemeClr>
                </a:solidFill>
              </a:defRPr>
            </a:lvl7pPr>
            <a:lvl8pPr marL="8401050" indent="0">
              <a:buNone/>
              <a:defRPr sz="4200">
                <a:solidFill>
                  <a:schemeClr val="tx1">
                    <a:tint val="75000"/>
                  </a:schemeClr>
                </a:solidFill>
              </a:defRPr>
            </a:lvl8pPr>
            <a:lvl9pPr marL="9601200"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0E9209-1086-4C93-A3AC-427649F1129C}"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35281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00275" y="5111750"/>
            <a:ext cx="13601700" cy="121837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202025" y="5111750"/>
            <a:ext cx="13601700" cy="121837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0E9209-1086-4C93-A3AC-427649F1129C}"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624462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04443" y="1022352"/>
            <a:ext cx="27603450" cy="37115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04445" y="4707256"/>
            <a:ext cx="13539191" cy="2306954"/>
          </a:xfrm>
        </p:spPr>
        <p:txBody>
          <a:bodyPr anchor="b"/>
          <a:lstStyle>
            <a:lvl1pPr marL="0" indent="0">
              <a:buNone/>
              <a:defRPr sz="6300" b="1"/>
            </a:lvl1pPr>
            <a:lvl2pPr marL="1200150" indent="0">
              <a:buNone/>
              <a:defRPr sz="5250" b="1"/>
            </a:lvl2pPr>
            <a:lvl3pPr marL="2400300" indent="0">
              <a:buNone/>
              <a:defRPr sz="4725" b="1"/>
            </a:lvl3pPr>
            <a:lvl4pPr marL="3600450" indent="0">
              <a:buNone/>
              <a:defRPr sz="4200" b="1"/>
            </a:lvl4pPr>
            <a:lvl5pPr marL="4800600" indent="0">
              <a:buNone/>
              <a:defRPr sz="4200" b="1"/>
            </a:lvl5pPr>
            <a:lvl6pPr marL="6000750" indent="0">
              <a:buNone/>
              <a:defRPr sz="4200" b="1"/>
            </a:lvl6pPr>
            <a:lvl7pPr marL="7200900" indent="0">
              <a:buNone/>
              <a:defRPr sz="4200" b="1"/>
            </a:lvl7pPr>
            <a:lvl8pPr marL="8401050" indent="0">
              <a:buNone/>
              <a:defRPr sz="4200" b="1"/>
            </a:lvl8pPr>
            <a:lvl9pPr marL="9601200" indent="0">
              <a:buNone/>
              <a:defRPr sz="4200" b="1"/>
            </a:lvl9pPr>
          </a:lstStyle>
          <a:p>
            <a:pPr lvl="0"/>
            <a:r>
              <a:rPr lang="en-US"/>
              <a:t>Click to edit Master text styles</a:t>
            </a:r>
          </a:p>
        </p:txBody>
      </p:sp>
      <p:sp>
        <p:nvSpPr>
          <p:cNvPr id="4" name="Content Placeholder 3"/>
          <p:cNvSpPr>
            <a:spLocks noGrp="1"/>
          </p:cNvSpPr>
          <p:nvPr>
            <p:ph sz="half" idx="2"/>
          </p:nvPr>
        </p:nvSpPr>
        <p:spPr>
          <a:xfrm>
            <a:off x="2204445" y="7014210"/>
            <a:ext cx="13539191" cy="103168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202025" y="4707256"/>
            <a:ext cx="13605869" cy="2306954"/>
          </a:xfrm>
        </p:spPr>
        <p:txBody>
          <a:bodyPr anchor="b"/>
          <a:lstStyle>
            <a:lvl1pPr marL="0" indent="0">
              <a:buNone/>
              <a:defRPr sz="6300" b="1"/>
            </a:lvl1pPr>
            <a:lvl2pPr marL="1200150" indent="0">
              <a:buNone/>
              <a:defRPr sz="5250" b="1"/>
            </a:lvl2pPr>
            <a:lvl3pPr marL="2400300" indent="0">
              <a:buNone/>
              <a:defRPr sz="4725" b="1"/>
            </a:lvl3pPr>
            <a:lvl4pPr marL="3600450" indent="0">
              <a:buNone/>
              <a:defRPr sz="4200" b="1"/>
            </a:lvl4pPr>
            <a:lvl5pPr marL="4800600" indent="0">
              <a:buNone/>
              <a:defRPr sz="4200" b="1"/>
            </a:lvl5pPr>
            <a:lvl6pPr marL="6000750" indent="0">
              <a:buNone/>
              <a:defRPr sz="4200" b="1"/>
            </a:lvl6pPr>
            <a:lvl7pPr marL="7200900" indent="0">
              <a:buNone/>
              <a:defRPr sz="4200" b="1"/>
            </a:lvl7pPr>
            <a:lvl8pPr marL="8401050" indent="0">
              <a:buNone/>
              <a:defRPr sz="4200" b="1"/>
            </a:lvl8pPr>
            <a:lvl9pPr marL="9601200" indent="0">
              <a:buNone/>
              <a:defRPr sz="4200" b="1"/>
            </a:lvl9pPr>
          </a:lstStyle>
          <a:p>
            <a:pPr lvl="0"/>
            <a:r>
              <a:rPr lang="en-US"/>
              <a:t>Click to edit Master text styles</a:t>
            </a:r>
          </a:p>
        </p:txBody>
      </p:sp>
      <p:sp>
        <p:nvSpPr>
          <p:cNvPr id="6" name="Content Placeholder 5"/>
          <p:cNvSpPr>
            <a:spLocks noGrp="1"/>
          </p:cNvSpPr>
          <p:nvPr>
            <p:ph sz="quarter" idx="4"/>
          </p:nvPr>
        </p:nvSpPr>
        <p:spPr>
          <a:xfrm>
            <a:off x="16202025" y="7014210"/>
            <a:ext cx="13605869" cy="103168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0E9209-1086-4C93-A3AC-427649F1129C}" type="datetimeFigureOut">
              <a:rPr lang="en-US" smtClean="0"/>
              <a:t>3/4/2026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358956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0E9209-1086-4C93-A3AC-427649F1129C}" type="datetimeFigureOut">
              <a:rPr lang="en-US" smtClean="0"/>
              <a:t>3/4/2026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2987831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0E9209-1086-4C93-A3AC-427649F1129C}" type="datetimeFigureOut">
              <a:rPr lang="en-US" smtClean="0"/>
              <a:t>3/4/2026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1108196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04445" y="1280160"/>
            <a:ext cx="10322122" cy="4480560"/>
          </a:xfrm>
        </p:spPr>
        <p:txBody>
          <a:bodyPr anchor="b"/>
          <a:lstStyle>
            <a:lvl1pPr>
              <a:defRPr sz="8400"/>
            </a:lvl1pPr>
          </a:lstStyle>
          <a:p>
            <a:r>
              <a:rPr lang="en-US"/>
              <a:t>Click to edit Master title style</a:t>
            </a:r>
            <a:endParaRPr lang="en-US" dirty="0"/>
          </a:p>
        </p:txBody>
      </p:sp>
      <p:sp>
        <p:nvSpPr>
          <p:cNvPr id="3" name="Content Placeholder 2"/>
          <p:cNvSpPr>
            <a:spLocks noGrp="1"/>
          </p:cNvSpPr>
          <p:nvPr>
            <p:ph idx="1"/>
          </p:nvPr>
        </p:nvSpPr>
        <p:spPr>
          <a:xfrm>
            <a:off x="13605869" y="2764791"/>
            <a:ext cx="16202025" cy="13646150"/>
          </a:xfrm>
        </p:spPr>
        <p:txBody>
          <a:bodyPr/>
          <a:lstStyle>
            <a:lvl1pPr>
              <a:defRPr sz="8400"/>
            </a:lvl1pPr>
            <a:lvl2pPr>
              <a:defRPr sz="7350"/>
            </a:lvl2pPr>
            <a:lvl3pPr>
              <a:defRPr sz="6300"/>
            </a:lvl3pPr>
            <a:lvl4pPr>
              <a:defRPr sz="5250"/>
            </a:lvl4pPr>
            <a:lvl5pPr>
              <a:defRPr sz="5250"/>
            </a:lvl5pPr>
            <a:lvl6pPr>
              <a:defRPr sz="5250"/>
            </a:lvl6pPr>
            <a:lvl7pPr>
              <a:defRPr sz="5250"/>
            </a:lvl7pPr>
            <a:lvl8pPr>
              <a:defRPr sz="5250"/>
            </a:lvl8pPr>
            <a:lvl9pPr>
              <a:defRPr sz="5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04445" y="5760720"/>
            <a:ext cx="10322122" cy="10672446"/>
          </a:xfrm>
        </p:spPr>
        <p:txBody>
          <a:bodyPr/>
          <a:lstStyle>
            <a:lvl1pPr marL="0" indent="0">
              <a:buNone/>
              <a:defRPr sz="4200"/>
            </a:lvl1pPr>
            <a:lvl2pPr marL="1200150" indent="0">
              <a:buNone/>
              <a:defRPr sz="3675"/>
            </a:lvl2pPr>
            <a:lvl3pPr marL="2400300" indent="0">
              <a:buNone/>
              <a:defRPr sz="3150"/>
            </a:lvl3pPr>
            <a:lvl4pPr marL="3600450" indent="0">
              <a:buNone/>
              <a:defRPr sz="2625"/>
            </a:lvl4pPr>
            <a:lvl5pPr marL="4800600" indent="0">
              <a:buNone/>
              <a:defRPr sz="2625"/>
            </a:lvl5pPr>
            <a:lvl6pPr marL="6000750" indent="0">
              <a:buNone/>
              <a:defRPr sz="2625"/>
            </a:lvl6pPr>
            <a:lvl7pPr marL="7200900" indent="0">
              <a:buNone/>
              <a:defRPr sz="2625"/>
            </a:lvl7pPr>
            <a:lvl8pPr marL="8401050" indent="0">
              <a:buNone/>
              <a:defRPr sz="2625"/>
            </a:lvl8pPr>
            <a:lvl9pPr marL="9601200" indent="0">
              <a:buNone/>
              <a:defRPr sz="2625"/>
            </a:lvl9pPr>
          </a:lstStyle>
          <a:p>
            <a:pPr lvl="0"/>
            <a:r>
              <a:rPr lang="en-US"/>
              <a:t>Click to edit Master text styles</a:t>
            </a:r>
          </a:p>
        </p:txBody>
      </p:sp>
      <p:sp>
        <p:nvSpPr>
          <p:cNvPr id="5" name="Date Placeholder 4"/>
          <p:cNvSpPr>
            <a:spLocks noGrp="1"/>
          </p:cNvSpPr>
          <p:nvPr>
            <p:ph type="dt" sz="half" idx="10"/>
          </p:nvPr>
        </p:nvSpPr>
        <p:spPr/>
        <p:txBody>
          <a:bodyPr/>
          <a:lstStyle/>
          <a:p>
            <a:fld id="{710E9209-1086-4C93-A3AC-427649F1129C}"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1934992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04445" y="1280160"/>
            <a:ext cx="10322122" cy="4480560"/>
          </a:xfrm>
        </p:spPr>
        <p:txBody>
          <a:bodyPr anchor="b"/>
          <a:lstStyle>
            <a:lvl1pPr>
              <a:defRPr sz="8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605869" y="2764791"/>
            <a:ext cx="16202025" cy="13646150"/>
          </a:xfrm>
        </p:spPr>
        <p:txBody>
          <a:bodyPr anchor="t"/>
          <a:lstStyle>
            <a:lvl1pPr marL="0" indent="0">
              <a:buNone/>
              <a:defRPr sz="8400"/>
            </a:lvl1pPr>
            <a:lvl2pPr marL="1200150" indent="0">
              <a:buNone/>
              <a:defRPr sz="7350"/>
            </a:lvl2pPr>
            <a:lvl3pPr marL="2400300" indent="0">
              <a:buNone/>
              <a:defRPr sz="6300"/>
            </a:lvl3pPr>
            <a:lvl4pPr marL="3600450" indent="0">
              <a:buNone/>
              <a:defRPr sz="5250"/>
            </a:lvl4pPr>
            <a:lvl5pPr marL="4800600" indent="0">
              <a:buNone/>
              <a:defRPr sz="5250"/>
            </a:lvl5pPr>
            <a:lvl6pPr marL="6000750" indent="0">
              <a:buNone/>
              <a:defRPr sz="5250"/>
            </a:lvl6pPr>
            <a:lvl7pPr marL="7200900" indent="0">
              <a:buNone/>
              <a:defRPr sz="5250"/>
            </a:lvl7pPr>
            <a:lvl8pPr marL="8401050" indent="0">
              <a:buNone/>
              <a:defRPr sz="5250"/>
            </a:lvl8pPr>
            <a:lvl9pPr marL="9601200" indent="0">
              <a:buNone/>
              <a:defRPr sz="5250"/>
            </a:lvl9pPr>
          </a:lstStyle>
          <a:p>
            <a:r>
              <a:rPr lang="en-US"/>
              <a:t>Click icon to add picture</a:t>
            </a:r>
            <a:endParaRPr lang="en-US" dirty="0"/>
          </a:p>
        </p:txBody>
      </p:sp>
      <p:sp>
        <p:nvSpPr>
          <p:cNvPr id="4" name="Text Placeholder 3"/>
          <p:cNvSpPr>
            <a:spLocks noGrp="1"/>
          </p:cNvSpPr>
          <p:nvPr>
            <p:ph type="body" sz="half" idx="2"/>
          </p:nvPr>
        </p:nvSpPr>
        <p:spPr>
          <a:xfrm>
            <a:off x="2204445" y="5760720"/>
            <a:ext cx="10322122" cy="10672446"/>
          </a:xfrm>
        </p:spPr>
        <p:txBody>
          <a:bodyPr/>
          <a:lstStyle>
            <a:lvl1pPr marL="0" indent="0">
              <a:buNone/>
              <a:defRPr sz="4200"/>
            </a:lvl1pPr>
            <a:lvl2pPr marL="1200150" indent="0">
              <a:buNone/>
              <a:defRPr sz="3675"/>
            </a:lvl2pPr>
            <a:lvl3pPr marL="2400300" indent="0">
              <a:buNone/>
              <a:defRPr sz="3150"/>
            </a:lvl3pPr>
            <a:lvl4pPr marL="3600450" indent="0">
              <a:buNone/>
              <a:defRPr sz="2625"/>
            </a:lvl4pPr>
            <a:lvl5pPr marL="4800600" indent="0">
              <a:buNone/>
              <a:defRPr sz="2625"/>
            </a:lvl5pPr>
            <a:lvl6pPr marL="6000750" indent="0">
              <a:buNone/>
              <a:defRPr sz="2625"/>
            </a:lvl6pPr>
            <a:lvl7pPr marL="7200900" indent="0">
              <a:buNone/>
              <a:defRPr sz="2625"/>
            </a:lvl7pPr>
            <a:lvl8pPr marL="8401050" indent="0">
              <a:buNone/>
              <a:defRPr sz="2625"/>
            </a:lvl8pPr>
            <a:lvl9pPr marL="9601200" indent="0">
              <a:buNone/>
              <a:defRPr sz="2625"/>
            </a:lvl9pPr>
          </a:lstStyle>
          <a:p>
            <a:pPr lvl="0"/>
            <a:r>
              <a:rPr lang="en-US"/>
              <a:t>Click to edit Master text styles</a:t>
            </a:r>
          </a:p>
        </p:txBody>
      </p:sp>
      <p:sp>
        <p:nvSpPr>
          <p:cNvPr id="5" name="Date Placeholder 4"/>
          <p:cNvSpPr>
            <a:spLocks noGrp="1"/>
          </p:cNvSpPr>
          <p:nvPr>
            <p:ph type="dt" sz="half" idx="10"/>
          </p:nvPr>
        </p:nvSpPr>
        <p:spPr/>
        <p:txBody>
          <a:bodyPr/>
          <a:lstStyle/>
          <a:p>
            <a:fld id="{710E9209-1086-4C93-A3AC-427649F1129C}"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136059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0E9209-1086-4C93-A3AC-427649F1129C}"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1556101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902862" y="1022350"/>
            <a:ext cx="6900863" cy="1627314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00275" y="1022350"/>
            <a:ext cx="20302538" cy="1627314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0E9209-1086-4C93-A3AC-427649F1129C}"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CA593E-3ADC-493F-A241-4BADD09283C5}" type="slidenum">
              <a:rPr lang="en-US" smtClean="0"/>
              <a:t>‹#›</a:t>
            </a:fld>
            <a:endParaRPr lang="en-US"/>
          </a:p>
        </p:txBody>
      </p:sp>
    </p:spTree>
    <p:extLst>
      <p:ext uri="{BB962C8B-B14F-4D97-AF65-F5344CB8AC3E}">
        <p14:creationId xmlns:p14="http://schemas.microsoft.com/office/powerpoint/2010/main" val="4135692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0275" y="1022352"/>
            <a:ext cx="27603450" cy="37115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00275" y="5111750"/>
            <a:ext cx="27603450" cy="121837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00275" y="17797781"/>
            <a:ext cx="7200900" cy="1022350"/>
          </a:xfrm>
          <a:prstGeom prst="rect">
            <a:avLst/>
          </a:prstGeom>
        </p:spPr>
        <p:txBody>
          <a:bodyPr vert="horz" lIns="91440" tIns="45720" rIns="91440" bIns="45720" rtlCol="0" anchor="ctr"/>
          <a:lstStyle>
            <a:lvl1pPr algn="l">
              <a:defRPr sz="3150">
                <a:solidFill>
                  <a:schemeClr val="tx1">
                    <a:tint val="75000"/>
                  </a:schemeClr>
                </a:solidFill>
              </a:defRPr>
            </a:lvl1pPr>
          </a:lstStyle>
          <a:p>
            <a:fld id="{710E9209-1086-4C93-A3AC-427649F1129C}" type="datetimeFigureOut">
              <a:rPr lang="en-US" smtClean="0"/>
              <a:t>3/4/2026</a:t>
            </a:fld>
            <a:endParaRPr lang="en-US"/>
          </a:p>
        </p:txBody>
      </p:sp>
      <p:sp>
        <p:nvSpPr>
          <p:cNvPr id="5" name="Footer Placeholder 4"/>
          <p:cNvSpPr>
            <a:spLocks noGrp="1"/>
          </p:cNvSpPr>
          <p:nvPr>
            <p:ph type="ftr" sz="quarter" idx="3"/>
          </p:nvPr>
        </p:nvSpPr>
        <p:spPr>
          <a:xfrm>
            <a:off x="10601325" y="17797781"/>
            <a:ext cx="10801350" cy="1022350"/>
          </a:xfrm>
          <a:prstGeom prst="rect">
            <a:avLst/>
          </a:prstGeom>
        </p:spPr>
        <p:txBody>
          <a:bodyPr vert="horz" lIns="91440" tIns="45720" rIns="91440" bIns="45720" rtlCol="0" anchor="ctr"/>
          <a:lstStyle>
            <a:lvl1pPr algn="ctr">
              <a:defRPr sz="31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2602825" y="17797781"/>
            <a:ext cx="7200900" cy="1022350"/>
          </a:xfrm>
          <a:prstGeom prst="rect">
            <a:avLst/>
          </a:prstGeom>
        </p:spPr>
        <p:txBody>
          <a:bodyPr vert="horz" lIns="91440" tIns="45720" rIns="91440" bIns="45720" rtlCol="0" anchor="ctr"/>
          <a:lstStyle>
            <a:lvl1pPr algn="r">
              <a:defRPr sz="3150">
                <a:solidFill>
                  <a:schemeClr val="tx1">
                    <a:tint val="75000"/>
                  </a:schemeClr>
                </a:solidFill>
              </a:defRPr>
            </a:lvl1pPr>
          </a:lstStyle>
          <a:p>
            <a:fld id="{70CA593E-3ADC-493F-A241-4BADD09283C5}" type="slidenum">
              <a:rPr lang="en-US" smtClean="0"/>
              <a:t>‹#›</a:t>
            </a:fld>
            <a:endParaRPr lang="en-US"/>
          </a:p>
        </p:txBody>
      </p:sp>
    </p:spTree>
    <p:extLst>
      <p:ext uri="{BB962C8B-B14F-4D97-AF65-F5344CB8AC3E}">
        <p14:creationId xmlns:p14="http://schemas.microsoft.com/office/powerpoint/2010/main" val="17897475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400300" rtl="0" eaLnBrk="1" latinLnBrk="0" hangingPunct="1">
        <a:lnSpc>
          <a:spcPct val="90000"/>
        </a:lnSpc>
        <a:spcBef>
          <a:spcPct val="0"/>
        </a:spcBef>
        <a:buNone/>
        <a:defRPr sz="11550" kern="1200">
          <a:solidFill>
            <a:schemeClr val="tx1"/>
          </a:solidFill>
          <a:latin typeface="+mj-lt"/>
          <a:ea typeface="+mj-ea"/>
          <a:cs typeface="+mj-cs"/>
        </a:defRPr>
      </a:lvl1pPr>
    </p:titleStyle>
    <p:bodyStyle>
      <a:lvl1pPr marL="600075" indent="-600075" algn="l" defTabSz="2400300" rtl="0" eaLnBrk="1" latinLnBrk="0" hangingPunct="1">
        <a:lnSpc>
          <a:spcPct val="90000"/>
        </a:lnSpc>
        <a:spcBef>
          <a:spcPts val="2625"/>
        </a:spcBef>
        <a:buFont typeface="Arial" panose="020B0604020202020204" pitchFamily="34" charset="0"/>
        <a:buChar char="•"/>
        <a:defRPr sz="7350" kern="1200">
          <a:solidFill>
            <a:schemeClr val="tx1"/>
          </a:solidFill>
          <a:latin typeface="+mn-lt"/>
          <a:ea typeface="+mn-ea"/>
          <a:cs typeface="+mn-cs"/>
        </a:defRPr>
      </a:lvl1pPr>
      <a:lvl2pPr marL="1800225" indent="-600075" algn="l" defTabSz="2400300" rtl="0" eaLnBrk="1" latinLnBrk="0" hangingPunct="1">
        <a:lnSpc>
          <a:spcPct val="90000"/>
        </a:lnSpc>
        <a:spcBef>
          <a:spcPts val="1313"/>
        </a:spcBef>
        <a:buFont typeface="Arial" panose="020B0604020202020204" pitchFamily="34" charset="0"/>
        <a:buChar char="•"/>
        <a:defRPr sz="6300" kern="1200">
          <a:solidFill>
            <a:schemeClr val="tx1"/>
          </a:solidFill>
          <a:latin typeface="+mn-lt"/>
          <a:ea typeface="+mn-ea"/>
          <a:cs typeface="+mn-cs"/>
        </a:defRPr>
      </a:lvl2pPr>
      <a:lvl3pPr marL="3000375" indent="-600075" algn="l" defTabSz="2400300" rtl="0" eaLnBrk="1" latinLnBrk="0" hangingPunct="1">
        <a:lnSpc>
          <a:spcPct val="90000"/>
        </a:lnSpc>
        <a:spcBef>
          <a:spcPts val="1313"/>
        </a:spcBef>
        <a:buFont typeface="Arial" panose="020B0604020202020204" pitchFamily="34" charset="0"/>
        <a:buChar char="•"/>
        <a:defRPr sz="5250" kern="1200">
          <a:solidFill>
            <a:schemeClr val="tx1"/>
          </a:solidFill>
          <a:latin typeface="+mn-lt"/>
          <a:ea typeface="+mn-ea"/>
          <a:cs typeface="+mn-cs"/>
        </a:defRPr>
      </a:lvl3pPr>
      <a:lvl4pPr marL="4200525" indent="-600075" algn="l" defTabSz="2400300" rtl="0" eaLnBrk="1" latinLnBrk="0" hangingPunct="1">
        <a:lnSpc>
          <a:spcPct val="90000"/>
        </a:lnSpc>
        <a:spcBef>
          <a:spcPts val="1313"/>
        </a:spcBef>
        <a:buFont typeface="Arial" panose="020B0604020202020204" pitchFamily="34" charset="0"/>
        <a:buChar char="•"/>
        <a:defRPr sz="4725" kern="1200">
          <a:solidFill>
            <a:schemeClr val="tx1"/>
          </a:solidFill>
          <a:latin typeface="+mn-lt"/>
          <a:ea typeface="+mn-ea"/>
          <a:cs typeface="+mn-cs"/>
        </a:defRPr>
      </a:lvl4pPr>
      <a:lvl5pPr marL="5400675" indent="-600075" algn="l" defTabSz="2400300" rtl="0" eaLnBrk="1" latinLnBrk="0" hangingPunct="1">
        <a:lnSpc>
          <a:spcPct val="90000"/>
        </a:lnSpc>
        <a:spcBef>
          <a:spcPts val="1313"/>
        </a:spcBef>
        <a:buFont typeface="Arial" panose="020B0604020202020204" pitchFamily="34" charset="0"/>
        <a:buChar char="•"/>
        <a:defRPr sz="4725" kern="1200">
          <a:solidFill>
            <a:schemeClr val="tx1"/>
          </a:solidFill>
          <a:latin typeface="+mn-lt"/>
          <a:ea typeface="+mn-ea"/>
          <a:cs typeface="+mn-cs"/>
        </a:defRPr>
      </a:lvl5pPr>
      <a:lvl6pPr marL="6600825" indent="-600075" algn="l" defTabSz="2400300" rtl="0" eaLnBrk="1" latinLnBrk="0" hangingPunct="1">
        <a:lnSpc>
          <a:spcPct val="90000"/>
        </a:lnSpc>
        <a:spcBef>
          <a:spcPts val="1313"/>
        </a:spcBef>
        <a:buFont typeface="Arial" panose="020B0604020202020204" pitchFamily="34" charset="0"/>
        <a:buChar char="•"/>
        <a:defRPr sz="4725" kern="1200">
          <a:solidFill>
            <a:schemeClr val="tx1"/>
          </a:solidFill>
          <a:latin typeface="+mn-lt"/>
          <a:ea typeface="+mn-ea"/>
          <a:cs typeface="+mn-cs"/>
        </a:defRPr>
      </a:lvl6pPr>
      <a:lvl7pPr marL="7800975" indent="-600075" algn="l" defTabSz="2400300" rtl="0" eaLnBrk="1" latinLnBrk="0" hangingPunct="1">
        <a:lnSpc>
          <a:spcPct val="90000"/>
        </a:lnSpc>
        <a:spcBef>
          <a:spcPts val="1313"/>
        </a:spcBef>
        <a:buFont typeface="Arial" panose="020B0604020202020204" pitchFamily="34" charset="0"/>
        <a:buChar char="•"/>
        <a:defRPr sz="4725" kern="1200">
          <a:solidFill>
            <a:schemeClr val="tx1"/>
          </a:solidFill>
          <a:latin typeface="+mn-lt"/>
          <a:ea typeface="+mn-ea"/>
          <a:cs typeface="+mn-cs"/>
        </a:defRPr>
      </a:lvl7pPr>
      <a:lvl8pPr marL="9001125" indent="-600075" algn="l" defTabSz="2400300" rtl="0" eaLnBrk="1" latinLnBrk="0" hangingPunct="1">
        <a:lnSpc>
          <a:spcPct val="90000"/>
        </a:lnSpc>
        <a:spcBef>
          <a:spcPts val="1313"/>
        </a:spcBef>
        <a:buFont typeface="Arial" panose="020B0604020202020204" pitchFamily="34" charset="0"/>
        <a:buChar char="•"/>
        <a:defRPr sz="4725" kern="1200">
          <a:solidFill>
            <a:schemeClr val="tx1"/>
          </a:solidFill>
          <a:latin typeface="+mn-lt"/>
          <a:ea typeface="+mn-ea"/>
          <a:cs typeface="+mn-cs"/>
        </a:defRPr>
      </a:lvl8pPr>
      <a:lvl9pPr marL="10201275" indent="-600075" algn="l" defTabSz="2400300" rtl="0" eaLnBrk="1" latinLnBrk="0" hangingPunct="1">
        <a:lnSpc>
          <a:spcPct val="90000"/>
        </a:lnSpc>
        <a:spcBef>
          <a:spcPts val="1313"/>
        </a:spcBef>
        <a:buFont typeface="Arial" panose="020B0604020202020204" pitchFamily="34" charset="0"/>
        <a:buChar char="•"/>
        <a:defRPr sz="4725" kern="1200">
          <a:solidFill>
            <a:schemeClr val="tx1"/>
          </a:solidFill>
          <a:latin typeface="+mn-lt"/>
          <a:ea typeface="+mn-ea"/>
          <a:cs typeface="+mn-cs"/>
        </a:defRPr>
      </a:lvl9pPr>
    </p:bodyStyle>
    <p:otherStyle>
      <a:defPPr>
        <a:defRPr lang="en-US"/>
      </a:defPPr>
      <a:lvl1pPr marL="0" algn="l" defTabSz="2400300" rtl="0" eaLnBrk="1" latinLnBrk="0" hangingPunct="1">
        <a:defRPr sz="4725" kern="1200">
          <a:solidFill>
            <a:schemeClr val="tx1"/>
          </a:solidFill>
          <a:latin typeface="+mn-lt"/>
          <a:ea typeface="+mn-ea"/>
          <a:cs typeface="+mn-cs"/>
        </a:defRPr>
      </a:lvl1pPr>
      <a:lvl2pPr marL="1200150" algn="l" defTabSz="2400300" rtl="0" eaLnBrk="1" latinLnBrk="0" hangingPunct="1">
        <a:defRPr sz="4725" kern="1200">
          <a:solidFill>
            <a:schemeClr val="tx1"/>
          </a:solidFill>
          <a:latin typeface="+mn-lt"/>
          <a:ea typeface="+mn-ea"/>
          <a:cs typeface="+mn-cs"/>
        </a:defRPr>
      </a:lvl2pPr>
      <a:lvl3pPr marL="2400300" algn="l" defTabSz="2400300" rtl="0" eaLnBrk="1" latinLnBrk="0" hangingPunct="1">
        <a:defRPr sz="4725" kern="1200">
          <a:solidFill>
            <a:schemeClr val="tx1"/>
          </a:solidFill>
          <a:latin typeface="+mn-lt"/>
          <a:ea typeface="+mn-ea"/>
          <a:cs typeface="+mn-cs"/>
        </a:defRPr>
      </a:lvl3pPr>
      <a:lvl4pPr marL="3600450" algn="l" defTabSz="2400300" rtl="0" eaLnBrk="1" latinLnBrk="0" hangingPunct="1">
        <a:defRPr sz="4725" kern="1200">
          <a:solidFill>
            <a:schemeClr val="tx1"/>
          </a:solidFill>
          <a:latin typeface="+mn-lt"/>
          <a:ea typeface="+mn-ea"/>
          <a:cs typeface="+mn-cs"/>
        </a:defRPr>
      </a:lvl4pPr>
      <a:lvl5pPr marL="4800600" algn="l" defTabSz="2400300" rtl="0" eaLnBrk="1" latinLnBrk="0" hangingPunct="1">
        <a:defRPr sz="4725" kern="1200">
          <a:solidFill>
            <a:schemeClr val="tx1"/>
          </a:solidFill>
          <a:latin typeface="+mn-lt"/>
          <a:ea typeface="+mn-ea"/>
          <a:cs typeface="+mn-cs"/>
        </a:defRPr>
      </a:lvl5pPr>
      <a:lvl6pPr marL="6000750" algn="l" defTabSz="2400300" rtl="0" eaLnBrk="1" latinLnBrk="0" hangingPunct="1">
        <a:defRPr sz="4725" kern="1200">
          <a:solidFill>
            <a:schemeClr val="tx1"/>
          </a:solidFill>
          <a:latin typeface="+mn-lt"/>
          <a:ea typeface="+mn-ea"/>
          <a:cs typeface="+mn-cs"/>
        </a:defRPr>
      </a:lvl6pPr>
      <a:lvl7pPr marL="7200900" algn="l" defTabSz="2400300" rtl="0" eaLnBrk="1" latinLnBrk="0" hangingPunct="1">
        <a:defRPr sz="4725" kern="1200">
          <a:solidFill>
            <a:schemeClr val="tx1"/>
          </a:solidFill>
          <a:latin typeface="+mn-lt"/>
          <a:ea typeface="+mn-ea"/>
          <a:cs typeface="+mn-cs"/>
        </a:defRPr>
      </a:lvl7pPr>
      <a:lvl8pPr marL="8401050" algn="l" defTabSz="2400300" rtl="0" eaLnBrk="1" latinLnBrk="0" hangingPunct="1">
        <a:defRPr sz="4725" kern="1200">
          <a:solidFill>
            <a:schemeClr val="tx1"/>
          </a:solidFill>
          <a:latin typeface="+mn-lt"/>
          <a:ea typeface="+mn-ea"/>
          <a:cs typeface="+mn-cs"/>
        </a:defRPr>
      </a:lvl8pPr>
      <a:lvl9pPr marL="9601200" algn="l" defTabSz="2400300" rtl="0" eaLnBrk="1" latinLnBrk="0" hangingPunct="1">
        <a:defRPr sz="47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tif"/></Relationships>
</file>

<file path=ppt/slides/_rels/slide2.xml.rels><?xml version="1.0" encoding="UTF-8" standalone="yes"?>
<Relationships xmlns="http://schemas.openxmlformats.org/package/2006/relationships"><Relationship Id="rId8" Type="http://schemas.openxmlformats.org/officeDocument/2006/relationships/image" Target="../media/image11.tif"/><Relationship Id="rId3" Type="http://schemas.openxmlformats.org/officeDocument/2006/relationships/image" Target="../media/image6.tif"/><Relationship Id="rId7" Type="http://schemas.openxmlformats.org/officeDocument/2006/relationships/image" Target="../media/image10.tiff"/><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image" Target="../media/image9.tif"/><Relationship Id="rId11" Type="http://schemas.openxmlformats.org/officeDocument/2006/relationships/image" Target="../media/image14.tif"/><Relationship Id="rId5" Type="http://schemas.openxmlformats.org/officeDocument/2006/relationships/image" Target="../media/image8.tif"/><Relationship Id="rId10" Type="http://schemas.openxmlformats.org/officeDocument/2006/relationships/image" Target="../media/image13.tiff"/><Relationship Id="rId4" Type="http://schemas.openxmlformats.org/officeDocument/2006/relationships/image" Target="../media/image7.tif"/><Relationship Id="rId9" Type="http://schemas.openxmlformats.org/officeDocument/2006/relationships/image" Target="../media/image12.tiff"/></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363A0B36-6094-BE23-60A9-FCE6C0AF1388}"/>
              </a:ext>
            </a:extLst>
          </p:cNvPr>
          <p:cNvGrpSpPr/>
          <p:nvPr/>
        </p:nvGrpSpPr>
        <p:grpSpPr>
          <a:xfrm>
            <a:off x="1137326" y="2601709"/>
            <a:ext cx="13081169" cy="16620565"/>
            <a:chOff x="5213795" y="273749"/>
            <a:chExt cx="8775877" cy="12499863"/>
          </a:xfrm>
        </p:grpSpPr>
        <p:pic>
          <p:nvPicPr>
            <p:cNvPr id="28" name="Picture 27" descr="A screenshot of a graph&#10;&#10;Description automatically generated">
              <a:extLst>
                <a:ext uri="{FF2B5EF4-FFF2-40B4-BE49-F238E27FC236}">
                  <a16:creationId xmlns:a16="http://schemas.microsoft.com/office/drawing/2014/main" id="{7BF9CF77-316F-67B8-C529-3FD8AA8648EC}"/>
                </a:ext>
              </a:extLst>
            </p:cNvPr>
            <p:cNvPicPr>
              <a:picLocks noChangeAspect="1"/>
            </p:cNvPicPr>
            <p:nvPr/>
          </p:nvPicPr>
          <p:blipFill rotWithShape="1">
            <a:blip r:embed="rId2">
              <a:extLst>
                <a:ext uri="{28A0092B-C50C-407E-A947-70E740481C1C}">
                  <a14:useLocalDpi xmlns:a14="http://schemas.microsoft.com/office/drawing/2010/main" val="0"/>
                </a:ext>
              </a:extLst>
            </a:blip>
            <a:srcRect l="3667" r="58340" b="2719"/>
            <a:stretch/>
          </p:blipFill>
          <p:spPr>
            <a:xfrm>
              <a:off x="5369667" y="273749"/>
              <a:ext cx="8620005" cy="12499863"/>
            </a:xfrm>
            <a:prstGeom prst="rect">
              <a:avLst/>
            </a:prstGeom>
          </p:spPr>
        </p:pic>
        <p:sp>
          <p:nvSpPr>
            <p:cNvPr id="31" name="Rectangle 30">
              <a:extLst>
                <a:ext uri="{FF2B5EF4-FFF2-40B4-BE49-F238E27FC236}">
                  <a16:creationId xmlns:a16="http://schemas.microsoft.com/office/drawing/2014/main" id="{AEC91526-0965-A780-B8EC-2AE8602FB72B}"/>
                </a:ext>
              </a:extLst>
            </p:cNvPr>
            <p:cNvSpPr/>
            <p:nvPr/>
          </p:nvSpPr>
          <p:spPr>
            <a:xfrm>
              <a:off x="5223933" y="1684867"/>
              <a:ext cx="237067" cy="863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CE208D4-6882-0BB1-6B17-9152E803F9C1}"/>
                </a:ext>
              </a:extLst>
            </p:cNvPr>
            <p:cNvSpPr/>
            <p:nvPr/>
          </p:nvSpPr>
          <p:spPr>
            <a:xfrm>
              <a:off x="5213795" y="5983245"/>
              <a:ext cx="237067" cy="13404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95738E87-FC75-5F5F-D5F7-581BF2F83265}"/>
              </a:ext>
            </a:extLst>
          </p:cNvPr>
          <p:cNvSpPr txBox="1"/>
          <p:nvPr/>
        </p:nvSpPr>
        <p:spPr>
          <a:xfrm>
            <a:off x="16074189" y="4291682"/>
            <a:ext cx="10581740" cy="6001643"/>
          </a:xfrm>
          <a:prstGeom prst="rect">
            <a:avLst/>
          </a:prstGeom>
          <a:noFill/>
        </p:spPr>
        <p:txBody>
          <a:bodyPr wrap="square" rtlCol="0">
            <a:spAutoFit/>
          </a:bodyPr>
          <a:lstStyle/>
          <a:p>
            <a:pPr algn="just"/>
            <a:r>
              <a:rPr lang="en-US" sz="2400" b="1" dirty="0">
                <a:latin typeface="Arial" panose="020B0604020202020204" pitchFamily="34" charset="0"/>
              </a:rPr>
              <a:t>Supplementary Fig. 1: Study design and dynamics of the EEG and EMG over time during anesthesia with isoflurane to determine loss of consciousness (LOC). a</a:t>
            </a:r>
            <a:r>
              <a:rPr lang="en-US" sz="2400" dirty="0">
                <a:latin typeface="Arial" panose="020B0604020202020204" pitchFamily="34" charset="0"/>
              </a:rPr>
              <a:t>) Study design, * indicates that surgery was performed under isoflurane anesthesia. For b-f an example is given</a:t>
            </a:r>
            <a:r>
              <a:rPr lang="en-US" sz="2400" b="1" dirty="0">
                <a:latin typeface="Arial" panose="020B0604020202020204" pitchFamily="34" charset="0"/>
              </a:rPr>
              <a:t>. b</a:t>
            </a:r>
            <a:r>
              <a:rPr lang="en-US" sz="2400" dirty="0">
                <a:latin typeface="Arial" panose="020B0604020202020204" pitchFamily="34" charset="0"/>
              </a:rPr>
              <a:t>) EEG raw signal c) EMG raw signal d) spectrogram of the EEG frequencies (Hz) e) percentage of each EEG wave relatively to others f) EEG waves normalized to the baseline values (dB). The numbers refer to: 1= baseline period, 2= induction of isoflurane anesthesia, 3= loss of motion (LOM), 4= maintenance of isoflurane anesthesia, 5= stop of isoflurane anesthesia, 6= wake-up of the animal, 7= recovery period. During maintenance of anesthesia (4), animals are unconscious. LOM (3) is associated to a decrease of EEG waves indicating LOC, then animals are unconscious (4) and wake-up (6) is associated to and increase of EEG waves indicating return of consciousness (ROC). The EEG waves are represented as follow: delta 1-4 Hz (blue), theta 4-8 Hz (orange), alpha 8-12 Hz (yellow), beta 13-30 Hz (purple), gamma 30-80 Hz (green). </a:t>
            </a:r>
          </a:p>
        </p:txBody>
      </p:sp>
      <p:sp>
        <p:nvSpPr>
          <p:cNvPr id="3" name="TextBox 2">
            <a:extLst>
              <a:ext uri="{FF2B5EF4-FFF2-40B4-BE49-F238E27FC236}">
                <a16:creationId xmlns:a16="http://schemas.microsoft.com/office/drawing/2014/main" id="{1F983DD1-4B46-4FC5-4341-CB5DCD54D21C}"/>
              </a:ext>
            </a:extLst>
          </p:cNvPr>
          <p:cNvSpPr txBox="1"/>
          <p:nvPr/>
        </p:nvSpPr>
        <p:spPr>
          <a:xfrm>
            <a:off x="314650" y="3344147"/>
            <a:ext cx="575584"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b</a:t>
            </a:r>
          </a:p>
        </p:txBody>
      </p:sp>
      <p:sp>
        <p:nvSpPr>
          <p:cNvPr id="4" name="TextBox 3">
            <a:extLst>
              <a:ext uri="{FF2B5EF4-FFF2-40B4-BE49-F238E27FC236}">
                <a16:creationId xmlns:a16="http://schemas.microsoft.com/office/drawing/2014/main" id="{6A86C9D4-EB4A-7A04-EF21-856F421D4D9B}"/>
              </a:ext>
            </a:extLst>
          </p:cNvPr>
          <p:cNvSpPr txBox="1"/>
          <p:nvPr/>
        </p:nvSpPr>
        <p:spPr>
          <a:xfrm>
            <a:off x="314650" y="6354556"/>
            <a:ext cx="609048"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c</a:t>
            </a:r>
          </a:p>
        </p:txBody>
      </p:sp>
      <p:sp>
        <p:nvSpPr>
          <p:cNvPr id="5" name="TextBox 4">
            <a:extLst>
              <a:ext uri="{FF2B5EF4-FFF2-40B4-BE49-F238E27FC236}">
                <a16:creationId xmlns:a16="http://schemas.microsoft.com/office/drawing/2014/main" id="{2CB7D388-A495-2903-FA7F-55A603CE79A5}"/>
              </a:ext>
            </a:extLst>
          </p:cNvPr>
          <p:cNvSpPr txBox="1"/>
          <p:nvPr/>
        </p:nvSpPr>
        <p:spPr>
          <a:xfrm>
            <a:off x="314650" y="9634020"/>
            <a:ext cx="575584"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d</a:t>
            </a:r>
          </a:p>
        </p:txBody>
      </p:sp>
      <p:sp>
        <p:nvSpPr>
          <p:cNvPr id="22" name="TextBox 21">
            <a:extLst>
              <a:ext uri="{FF2B5EF4-FFF2-40B4-BE49-F238E27FC236}">
                <a16:creationId xmlns:a16="http://schemas.microsoft.com/office/drawing/2014/main" id="{F52951BF-BAA9-B4C6-1E02-87404898C44F}"/>
              </a:ext>
            </a:extLst>
          </p:cNvPr>
          <p:cNvSpPr txBox="1"/>
          <p:nvPr/>
        </p:nvSpPr>
        <p:spPr>
          <a:xfrm>
            <a:off x="314650" y="12467920"/>
            <a:ext cx="609048"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e</a:t>
            </a:r>
          </a:p>
        </p:txBody>
      </p:sp>
      <p:sp>
        <p:nvSpPr>
          <p:cNvPr id="24" name="TextBox 23">
            <a:extLst>
              <a:ext uri="{FF2B5EF4-FFF2-40B4-BE49-F238E27FC236}">
                <a16:creationId xmlns:a16="http://schemas.microsoft.com/office/drawing/2014/main" id="{4D80F1AA-0FD1-D305-76A1-27E47B1BD463}"/>
              </a:ext>
            </a:extLst>
          </p:cNvPr>
          <p:cNvSpPr txBox="1"/>
          <p:nvPr/>
        </p:nvSpPr>
        <p:spPr>
          <a:xfrm>
            <a:off x="314650" y="15470133"/>
            <a:ext cx="575584"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f</a:t>
            </a:r>
          </a:p>
        </p:txBody>
      </p:sp>
      <p:pic>
        <p:nvPicPr>
          <p:cNvPr id="41" name="Picture 40" descr="A screenshot of a computer screen&#10;&#10;Description automatically generated">
            <a:extLst>
              <a:ext uri="{FF2B5EF4-FFF2-40B4-BE49-F238E27FC236}">
                <a16:creationId xmlns:a16="http://schemas.microsoft.com/office/drawing/2014/main" id="{B9976B01-75B5-57B9-CEB0-0B25F1E200F4}"/>
              </a:ext>
            </a:extLst>
          </p:cNvPr>
          <p:cNvPicPr>
            <a:picLocks noChangeAspect="1"/>
          </p:cNvPicPr>
          <p:nvPr/>
        </p:nvPicPr>
        <p:blipFill rotWithShape="1">
          <a:blip r:embed="rId3">
            <a:extLst>
              <a:ext uri="{28A0092B-C50C-407E-A947-70E740481C1C}">
                <a14:useLocalDpi xmlns:a14="http://schemas.microsoft.com/office/drawing/2010/main" val="0"/>
              </a:ext>
            </a:extLst>
          </a:blip>
          <a:srcRect l="43500" t="78184" r="53219" b="13450"/>
          <a:stretch/>
        </p:blipFill>
        <p:spPr>
          <a:xfrm>
            <a:off x="14321986" y="13011204"/>
            <a:ext cx="1035796" cy="1495519"/>
          </a:xfrm>
          <a:prstGeom prst="rect">
            <a:avLst/>
          </a:prstGeom>
        </p:spPr>
      </p:pic>
      <p:pic>
        <p:nvPicPr>
          <p:cNvPr id="47" name="Picture 46" descr="A blue and yellow gradient&#10;&#10;Description automatically generated">
            <a:extLst>
              <a:ext uri="{FF2B5EF4-FFF2-40B4-BE49-F238E27FC236}">
                <a16:creationId xmlns:a16="http://schemas.microsoft.com/office/drawing/2014/main" id="{C561F940-7A45-C79B-002C-9F784DD9F58B}"/>
              </a:ext>
            </a:extLst>
          </p:cNvPr>
          <p:cNvPicPr>
            <a:picLocks noChangeAspect="1"/>
          </p:cNvPicPr>
          <p:nvPr/>
        </p:nvPicPr>
        <p:blipFill rotWithShape="1">
          <a:blip r:embed="rId4">
            <a:extLst>
              <a:ext uri="{28A0092B-C50C-407E-A947-70E740481C1C}">
                <a14:useLocalDpi xmlns:a14="http://schemas.microsoft.com/office/drawing/2010/main" val="0"/>
              </a:ext>
            </a:extLst>
          </a:blip>
          <a:srcRect l="86814" t="6913" r="10693" b="9980"/>
          <a:stretch/>
        </p:blipFill>
        <p:spPr>
          <a:xfrm>
            <a:off x="14638955" y="9733523"/>
            <a:ext cx="187797" cy="2988257"/>
          </a:xfrm>
          <a:prstGeom prst="rect">
            <a:avLst/>
          </a:prstGeom>
        </p:spPr>
      </p:pic>
      <p:sp>
        <p:nvSpPr>
          <p:cNvPr id="48" name="TextBox 47">
            <a:extLst>
              <a:ext uri="{FF2B5EF4-FFF2-40B4-BE49-F238E27FC236}">
                <a16:creationId xmlns:a16="http://schemas.microsoft.com/office/drawing/2014/main" id="{D7871CD7-546A-A903-ED67-F0C309A45DB7}"/>
              </a:ext>
            </a:extLst>
          </p:cNvPr>
          <p:cNvSpPr txBox="1"/>
          <p:nvPr/>
        </p:nvSpPr>
        <p:spPr>
          <a:xfrm>
            <a:off x="14218495" y="9466048"/>
            <a:ext cx="1242778"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Power (dB)</a:t>
            </a:r>
          </a:p>
        </p:txBody>
      </p:sp>
      <p:sp>
        <p:nvSpPr>
          <p:cNvPr id="49" name="TextBox 48">
            <a:extLst>
              <a:ext uri="{FF2B5EF4-FFF2-40B4-BE49-F238E27FC236}">
                <a16:creationId xmlns:a16="http://schemas.microsoft.com/office/drawing/2014/main" id="{AA0DA519-AA50-F122-9E91-22454EDF6E2C}"/>
              </a:ext>
            </a:extLst>
          </p:cNvPr>
          <p:cNvSpPr txBox="1"/>
          <p:nvPr/>
        </p:nvSpPr>
        <p:spPr>
          <a:xfrm>
            <a:off x="14803961" y="9654319"/>
            <a:ext cx="529571"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-40</a:t>
            </a:r>
          </a:p>
        </p:txBody>
      </p:sp>
      <p:sp>
        <p:nvSpPr>
          <p:cNvPr id="50" name="TextBox 49">
            <a:extLst>
              <a:ext uri="{FF2B5EF4-FFF2-40B4-BE49-F238E27FC236}">
                <a16:creationId xmlns:a16="http://schemas.microsoft.com/office/drawing/2014/main" id="{A74EC0C8-AC7C-4C3D-F0F1-C80884307571}"/>
              </a:ext>
            </a:extLst>
          </p:cNvPr>
          <p:cNvSpPr txBox="1"/>
          <p:nvPr/>
        </p:nvSpPr>
        <p:spPr>
          <a:xfrm>
            <a:off x="14771237" y="12421213"/>
            <a:ext cx="640422"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-100</a:t>
            </a:r>
          </a:p>
        </p:txBody>
      </p:sp>
      <p:pic>
        <p:nvPicPr>
          <p:cNvPr id="30" name="Picture 29" descr="A screenshot of a computer screen&#10;&#10;Description automatically generated">
            <a:extLst>
              <a:ext uri="{FF2B5EF4-FFF2-40B4-BE49-F238E27FC236}">
                <a16:creationId xmlns:a16="http://schemas.microsoft.com/office/drawing/2014/main" id="{1C2EFC54-3A2E-FD49-47AC-5EDC587531DA}"/>
              </a:ext>
            </a:extLst>
          </p:cNvPr>
          <p:cNvPicPr>
            <a:picLocks noChangeAspect="1"/>
          </p:cNvPicPr>
          <p:nvPr/>
        </p:nvPicPr>
        <p:blipFill rotWithShape="1">
          <a:blip r:embed="rId5">
            <a:extLst>
              <a:ext uri="{28A0092B-C50C-407E-A947-70E740481C1C}">
                <a14:useLocalDpi xmlns:a14="http://schemas.microsoft.com/office/drawing/2010/main" val="0"/>
              </a:ext>
            </a:extLst>
          </a:blip>
          <a:srcRect l="219" t="18096" r="98653" b="47595"/>
          <a:stretch/>
        </p:blipFill>
        <p:spPr>
          <a:xfrm>
            <a:off x="867757" y="3344145"/>
            <a:ext cx="575584" cy="15878130"/>
          </a:xfrm>
          <a:prstGeom prst="rect">
            <a:avLst/>
          </a:prstGeom>
        </p:spPr>
      </p:pic>
      <p:sp>
        <p:nvSpPr>
          <p:cNvPr id="37" name="TextBox 36">
            <a:extLst>
              <a:ext uri="{FF2B5EF4-FFF2-40B4-BE49-F238E27FC236}">
                <a16:creationId xmlns:a16="http://schemas.microsoft.com/office/drawing/2014/main" id="{1157EF17-BA0D-5A70-0993-AA46BA5777E1}"/>
              </a:ext>
            </a:extLst>
          </p:cNvPr>
          <p:cNvSpPr txBox="1"/>
          <p:nvPr/>
        </p:nvSpPr>
        <p:spPr>
          <a:xfrm>
            <a:off x="2183875" y="3740295"/>
            <a:ext cx="490840" cy="369332"/>
          </a:xfrm>
          <a:prstGeom prst="rect">
            <a:avLst/>
          </a:prstGeom>
          <a:noFill/>
        </p:spPr>
        <p:txBody>
          <a:bodyPr wrap="square" rtlCol="0">
            <a:spAutoFit/>
          </a:bodyPr>
          <a:lstStyle/>
          <a:p>
            <a:r>
              <a:rPr lang="en-US" dirty="0"/>
              <a:t>❶</a:t>
            </a:r>
          </a:p>
        </p:txBody>
      </p:sp>
      <p:sp>
        <p:nvSpPr>
          <p:cNvPr id="38" name="TextBox 37">
            <a:extLst>
              <a:ext uri="{FF2B5EF4-FFF2-40B4-BE49-F238E27FC236}">
                <a16:creationId xmlns:a16="http://schemas.microsoft.com/office/drawing/2014/main" id="{8C2617A3-6E0C-625D-3D22-216AC66B4626}"/>
              </a:ext>
            </a:extLst>
          </p:cNvPr>
          <p:cNvSpPr txBox="1"/>
          <p:nvPr/>
        </p:nvSpPr>
        <p:spPr>
          <a:xfrm>
            <a:off x="13418354" y="3719452"/>
            <a:ext cx="490840" cy="369332"/>
          </a:xfrm>
          <a:prstGeom prst="rect">
            <a:avLst/>
          </a:prstGeom>
          <a:noFill/>
        </p:spPr>
        <p:txBody>
          <a:bodyPr wrap="square" rtlCol="0">
            <a:spAutoFit/>
          </a:bodyPr>
          <a:lstStyle/>
          <a:p>
            <a:r>
              <a:rPr lang="en-US" dirty="0"/>
              <a:t>❼</a:t>
            </a:r>
          </a:p>
        </p:txBody>
      </p:sp>
      <p:sp>
        <p:nvSpPr>
          <p:cNvPr id="39" name="TextBox 38">
            <a:extLst>
              <a:ext uri="{FF2B5EF4-FFF2-40B4-BE49-F238E27FC236}">
                <a16:creationId xmlns:a16="http://schemas.microsoft.com/office/drawing/2014/main" id="{B396BB67-064A-AC67-53AE-B3B5C7D20D03}"/>
              </a:ext>
            </a:extLst>
          </p:cNvPr>
          <p:cNvSpPr txBox="1"/>
          <p:nvPr/>
        </p:nvSpPr>
        <p:spPr>
          <a:xfrm>
            <a:off x="2915462" y="3297980"/>
            <a:ext cx="490840" cy="369332"/>
          </a:xfrm>
          <a:prstGeom prst="rect">
            <a:avLst/>
          </a:prstGeom>
          <a:noFill/>
        </p:spPr>
        <p:txBody>
          <a:bodyPr wrap="square" rtlCol="0">
            <a:spAutoFit/>
          </a:bodyPr>
          <a:lstStyle/>
          <a:p>
            <a:r>
              <a:rPr lang="en-US" dirty="0"/>
              <a:t>❷</a:t>
            </a:r>
          </a:p>
        </p:txBody>
      </p:sp>
      <p:sp>
        <p:nvSpPr>
          <p:cNvPr id="43" name="TextBox 42">
            <a:extLst>
              <a:ext uri="{FF2B5EF4-FFF2-40B4-BE49-F238E27FC236}">
                <a16:creationId xmlns:a16="http://schemas.microsoft.com/office/drawing/2014/main" id="{B33EB645-2399-C42C-E73D-806F5748F04B}"/>
              </a:ext>
            </a:extLst>
          </p:cNvPr>
          <p:cNvSpPr txBox="1"/>
          <p:nvPr/>
        </p:nvSpPr>
        <p:spPr>
          <a:xfrm>
            <a:off x="3291431" y="3297980"/>
            <a:ext cx="490840" cy="369332"/>
          </a:xfrm>
          <a:prstGeom prst="rect">
            <a:avLst/>
          </a:prstGeom>
          <a:noFill/>
        </p:spPr>
        <p:txBody>
          <a:bodyPr wrap="square" rtlCol="0">
            <a:spAutoFit/>
          </a:bodyPr>
          <a:lstStyle/>
          <a:p>
            <a:r>
              <a:rPr lang="en-US" dirty="0"/>
              <a:t>❸</a:t>
            </a:r>
          </a:p>
        </p:txBody>
      </p:sp>
      <p:sp>
        <p:nvSpPr>
          <p:cNvPr id="46" name="TextBox 45">
            <a:extLst>
              <a:ext uri="{FF2B5EF4-FFF2-40B4-BE49-F238E27FC236}">
                <a16:creationId xmlns:a16="http://schemas.microsoft.com/office/drawing/2014/main" id="{3CB3E26C-819F-2ECA-DCA5-1A1E85303337}"/>
              </a:ext>
            </a:extLst>
          </p:cNvPr>
          <p:cNvSpPr txBox="1"/>
          <p:nvPr/>
        </p:nvSpPr>
        <p:spPr>
          <a:xfrm>
            <a:off x="7008945" y="3730166"/>
            <a:ext cx="490840" cy="369332"/>
          </a:xfrm>
          <a:prstGeom prst="rect">
            <a:avLst/>
          </a:prstGeom>
          <a:noFill/>
        </p:spPr>
        <p:txBody>
          <a:bodyPr wrap="square" rtlCol="0">
            <a:spAutoFit/>
          </a:bodyPr>
          <a:lstStyle/>
          <a:p>
            <a:r>
              <a:rPr lang="en-US" dirty="0"/>
              <a:t>❹</a:t>
            </a:r>
          </a:p>
        </p:txBody>
      </p:sp>
      <p:sp>
        <p:nvSpPr>
          <p:cNvPr id="51" name="TextBox 50">
            <a:extLst>
              <a:ext uri="{FF2B5EF4-FFF2-40B4-BE49-F238E27FC236}">
                <a16:creationId xmlns:a16="http://schemas.microsoft.com/office/drawing/2014/main" id="{3805837D-90DA-FCA9-C3F5-6D9415AFF445}"/>
              </a:ext>
            </a:extLst>
          </p:cNvPr>
          <p:cNvSpPr txBox="1"/>
          <p:nvPr/>
        </p:nvSpPr>
        <p:spPr>
          <a:xfrm>
            <a:off x="10715314" y="3159478"/>
            <a:ext cx="490840" cy="369332"/>
          </a:xfrm>
          <a:prstGeom prst="rect">
            <a:avLst/>
          </a:prstGeom>
          <a:noFill/>
        </p:spPr>
        <p:txBody>
          <a:bodyPr wrap="square" rtlCol="0">
            <a:spAutoFit/>
          </a:bodyPr>
          <a:lstStyle/>
          <a:p>
            <a:r>
              <a:rPr lang="en-US" dirty="0"/>
              <a:t>❺</a:t>
            </a:r>
          </a:p>
        </p:txBody>
      </p:sp>
      <p:sp>
        <p:nvSpPr>
          <p:cNvPr id="52" name="TextBox 51">
            <a:extLst>
              <a:ext uri="{FF2B5EF4-FFF2-40B4-BE49-F238E27FC236}">
                <a16:creationId xmlns:a16="http://schemas.microsoft.com/office/drawing/2014/main" id="{91065600-3024-4FE9-B98F-EFC3669C6335}"/>
              </a:ext>
            </a:extLst>
          </p:cNvPr>
          <p:cNvSpPr txBox="1"/>
          <p:nvPr/>
        </p:nvSpPr>
        <p:spPr>
          <a:xfrm>
            <a:off x="12751950" y="3159478"/>
            <a:ext cx="490840" cy="369332"/>
          </a:xfrm>
          <a:prstGeom prst="rect">
            <a:avLst/>
          </a:prstGeom>
          <a:noFill/>
        </p:spPr>
        <p:txBody>
          <a:bodyPr wrap="square" rtlCol="0">
            <a:spAutoFit/>
          </a:bodyPr>
          <a:lstStyle/>
          <a:p>
            <a:r>
              <a:rPr lang="en-US" dirty="0"/>
              <a:t>❻</a:t>
            </a:r>
          </a:p>
        </p:txBody>
      </p:sp>
      <p:sp>
        <p:nvSpPr>
          <p:cNvPr id="6" name="TextBox 5">
            <a:extLst>
              <a:ext uri="{FF2B5EF4-FFF2-40B4-BE49-F238E27FC236}">
                <a16:creationId xmlns:a16="http://schemas.microsoft.com/office/drawing/2014/main" id="{865A4878-933D-3585-C24F-372D0B0E1076}"/>
              </a:ext>
            </a:extLst>
          </p:cNvPr>
          <p:cNvSpPr txBox="1"/>
          <p:nvPr/>
        </p:nvSpPr>
        <p:spPr>
          <a:xfrm>
            <a:off x="314650" y="598949"/>
            <a:ext cx="575584"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a</a:t>
            </a:r>
          </a:p>
        </p:txBody>
      </p:sp>
      <p:cxnSp>
        <p:nvCxnSpPr>
          <p:cNvPr id="7" name="Straight Arrow Connector 6">
            <a:extLst>
              <a:ext uri="{FF2B5EF4-FFF2-40B4-BE49-F238E27FC236}">
                <a16:creationId xmlns:a16="http://schemas.microsoft.com/office/drawing/2014/main" id="{FC6EF43D-C10C-B0D6-51A5-380891E0C0FE}"/>
              </a:ext>
            </a:extLst>
          </p:cNvPr>
          <p:cNvCxnSpPr>
            <a:cxnSpLocks/>
          </p:cNvCxnSpPr>
          <p:nvPr/>
        </p:nvCxnSpPr>
        <p:spPr>
          <a:xfrm>
            <a:off x="1707461" y="1145943"/>
            <a:ext cx="1078411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extBox 25">
            <a:extLst>
              <a:ext uri="{FF2B5EF4-FFF2-40B4-BE49-F238E27FC236}">
                <a16:creationId xmlns:a16="http://schemas.microsoft.com/office/drawing/2014/main" id="{6CF2721C-DEA2-CCF4-0C5F-447F1FE07FCE}"/>
              </a:ext>
            </a:extLst>
          </p:cNvPr>
          <p:cNvSpPr txBox="1"/>
          <p:nvPr/>
        </p:nvSpPr>
        <p:spPr>
          <a:xfrm>
            <a:off x="1707461" y="287389"/>
            <a:ext cx="1749838"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Handling – </a:t>
            </a:r>
          </a:p>
          <a:p>
            <a:r>
              <a:rPr lang="fr-CH" sz="2000" dirty="0" err="1"/>
              <a:t>acclimatization</a:t>
            </a:r>
            <a:endParaRPr lang="en-US" sz="2000" dirty="0"/>
          </a:p>
        </p:txBody>
      </p:sp>
      <p:sp>
        <p:nvSpPr>
          <p:cNvPr id="9" name="TextBox 26">
            <a:extLst>
              <a:ext uri="{FF2B5EF4-FFF2-40B4-BE49-F238E27FC236}">
                <a16:creationId xmlns:a16="http://schemas.microsoft.com/office/drawing/2014/main" id="{5A31841E-7797-85F3-F1A6-C0C5E64C17DF}"/>
              </a:ext>
            </a:extLst>
          </p:cNvPr>
          <p:cNvSpPr txBox="1"/>
          <p:nvPr/>
        </p:nvSpPr>
        <p:spPr>
          <a:xfrm>
            <a:off x="3772492" y="589071"/>
            <a:ext cx="1105239"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err="1"/>
              <a:t>Surgery</a:t>
            </a:r>
            <a:r>
              <a:rPr lang="fr-CH" sz="2000" dirty="0"/>
              <a:t>*</a:t>
            </a:r>
            <a:endParaRPr lang="en-US" sz="2000" dirty="0"/>
          </a:p>
        </p:txBody>
      </p:sp>
      <p:sp>
        <p:nvSpPr>
          <p:cNvPr id="10" name="TextBox 32">
            <a:extLst>
              <a:ext uri="{FF2B5EF4-FFF2-40B4-BE49-F238E27FC236}">
                <a16:creationId xmlns:a16="http://schemas.microsoft.com/office/drawing/2014/main" id="{EF7B2CEA-44C1-A6F3-2A16-B258EDD43C97}"/>
              </a:ext>
            </a:extLst>
          </p:cNvPr>
          <p:cNvSpPr txBox="1"/>
          <p:nvPr/>
        </p:nvSpPr>
        <p:spPr>
          <a:xfrm>
            <a:off x="9979665" y="589071"/>
            <a:ext cx="1779013"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Euthanasia </a:t>
            </a:r>
            <a:r>
              <a:rPr lang="en-US" sz="2000" dirty="0"/>
              <a:t>CO</a:t>
            </a:r>
            <a:r>
              <a:rPr lang="en-US" sz="2000" baseline="-25000" dirty="0"/>
              <a:t>2</a:t>
            </a:r>
            <a:endParaRPr lang="fr-CH" sz="2000" dirty="0"/>
          </a:p>
        </p:txBody>
      </p:sp>
      <p:cxnSp>
        <p:nvCxnSpPr>
          <p:cNvPr id="11" name="Straight Connector 10">
            <a:extLst>
              <a:ext uri="{FF2B5EF4-FFF2-40B4-BE49-F238E27FC236}">
                <a16:creationId xmlns:a16="http://schemas.microsoft.com/office/drawing/2014/main" id="{D763C1DA-18C5-3FDC-B25C-1DFA5091D2B9}"/>
              </a:ext>
            </a:extLst>
          </p:cNvPr>
          <p:cNvCxnSpPr>
            <a:cxnSpLocks/>
          </p:cNvCxnSpPr>
          <p:nvPr/>
        </p:nvCxnSpPr>
        <p:spPr>
          <a:xfrm>
            <a:off x="2138327" y="1047370"/>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129183F-1E57-B461-430C-E8C39102DD96}"/>
              </a:ext>
            </a:extLst>
          </p:cNvPr>
          <p:cNvCxnSpPr>
            <a:cxnSpLocks/>
          </p:cNvCxnSpPr>
          <p:nvPr/>
        </p:nvCxnSpPr>
        <p:spPr>
          <a:xfrm>
            <a:off x="4224924" y="1047370"/>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04E86B-570C-E94E-A519-9A90FEFBE30D}"/>
              </a:ext>
            </a:extLst>
          </p:cNvPr>
          <p:cNvCxnSpPr>
            <a:cxnSpLocks/>
          </p:cNvCxnSpPr>
          <p:nvPr/>
        </p:nvCxnSpPr>
        <p:spPr>
          <a:xfrm>
            <a:off x="10954272" y="2494809"/>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TextBox 40">
            <a:extLst>
              <a:ext uri="{FF2B5EF4-FFF2-40B4-BE49-F238E27FC236}">
                <a16:creationId xmlns:a16="http://schemas.microsoft.com/office/drawing/2014/main" id="{845B1519-86A9-734C-91E2-D584EFFF836B}"/>
              </a:ext>
            </a:extLst>
          </p:cNvPr>
          <p:cNvSpPr txBox="1"/>
          <p:nvPr/>
        </p:nvSpPr>
        <p:spPr>
          <a:xfrm>
            <a:off x="11657429" y="1316664"/>
            <a:ext cx="1384610"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Time (</a:t>
            </a:r>
            <a:r>
              <a:rPr lang="fr-CH" sz="2000" dirty="0" err="1"/>
              <a:t>days</a:t>
            </a:r>
            <a:r>
              <a:rPr lang="fr-CH" sz="2000" dirty="0"/>
              <a:t>)</a:t>
            </a:r>
            <a:endParaRPr lang="en-US" sz="2000" dirty="0"/>
          </a:p>
        </p:txBody>
      </p:sp>
      <p:sp>
        <p:nvSpPr>
          <p:cNvPr id="15" name="TextBox 44">
            <a:extLst>
              <a:ext uri="{FF2B5EF4-FFF2-40B4-BE49-F238E27FC236}">
                <a16:creationId xmlns:a16="http://schemas.microsoft.com/office/drawing/2014/main" id="{EC7476CA-1EA8-E8BB-CC47-1F24CFF5C650}"/>
              </a:ext>
            </a:extLst>
          </p:cNvPr>
          <p:cNvSpPr txBox="1"/>
          <p:nvPr/>
        </p:nvSpPr>
        <p:spPr>
          <a:xfrm>
            <a:off x="1922138" y="1316664"/>
            <a:ext cx="393056"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-7</a:t>
            </a:r>
            <a:endParaRPr lang="en-US" sz="2000" dirty="0"/>
          </a:p>
        </p:txBody>
      </p:sp>
      <p:sp>
        <p:nvSpPr>
          <p:cNvPr id="16" name="TextBox 45">
            <a:extLst>
              <a:ext uri="{FF2B5EF4-FFF2-40B4-BE49-F238E27FC236}">
                <a16:creationId xmlns:a16="http://schemas.microsoft.com/office/drawing/2014/main" id="{E73D438F-DC88-D437-A68E-2C500D87F010}"/>
              </a:ext>
            </a:extLst>
          </p:cNvPr>
          <p:cNvSpPr txBox="1"/>
          <p:nvPr/>
        </p:nvSpPr>
        <p:spPr>
          <a:xfrm>
            <a:off x="4074882" y="1316664"/>
            <a:ext cx="314510"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0</a:t>
            </a:r>
            <a:endParaRPr lang="en-US" sz="2000" dirty="0"/>
          </a:p>
        </p:txBody>
      </p:sp>
      <p:sp>
        <p:nvSpPr>
          <p:cNvPr id="17" name="TextBox 32">
            <a:extLst>
              <a:ext uri="{FF2B5EF4-FFF2-40B4-BE49-F238E27FC236}">
                <a16:creationId xmlns:a16="http://schemas.microsoft.com/office/drawing/2014/main" id="{00AE6EC2-EB1E-A25D-F88D-66DFE77D65E9}"/>
              </a:ext>
            </a:extLst>
          </p:cNvPr>
          <p:cNvSpPr txBox="1"/>
          <p:nvPr/>
        </p:nvSpPr>
        <p:spPr>
          <a:xfrm>
            <a:off x="7228070" y="1785230"/>
            <a:ext cx="1385636"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Isoflurane </a:t>
            </a:r>
            <a:r>
              <a:rPr lang="fr-CH" sz="2000" dirty="0" err="1"/>
              <a:t>anesthesia</a:t>
            </a:r>
            <a:r>
              <a:rPr lang="fr-CH" sz="2000" dirty="0"/>
              <a:t> </a:t>
            </a:r>
          </a:p>
        </p:txBody>
      </p:sp>
      <p:sp>
        <p:nvSpPr>
          <p:cNvPr id="18" name="TextBox 17">
            <a:extLst>
              <a:ext uri="{FF2B5EF4-FFF2-40B4-BE49-F238E27FC236}">
                <a16:creationId xmlns:a16="http://schemas.microsoft.com/office/drawing/2014/main" id="{A1435F61-5867-5779-97BA-49529C412ABC}"/>
              </a:ext>
            </a:extLst>
          </p:cNvPr>
          <p:cNvSpPr txBox="1"/>
          <p:nvPr/>
        </p:nvSpPr>
        <p:spPr>
          <a:xfrm>
            <a:off x="9769504" y="2115993"/>
            <a:ext cx="2452274" cy="400110"/>
          </a:xfrm>
          <a:prstGeom prst="rect">
            <a:avLst/>
          </a:prstGeom>
          <a:noFill/>
        </p:spPr>
        <p:txBody>
          <a:bodyPr wrap="square" rtlCol="0">
            <a:spAutoFit/>
          </a:bodyPr>
          <a:lstStyle/>
          <a:p>
            <a:r>
              <a:rPr lang="en-US" sz="2000" dirty="0"/>
              <a:t>Euthanasia CO and N</a:t>
            </a:r>
            <a:r>
              <a:rPr lang="en-US" sz="2000" baseline="-25000" dirty="0"/>
              <a:t>2</a:t>
            </a:r>
          </a:p>
        </p:txBody>
      </p:sp>
      <p:cxnSp>
        <p:nvCxnSpPr>
          <p:cNvPr id="19" name="Straight Connector 18">
            <a:extLst>
              <a:ext uri="{FF2B5EF4-FFF2-40B4-BE49-F238E27FC236}">
                <a16:creationId xmlns:a16="http://schemas.microsoft.com/office/drawing/2014/main" id="{C93A1265-0633-04B9-87DF-07C1076200C8}"/>
              </a:ext>
            </a:extLst>
          </p:cNvPr>
          <p:cNvCxnSpPr>
            <a:cxnSpLocks/>
          </p:cNvCxnSpPr>
          <p:nvPr/>
        </p:nvCxnSpPr>
        <p:spPr>
          <a:xfrm>
            <a:off x="10942314" y="1047370"/>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51DB7E2-2DDB-A8CB-4BC5-E0BCF35C5E59}"/>
              </a:ext>
            </a:extLst>
          </p:cNvPr>
          <p:cNvCxnSpPr>
            <a:cxnSpLocks/>
          </p:cNvCxnSpPr>
          <p:nvPr/>
        </p:nvCxnSpPr>
        <p:spPr>
          <a:xfrm>
            <a:off x="1707461" y="2601709"/>
            <a:ext cx="1078411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AF5F3D7-9530-5065-1706-4AE8D84287C0}"/>
              </a:ext>
            </a:extLst>
          </p:cNvPr>
          <p:cNvCxnSpPr>
            <a:cxnSpLocks/>
          </p:cNvCxnSpPr>
          <p:nvPr/>
        </p:nvCxnSpPr>
        <p:spPr>
          <a:xfrm>
            <a:off x="7772786" y="2494809"/>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78B163D-61E7-2085-6563-A767FC247CA8}"/>
              </a:ext>
            </a:extLst>
          </p:cNvPr>
          <p:cNvCxnSpPr>
            <a:cxnSpLocks/>
          </p:cNvCxnSpPr>
          <p:nvPr/>
        </p:nvCxnSpPr>
        <p:spPr>
          <a:xfrm>
            <a:off x="2127674" y="2494809"/>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FB2FD41-84CA-8600-BC7A-609ACAF9EDA0}"/>
              </a:ext>
            </a:extLst>
          </p:cNvPr>
          <p:cNvCxnSpPr>
            <a:cxnSpLocks/>
          </p:cNvCxnSpPr>
          <p:nvPr/>
        </p:nvCxnSpPr>
        <p:spPr>
          <a:xfrm>
            <a:off x="4200024" y="2494809"/>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E7BBE81-AE47-1249-C523-71EC4BD869E4}"/>
              </a:ext>
            </a:extLst>
          </p:cNvPr>
          <p:cNvSpPr txBox="1"/>
          <p:nvPr/>
        </p:nvSpPr>
        <p:spPr>
          <a:xfrm>
            <a:off x="1719095" y="1762050"/>
            <a:ext cx="1749838"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Handling – </a:t>
            </a:r>
          </a:p>
          <a:p>
            <a:r>
              <a:rPr lang="fr-CH" sz="2000" dirty="0" err="1"/>
              <a:t>acclimatization</a:t>
            </a:r>
            <a:endParaRPr lang="en-US" sz="2000" dirty="0"/>
          </a:p>
        </p:txBody>
      </p:sp>
      <p:sp>
        <p:nvSpPr>
          <p:cNvPr id="27" name="TextBox 26">
            <a:extLst>
              <a:ext uri="{FF2B5EF4-FFF2-40B4-BE49-F238E27FC236}">
                <a16:creationId xmlns:a16="http://schemas.microsoft.com/office/drawing/2014/main" id="{8690BA7C-DD9F-3663-F8B2-AB290C50FB99}"/>
              </a:ext>
            </a:extLst>
          </p:cNvPr>
          <p:cNvSpPr txBox="1"/>
          <p:nvPr/>
        </p:nvSpPr>
        <p:spPr>
          <a:xfrm>
            <a:off x="3768060" y="2069826"/>
            <a:ext cx="1105239"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err="1"/>
              <a:t>Surgery</a:t>
            </a:r>
            <a:r>
              <a:rPr lang="fr-CH" sz="2000" dirty="0"/>
              <a:t>*</a:t>
            </a:r>
            <a:endParaRPr lang="en-US" sz="2000" dirty="0"/>
          </a:p>
        </p:txBody>
      </p:sp>
      <p:cxnSp>
        <p:nvCxnSpPr>
          <p:cNvPr id="34" name="Straight Connector 33">
            <a:extLst>
              <a:ext uri="{FF2B5EF4-FFF2-40B4-BE49-F238E27FC236}">
                <a16:creationId xmlns:a16="http://schemas.microsoft.com/office/drawing/2014/main" id="{4D659738-EEF1-F759-56EA-95D05C1DD041}"/>
              </a:ext>
            </a:extLst>
          </p:cNvPr>
          <p:cNvCxnSpPr>
            <a:cxnSpLocks/>
          </p:cNvCxnSpPr>
          <p:nvPr/>
        </p:nvCxnSpPr>
        <p:spPr>
          <a:xfrm>
            <a:off x="6210364" y="2494809"/>
            <a:ext cx="0" cy="19714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D534D1D-5EC7-7A54-0A05-6A85B862BFF8}"/>
              </a:ext>
            </a:extLst>
          </p:cNvPr>
          <p:cNvSpPr txBox="1"/>
          <p:nvPr/>
        </p:nvSpPr>
        <p:spPr>
          <a:xfrm>
            <a:off x="5313070" y="2115993"/>
            <a:ext cx="1857688"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Blood collection</a:t>
            </a:r>
            <a:endParaRPr lang="en-US" sz="2000" dirty="0"/>
          </a:p>
        </p:txBody>
      </p:sp>
      <p:sp>
        <p:nvSpPr>
          <p:cNvPr id="42" name="TextBox 46">
            <a:extLst>
              <a:ext uri="{FF2B5EF4-FFF2-40B4-BE49-F238E27FC236}">
                <a16:creationId xmlns:a16="http://schemas.microsoft.com/office/drawing/2014/main" id="{0030BA36-9F27-774A-07D5-E6E44BC11EEC}"/>
              </a:ext>
            </a:extLst>
          </p:cNvPr>
          <p:cNvSpPr txBox="1"/>
          <p:nvPr/>
        </p:nvSpPr>
        <p:spPr>
          <a:xfrm>
            <a:off x="10638027" y="1298650"/>
            <a:ext cx="572593"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+15</a:t>
            </a:r>
            <a:endParaRPr lang="en-US" sz="2000" dirty="0"/>
          </a:p>
        </p:txBody>
      </p:sp>
      <p:sp>
        <p:nvSpPr>
          <p:cNvPr id="70" name="TextBox 69">
            <a:extLst>
              <a:ext uri="{FF2B5EF4-FFF2-40B4-BE49-F238E27FC236}">
                <a16:creationId xmlns:a16="http://schemas.microsoft.com/office/drawing/2014/main" id="{EE048992-8382-485C-8CAA-C69593010BDC}"/>
              </a:ext>
            </a:extLst>
          </p:cNvPr>
          <p:cNvSpPr txBox="1"/>
          <p:nvPr/>
        </p:nvSpPr>
        <p:spPr>
          <a:xfrm>
            <a:off x="1171470" y="-7730"/>
            <a:ext cx="3073277" cy="369332"/>
          </a:xfrm>
          <a:prstGeom prst="rect">
            <a:avLst/>
          </a:prstGeom>
          <a:noFill/>
        </p:spPr>
        <p:txBody>
          <a:bodyPr wrap="none" rtlCol="0">
            <a:spAutoFit/>
          </a:bodyPr>
          <a:lstStyle/>
          <a:p>
            <a:r>
              <a:rPr lang="en-US" b="1" dirty="0"/>
              <a:t>A. CO2 (30 % and 70 % VDRM)</a:t>
            </a:r>
          </a:p>
        </p:txBody>
      </p:sp>
      <p:sp>
        <p:nvSpPr>
          <p:cNvPr id="71" name="TextBox 70">
            <a:extLst>
              <a:ext uri="{FF2B5EF4-FFF2-40B4-BE49-F238E27FC236}">
                <a16:creationId xmlns:a16="http://schemas.microsoft.com/office/drawing/2014/main" id="{A5D224A7-0DA3-1889-B720-A6066712B339}"/>
              </a:ext>
            </a:extLst>
          </p:cNvPr>
          <p:cNvSpPr txBox="1"/>
          <p:nvPr/>
        </p:nvSpPr>
        <p:spPr>
          <a:xfrm>
            <a:off x="1167366" y="1504465"/>
            <a:ext cx="1439753" cy="369332"/>
          </a:xfrm>
          <a:prstGeom prst="rect">
            <a:avLst/>
          </a:prstGeom>
          <a:noFill/>
        </p:spPr>
        <p:txBody>
          <a:bodyPr wrap="none" rtlCol="0">
            <a:spAutoFit/>
          </a:bodyPr>
          <a:lstStyle/>
          <a:p>
            <a:r>
              <a:rPr lang="en-US" b="1" dirty="0"/>
              <a:t>B. CO and N2</a:t>
            </a:r>
          </a:p>
        </p:txBody>
      </p:sp>
      <p:sp>
        <p:nvSpPr>
          <p:cNvPr id="72" name="TextBox 40">
            <a:extLst>
              <a:ext uri="{FF2B5EF4-FFF2-40B4-BE49-F238E27FC236}">
                <a16:creationId xmlns:a16="http://schemas.microsoft.com/office/drawing/2014/main" id="{3F0F0F48-55CD-3B2A-3FE3-359C26EC066C}"/>
              </a:ext>
            </a:extLst>
          </p:cNvPr>
          <p:cNvSpPr txBox="1"/>
          <p:nvPr/>
        </p:nvSpPr>
        <p:spPr>
          <a:xfrm>
            <a:off x="11625316" y="2710903"/>
            <a:ext cx="1384610"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Time (</a:t>
            </a:r>
            <a:r>
              <a:rPr lang="fr-CH" sz="2000" dirty="0" err="1"/>
              <a:t>days</a:t>
            </a:r>
            <a:r>
              <a:rPr lang="fr-CH" sz="2000" dirty="0"/>
              <a:t>)</a:t>
            </a:r>
            <a:endParaRPr lang="en-US" sz="2000" dirty="0"/>
          </a:p>
        </p:txBody>
      </p:sp>
      <p:sp>
        <p:nvSpPr>
          <p:cNvPr id="73" name="TextBox 44">
            <a:extLst>
              <a:ext uri="{FF2B5EF4-FFF2-40B4-BE49-F238E27FC236}">
                <a16:creationId xmlns:a16="http://schemas.microsoft.com/office/drawing/2014/main" id="{C74682E0-CD13-522C-81FC-1316913A577D}"/>
              </a:ext>
            </a:extLst>
          </p:cNvPr>
          <p:cNvSpPr txBox="1"/>
          <p:nvPr/>
        </p:nvSpPr>
        <p:spPr>
          <a:xfrm>
            <a:off x="1890025" y="2710903"/>
            <a:ext cx="393056"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-7</a:t>
            </a:r>
            <a:endParaRPr lang="en-US" sz="2000" dirty="0"/>
          </a:p>
        </p:txBody>
      </p:sp>
      <p:sp>
        <p:nvSpPr>
          <p:cNvPr id="74" name="TextBox 45">
            <a:extLst>
              <a:ext uri="{FF2B5EF4-FFF2-40B4-BE49-F238E27FC236}">
                <a16:creationId xmlns:a16="http://schemas.microsoft.com/office/drawing/2014/main" id="{00CF4D69-FF12-65A4-4D6A-B4369EA6AA61}"/>
              </a:ext>
            </a:extLst>
          </p:cNvPr>
          <p:cNvSpPr txBox="1"/>
          <p:nvPr/>
        </p:nvSpPr>
        <p:spPr>
          <a:xfrm>
            <a:off x="4042769" y="2710903"/>
            <a:ext cx="314510"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0</a:t>
            </a:r>
            <a:endParaRPr lang="en-US" sz="2000" dirty="0"/>
          </a:p>
        </p:txBody>
      </p:sp>
      <p:sp>
        <p:nvSpPr>
          <p:cNvPr id="75" name="TextBox 46">
            <a:extLst>
              <a:ext uri="{FF2B5EF4-FFF2-40B4-BE49-F238E27FC236}">
                <a16:creationId xmlns:a16="http://schemas.microsoft.com/office/drawing/2014/main" id="{3E5889CD-E67F-80E1-5A8A-BB170FEF777B}"/>
              </a:ext>
            </a:extLst>
          </p:cNvPr>
          <p:cNvSpPr txBox="1"/>
          <p:nvPr/>
        </p:nvSpPr>
        <p:spPr>
          <a:xfrm>
            <a:off x="7506404" y="2710903"/>
            <a:ext cx="442750"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+8</a:t>
            </a:r>
            <a:endParaRPr lang="en-US" sz="2000" dirty="0"/>
          </a:p>
        </p:txBody>
      </p:sp>
      <p:sp>
        <p:nvSpPr>
          <p:cNvPr id="76" name="TextBox 46">
            <a:extLst>
              <a:ext uri="{FF2B5EF4-FFF2-40B4-BE49-F238E27FC236}">
                <a16:creationId xmlns:a16="http://schemas.microsoft.com/office/drawing/2014/main" id="{731C1889-66FD-35D2-1DE2-F7EE5043A869}"/>
              </a:ext>
            </a:extLst>
          </p:cNvPr>
          <p:cNvSpPr txBox="1"/>
          <p:nvPr/>
        </p:nvSpPr>
        <p:spPr>
          <a:xfrm>
            <a:off x="5989576" y="2710903"/>
            <a:ext cx="442750"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+5</a:t>
            </a:r>
            <a:endParaRPr lang="en-US" sz="2000" dirty="0"/>
          </a:p>
        </p:txBody>
      </p:sp>
      <p:sp>
        <p:nvSpPr>
          <p:cNvPr id="77" name="TextBox 46">
            <a:extLst>
              <a:ext uri="{FF2B5EF4-FFF2-40B4-BE49-F238E27FC236}">
                <a16:creationId xmlns:a16="http://schemas.microsoft.com/office/drawing/2014/main" id="{2D13C520-651B-D3A2-DC1C-44841CDD0168}"/>
              </a:ext>
            </a:extLst>
          </p:cNvPr>
          <p:cNvSpPr txBox="1"/>
          <p:nvPr/>
        </p:nvSpPr>
        <p:spPr>
          <a:xfrm>
            <a:off x="10605914" y="2692889"/>
            <a:ext cx="572593"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CH" sz="2000" dirty="0"/>
              <a:t>+15</a:t>
            </a:r>
            <a:endParaRPr lang="en-US" sz="2000" dirty="0"/>
          </a:p>
        </p:txBody>
      </p:sp>
    </p:spTree>
    <p:extLst>
      <p:ext uri="{BB962C8B-B14F-4D97-AF65-F5344CB8AC3E}">
        <p14:creationId xmlns:p14="http://schemas.microsoft.com/office/powerpoint/2010/main" val="219339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027AB62-EB72-CAB5-2D6C-E6E70E447F5D}"/>
              </a:ext>
            </a:extLst>
          </p:cNvPr>
          <p:cNvSpPr txBox="1"/>
          <p:nvPr/>
        </p:nvSpPr>
        <p:spPr>
          <a:xfrm>
            <a:off x="490828" y="13510324"/>
            <a:ext cx="21843649" cy="4893647"/>
          </a:xfrm>
          <a:prstGeom prst="rect">
            <a:avLst/>
          </a:prstGeom>
          <a:noFill/>
        </p:spPr>
        <p:txBody>
          <a:bodyPr wrap="square" lIns="91440" tIns="45720" rIns="91440" bIns="45720" anchor="t">
            <a:spAutoFit/>
          </a:bodyPr>
          <a:lstStyle/>
          <a:p>
            <a:pPr algn="just"/>
            <a:r>
              <a:rPr lang="en-US" sz="2400" b="1" dirty="0">
                <a:latin typeface="Arial"/>
                <a:cs typeface="Arial"/>
              </a:rPr>
              <a:t>Supplementary Fig. 2: Morphometric analysis workflow. </a:t>
            </a:r>
            <a:r>
              <a:rPr lang="en-US" sz="2400" dirty="0">
                <a:latin typeface="Arial"/>
                <a:cs typeface="Arial"/>
              </a:rPr>
              <a:t>a) For each hematoxylin and eosin-stained lung section, the lung was manually outlined and annotated as a region of interest (ROI; green dashed line). b) An APP (Analysis Protocol Package) designed in </a:t>
            </a:r>
            <a:r>
              <a:rPr lang="en-US" sz="2400" dirty="0" err="1">
                <a:latin typeface="Arial"/>
                <a:cs typeface="Arial"/>
              </a:rPr>
              <a:t>Visiopharm</a:t>
            </a:r>
            <a:r>
              <a:rPr lang="en-US" sz="2400" dirty="0">
                <a:latin typeface="Arial"/>
                <a:cs typeface="Arial"/>
              </a:rPr>
              <a:t> for accurate tissue detection and total lung area (µm</a:t>
            </a:r>
            <a:r>
              <a:rPr lang="en-US" sz="2400" baseline="30000" dirty="0">
                <a:latin typeface="Arial"/>
                <a:cs typeface="Arial"/>
              </a:rPr>
              <a:t>2</a:t>
            </a:r>
            <a:r>
              <a:rPr lang="en-US" sz="2400" dirty="0">
                <a:latin typeface="Arial"/>
                <a:cs typeface="Arial"/>
              </a:rPr>
              <a:t>; green area) quantification was run on all ROIs. The scale bars depict 1 mm. c and d) Specifically designed APPs were run on all the lung tissue for classification of tissue as erythrocytes or air spaces (classified area; µm</a:t>
            </a:r>
            <a:r>
              <a:rPr lang="en-US" sz="2400" baseline="30000" dirty="0">
                <a:latin typeface="Arial"/>
                <a:cs typeface="Arial"/>
              </a:rPr>
              <a:t>2</a:t>
            </a:r>
            <a:r>
              <a:rPr lang="en-US" sz="2400" dirty="0">
                <a:latin typeface="Arial"/>
                <a:cs typeface="Arial"/>
              </a:rPr>
              <a:t>; green area in c and d respectively). The scale bar depicts 100 </a:t>
            </a:r>
            <a:r>
              <a:rPr lang="en-GB" sz="2400" dirty="0">
                <a:latin typeface="Arial"/>
                <a:cs typeface="Arial"/>
              </a:rPr>
              <a:t>µm. The percentage of positive area, expressed as the ratio between the classified area and the total area, was obtained for each animal according to the following formula: ([classified area (µm</a:t>
            </a:r>
            <a:r>
              <a:rPr lang="en-GB" sz="2400" baseline="30000" dirty="0">
                <a:latin typeface="Arial"/>
                <a:cs typeface="Arial"/>
              </a:rPr>
              <a:t>2</a:t>
            </a:r>
            <a:r>
              <a:rPr lang="en-GB" sz="2400" dirty="0">
                <a:latin typeface="Arial"/>
                <a:cs typeface="Arial"/>
              </a:rPr>
              <a:t>)]/[total lung area (µm</a:t>
            </a:r>
            <a:r>
              <a:rPr lang="en-GB" sz="2400" baseline="30000" dirty="0">
                <a:latin typeface="Arial"/>
                <a:cs typeface="Arial"/>
              </a:rPr>
              <a:t>2</a:t>
            </a:r>
            <a:r>
              <a:rPr lang="en-GB" sz="2400" dirty="0">
                <a:latin typeface="Arial"/>
                <a:cs typeface="Arial"/>
              </a:rPr>
              <a:t>)]) × 100. e) For each section stained for albumin with immunohistochemistry, the lumens of 10 randomly selected transversally sectioned pulmonary arteries were manually outlined (</a:t>
            </a:r>
            <a:r>
              <a:rPr lang="en-US" sz="2400" dirty="0">
                <a:latin typeface="Arial"/>
                <a:cs typeface="Arial"/>
              </a:rPr>
              <a:t>blue dashed line</a:t>
            </a:r>
            <a:r>
              <a:rPr lang="en-GB" sz="2400" dirty="0">
                <a:latin typeface="Arial"/>
                <a:cs typeface="Arial"/>
              </a:rPr>
              <a:t>). f) An APP, based on a threshold method, was used to measure the intraluminal albumin-positive area </a:t>
            </a:r>
            <a:r>
              <a:rPr lang="en-US" sz="2400" dirty="0">
                <a:latin typeface="Arial"/>
                <a:cs typeface="Arial"/>
              </a:rPr>
              <a:t>(intraluminal classified area; µm</a:t>
            </a:r>
            <a:r>
              <a:rPr lang="en-US" sz="2400" baseline="30000" dirty="0">
                <a:latin typeface="Arial"/>
                <a:cs typeface="Arial"/>
              </a:rPr>
              <a:t>2</a:t>
            </a:r>
            <a:r>
              <a:rPr lang="en-US" sz="2400" dirty="0">
                <a:latin typeface="Arial"/>
                <a:cs typeface="Arial"/>
              </a:rPr>
              <a:t>; green area). g) The lumen outline was enlarged by 50 pixels at 1× (equal to 230 microns) and the total perivascular area (µm</a:t>
            </a:r>
            <a:r>
              <a:rPr lang="en-US" sz="2400" baseline="30000" dirty="0">
                <a:latin typeface="Arial"/>
                <a:cs typeface="Arial"/>
              </a:rPr>
              <a:t>2</a:t>
            </a:r>
            <a:r>
              <a:rPr lang="en-US" sz="2400" dirty="0">
                <a:latin typeface="Arial"/>
                <a:cs typeface="Arial"/>
              </a:rPr>
              <a:t>; blue dashed line) was measured. h) The albumin-positive area was assessed in the total perivascular area with the APP (perivascular classified area; µm</a:t>
            </a:r>
            <a:r>
              <a:rPr lang="en-US" sz="2400" baseline="30000" dirty="0">
                <a:latin typeface="Arial"/>
                <a:cs typeface="Arial"/>
              </a:rPr>
              <a:t>2</a:t>
            </a:r>
            <a:r>
              <a:rPr lang="en-US" sz="2400" dirty="0">
                <a:latin typeface="Arial"/>
                <a:cs typeface="Arial"/>
              </a:rPr>
              <a:t>; green area). The scale bar depicts 100 </a:t>
            </a:r>
            <a:r>
              <a:rPr lang="en-GB" sz="2400" dirty="0">
                <a:latin typeface="Arial"/>
                <a:cs typeface="Arial"/>
              </a:rPr>
              <a:t>µm. </a:t>
            </a:r>
            <a:r>
              <a:rPr lang="en-US" sz="2400" dirty="0">
                <a:latin typeface="Arial"/>
                <a:cs typeface="Arial"/>
              </a:rPr>
              <a:t>The intramural and perivascular albumin-positive area was assessed as the difference between the perivascular classified area and intraluminal classified area. </a:t>
            </a:r>
            <a:r>
              <a:rPr lang="en-GB" sz="2400" dirty="0">
                <a:latin typeface="Arial"/>
                <a:cs typeface="Arial"/>
              </a:rPr>
              <a:t>The percentage of positive area, expressed as the ratio between the intramural and perivascular albumin-positive area and the total perivascular area, was obtained for each animal according to the following formula: ([intramural and perivascular albumin-positive area (µm</a:t>
            </a:r>
            <a:r>
              <a:rPr lang="en-GB" sz="2400" baseline="30000" dirty="0">
                <a:latin typeface="Arial"/>
                <a:cs typeface="Arial"/>
              </a:rPr>
              <a:t>2</a:t>
            </a:r>
            <a:r>
              <a:rPr lang="en-GB" sz="2400" dirty="0">
                <a:latin typeface="Arial"/>
                <a:cs typeface="Arial"/>
              </a:rPr>
              <a:t>)]/[total perivascular area (µm</a:t>
            </a:r>
            <a:r>
              <a:rPr lang="en-GB" sz="2400" baseline="30000" dirty="0">
                <a:latin typeface="Arial"/>
                <a:cs typeface="Arial"/>
              </a:rPr>
              <a:t>2</a:t>
            </a:r>
            <a:r>
              <a:rPr lang="en-GB" sz="2400" dirty="0">
                <a:latin typeface="Arial"/>
                <a:cs typeface="Arial"/>
              </a:rPr>
              <a:t>)]) × 100.</a:t>
            </a:r>
          </a:p>
        </p:txBody>
      </p:sp>
      <p:pic>
        <p:nvPicPr>
          <p:cNvPr id="7" name="Picture 6">
            <a:extLst>
              <a:ext uri="{FF2B5EF4-FFF2-40B4-BE49-F238E27FC236}">
                <a16:creationId xmlns:a16="http://schemas.microsoft.com/office/drawing/2014/main" id="{FAD8C850-A586-9448-361B-CEAC57219391}"/>
              </a:ext>
            </a:extLst>
          </p:cNvPr>
          <p:cNvPicPr>
            <a:picLocks noChangeAspect="1"/>
          </p:cNvPicPr>
          <p:nvPr/>
        </p:nvPicPr>
        <p:blipFill>
          <a:blip r:embed="rId2"/>
          <a:stretch>
            <a:fillRect/>
          </a:stretch>
        </p:blipFill>
        <p:spPr>
          <a:xfrm>
            <a:off x="5590092" y="546498"/>
            <a:ext cx="4242099" cy="8200128"/>
          </a:xfrm>
          <a:prstGeom prst="rect">
            <a:avLst/>
          </a:prstGeom>
        </p:spPr>
      </p:pic>
      <p:pic>
        <p:nvPicPr>
          <p:cNvPr id="8" name="Picture 7">
            <a:extLst>
              <a:ext uri="{FF2B5EF4-FFF2-40B4-BE49-F238E27FC236}">
                <a16:creationId xmlns:a16="http://schemas.microsoft.com/office/drawing/2014/main" id="{AD905C44-4175-D11F-4E9A-D78F1D1AB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636" y="155716"/>
            <a:ext cx="4587057" cy="8156860"/>
          </a:xfrm>
          <a:prstGeom prst="rect">
            <a:avLst/>
          </a:prstGeom>
        </p:spPr>
      </p:pic>
      <p:pic>
        <p:nvPicPr>
          <p:cNvPr id="9" name="Picture 8">
            <a:extLst>
              <a:ext uri="{FF2B5EF4-FFF2-40B4-BE49-F238E27FC236}">
                <a16:creationId xmlns:a16="http://schemas.microsoft.com/office/drawing/2014/main" id="{605A46CA-38C5-6F71-A94C-D79172AE26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633" y="9432095"/>
            <a:ext cx="4078431" cy="4078431"/>
          </a:xfrm>
          <a:prstGeom prst="rect">
            <a:avLst/>
          </a:prstGeom>
        </p:spPr>
      </p:pic>
      <p:pic>
        <p:nvPicPr>
          <p:cNvPr id="10" name="Picture 9">
            <a:extLst>
              <a:ext uri="{FF2B5EF4-FFF2-40B4-BE49-F238E27FC236}">
                <a16:creationId xmlns:a16="http://schemas.microsoft.com/office/drawing/2014/main" id="{7BB16B71-AF87-DE50-5183-8F39AED762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7385" y="9432095"/>
            <a:ext cx="4078431" cy="4078431"/>
          </a:xfrm>
          <a:prstGeom prst="rect">
            <a:avLst/>
          </a:prstGeom>
        </p:spPr>
      </p:pic>
      <p:pic>
        <p:nvPicPr>
          <p:cNvPr id="11" name="Picture 10">
            <a:extLst>
              <a:ext uri="{FF2B5EF4-FFF2-40B4-BE49-F238E27FC236}">
                <a16:creationId xmlns:a16="http://schemas.microsoft.com/office/drawing/2014/main" id="{CE1EF8B7-F3E3-BAC1-F9D2-21B32ECEC7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6137" y="9432095"/>
            <a:ext cx="4078431" cy="4078431"/>
          </a:xfrm>
          <a:prstGeom prst="rect">
            <a:avLst/>
          </a:prstGeom>
        </p:spPr>
      </p:pic>
      <p:pic>
        <p:nvPicPr>
          <p:cNvPr id="12" name="Picture 11" descr="A green and white map&#10;&#10;Description automatically generated">
            <a:extLst>
              <a:ext uri="{FF2B5EF4-FFF2-40B4-BE49-F238E27FC236}">
                <a16:creationId xmlns:a16="http://schemas.microsoft.com/office/drawing/2014/main" id="{44B23A10-39AA-328C-320B-3C612C859D0A}"/>
              </a:ext>
            </a:extLst>
          </p:cNvPr>
          <p:cNvPicPr>
            <a:picLocks noChangeAspect="1"/>
          </p:cNvPicPr>
          <p:nvPr/>
        </p:nvPicPr>
        <p:blipFill>
          <a:blip r:embed="rId7"/>
          <a:stretch>
            <a:fillRect/>
          </a:stretch>
        </p:blipFill>
        <p:spPr>
          <a:xfrm>
            <a:off x="14864889" y="9432095"/>
            <a:ext cx="4078431" cy="4078431"/>
          </a:xfrm>
          <a:prstGeom prst="rect">
            <a:avLst/>
          </a:prstGeom>
        </p:spPr>
      </p:pic>
      <p:sp>
        <p:nvSpPr>
          <p:cNvPr id="13" name="TextBox 12">
            <a:extLst>
              <a:ext uri="{FF2B5EF4-FFF2-40B4-BE49-F238E27FC236}">
                <a16:creationId xmlns:a16="http://schemas.microsoft.com/office/drawing/2014/main" id="{4A8174F2-2A30-5B4D-6DF7-07B4A250A5D4}"/>
              </a:ext>
            </a:extLst>
          </p:cNvPr>
          <p:cNvSpPr txBox="1"/>
          <p:nvPr/>
        </p:nvSpPr>
        <p:spPr>
          <a:xfrm>
            <a:off x="162560" y="421149"/>
            <a:ext cx="462999"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a</a:t>
            </a:r>
          </a:p>
        </p:txBody>
      </p:sp>
      <p:sp>
        <p:nvSpPr>
          <p:cNvPr id="14" name="TextBox 13">
            <a:extLst>
              <a:ext uri="{FF2B5EF4-FFF2-40B4-BE49-F238E27FC236}">
                <a16:creationId xmlns:a16="http://schemas.microsoft.com/office/drawing/2014/main" id="{45CC4456-5248-8AF8-0E6B-418759FDA41E}"/>
              </a:ext>
            </a:extLst>
          </p:cNvPr>
          <p:cNvSpPr txBox="1"/>
          <p:nvPr/>
        </p:nvSpPr>
        <p:spPr>
          <a:xfrm>
            <a:off x="5498718" y="421149"/>
            <a:ext cx="583976"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b</a:t>
            </a:r>
          </a:p>
        </p:txBody>
      </p:sp>
      <p:pic>
        <p:nvPicPr>
          <p:cNvPr id="15" name="Picture 14">
            <a:extLst>
              <a:ext uri="{FF2B5EF4-FFF2-40B4-BE49-F238E27FC236}">
                <a16:creationId xmlns:a16="http://schemas.microsoft.com/office/drawing/2014/main" id="{F8687BC8-D0CB-F3B4-F61A-45A3144D9D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30829" y="377269"/>
            <a:ext cx="4106418" cy="4104345"/>
          </a:xfrm>
          <a:prstGeom prst="rect">
            <a:avLst/>
          </a:prstGeom>
        </p:spPr>
      </p:pic>
      <p:pic>
        <p:nvPicPr>
          <p:cNvPr id="16" name="Picture 15" descr="A green and purple pattern&#10;&#10;Description automatically generated">
            <a:extLst>
              <a:ext uri="{FF2B5EF4-FFF2-40B4-BE49-F238E27FC236}">
                <a16:creationId xmlns:a16="http://schemas.microsoft.com/office/drawing/2014/main" id="{5AD3DD50-A340-54C5-820F-6C07EECC14BA}"/>
              </a:ext>
            </a:extLst>
          </p:cNvPr>
          <p:cNvPicPr>
            <a:picLocks/>
          </p:cNvPicPr>
          <p:nvPr/>
        </p:nvPicPr>
        <p:blipFill>
          <a:blip r:embed="rId9"/>
          <a:stretch>
            <a:fillRect/>
          </a:stretch>
        </p:blipFill>
        <p:spPr>
          <a:xfrm>
            <a:off x="10144822" y="4670759"/>
            <a:ext cx="4078431" cy="4078431"/>
          </a:xfrm>
          <a:prstGeom prst="rect">
            <a:avLst/>
          </a:prstGeom>
        </p:spPr>
      </p:pic>
      <p:sp>
        <p:nvSpPr>
          <p:cNvPr id="17" name="TextBox 16">
            <a:extLst>
              <a:ext uri="{FF2B5EF4-FFF2-40B4-BE49-F238E27FC236}">
                <a16:creationId xmlns:a16="http://schemas.microsoft.com/office/drawing/2014/main" id="{8738606D-A4D0-A0C0-4229-25AB7197FCB1}"/>
              </a:ext>
            </a:extLst>
          </p:cNvPr>
          <p:cNvSpPr txBox="1"/>
          <p:nvPr/>
        </p:nvSpPr>
        <p:spPr>
          <a:xfrm>
            <a:off x="9687610" y="421149"/>
            <a:ext cx="536419"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c</a:t>
            </a:r>
          </a:p>
        </p:txBody>
      </p:sp>
      <p:pic>
        <p:nvPicPr>
          <p:cNvPr id="18" name="Picture 17" descr="A purple and green cells&#10;&#10;Description automatically generated">
            <a:extLst>
              <a:ext uri="{FF2B5EF4-FFF2-40B4-BE49-F238E27FC236}">
                <a16:creationId xmlns:a16="http://schemas.microsoft.com/office/drawing/2014/main" id="{7BAD72F2-BEA4-FB78-17F9-D6F3FC3729C3}"/>
              </a:ext>
            </a:extLst>
          </p:cNvPr>
          <p:cNvPicPr>
            <a:picLocks noChangeAspect="1"/>
          </p:cNvPicPr>
          <p:nvPr/>
        </p:nvPicPr>
        <p:blipFill>
          <a:blip r:embed="rId10"/>
          <a:stretch>
            <a:fillRect/>
          </a:stretch>
        </p:blipFill>
        <p:spPr>
          <a:xfrm>
            <a:off x="14864886" y="4645241"/>
            <a:ext cx="4078431" cy="4078431"/>
          </a:xfrm>
          <a:prstGeom prst="rect">
            <a:avLst/>
          </a:prstGeom>
        </p:spPr>
      </p:pic>
      <p:pic>
        <p:nvPicPr>
          <p:cNvPr id="19" name="Picture 18">
            <a:extLst>
              <a:ext uri="{FF2B5EF4-FFF2-40B4-BE49-F238E27FC236}">
                <a16:creationId xmlns:a16="http://schemas.microsoft.com/office/drawing/2014/main" id="{D7D136A7-DBB5-9BD5-4298-79A2E55242A4}"/>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14864886" y="377269"/>
            <a:ext cx="4080504" cy="4106418"/>
          </a:xfrm>
          <a:prstGeom prst="rect">
            <a:avLst/>
          </a:prstGeom>
        </p:spPr>
      </p:pic>
      <p:sp>
        <p:nvSpPr>
          <p:cNvPr id="20" name="TextBox 19">
            <a:extLst>
              <a:ext uri="{FF2B5EF4-FFF2-40B4-BE49-F238E27FC236}">
                <a16:creationId xmlns:a16="http://schemas.microsoft.com/office/drawing/2014/main" id="{A58902EC-4B65-A760-78D9-DF74DA9F41D7}"/>
              </a:ext>
            </a:extLst>
          </p:cNvPr>
          <p:cNvSpPr txBox="1"/>
          <p:nvPr/>
        </p:nvSpPr>
        <p:spPr>
          <a:xfrm>
            <a:off x="14381724" y="421149"/>
            <a:ext cx="583976"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d</a:t>
            </a:r>
          </a:p>
        </p:txBody>
      </p:sp>
      <p:sp>
        <p:nvSpPr>
          <p:cNvPr id="21" name="TextBox 20">
            <a:extLst>
              <a:ext uri="{FF2B5EF4-FFF2-40B4-BE49-F238E27FC236}">
                <a16:creationId xmlns:a16="http://schemas.microsoft.com/office/drawing/2014/main" id="{DE15903F-F5B5-9587-F508-65BCFADD542D}"/>
              </a:ext>
            </a:extLst>
          </p:cNvPr>
          <p:cNvSpPr txBox="1"/>
          <p:nvPr/>
        </p:nvSpPr>
        <p:spPr>
          <a:xfrm>
            <a:off x="204023" y="9322358"/>
            <a:ext cx="583976"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e</a:t>
            </a:r>
          </a:p>
        </p:txBody>
      </p:sp>
      <p:sp>
        <p:nvSpPr>
          <p:cNvPr id="22" name="TextBox 21">
            <a:extLst>
              <a:ext uri="{FF2B5EF4-FFF2-40B4-BE49-F238E27FC236}">
                <a16:creationId xmlns:a16="http://schemas.microsoft.com/office/drawing/2014/main" id="{2C02BD79-543E-E5DA-529F-9D3B79CB1813}"/>
              </a:ext>
            </a:extLst>
          </p:cNvPr>
          <p:cNvSpPr txBox="1"/>
          <p:nvPr/>
        </p:nvSpPr>
        <p:spPr>
          <a:xfrm>
            <a:off x="4989363" y="9322358"/>
            <a:ext cx="495207"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f</a:t>
            </a:r>
          </a:p>
        </p:txBody>
      </p:sp>
      <p:sp>
        <p:nvSpPr>
          <p:cNvPr id="23" name="TextBox 22">
            <a:extLst>
              <a:ext uri="{FF2B5EF4-FFF2-40B4-BE49-F238E27FC236}">
                <a16:creationId xmlns:a16="http://schemas.microsoft.com/office/drawing/2014/main" id="{1A37DAE2-E1EF-5277-C094-3F0A8B11B764}"/>
              </a:ext>
            </a:extLst>
          </p:cNvPr>
          <p:cNvSpPr txBox="1"/>
          <p:nvPr/>
        </p:nvSpPr>
        <p:spPr>
          <a:xfrm>
            <a:off x="9677150" y="9322358"/>
            <a:ext cx="558614"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g</a:t>
            </a:r>
          </a:p>
        </p:txBody>
      </p:sp>
      <p:sp>
        <p:nvSpPr>
          <p:cNvPr id="24" name="TextBox 23">
            <a:extLst>
              <a:ext uri="{FF2B5EF4-FFF2-40B4-BE49-F238E27FC236}">
                <a16:creationId xmlns:a16="http://schemas.microsoft.com/office/drawing/2014/main" id="{AC4517AF-A6B9-3BAB-0C4A-E7D3BDA68932}"/>
              </a:ext>
            </a:extLst>
          </p:cNvPr>
          <p:cNvSpPr txBox="1"/>
          <p:nvPr/>
        </p:nvSpPr>
        <p:spPr>
          <a:xfrm>
            <a:off x="14381724" y="9322358"/>
            <a:ext cx="583976" cy="523220"/>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h</a:t>
            </a:r>
          </a:p>
        </p:txBody>
      </p:sp>
    </p:spTree>
    <p:extLst>
      <p:ext uri="{BB962C8B-B14F-4D97-AF65-F5344CB8AC3E}">
        <p14:creationId xmlns:p14="http://schemas.microsoft.com/office/powerpoint/2010/main" val="1693233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diagram of different colored dots&#10;&#10;AI-generated content may be incorrect.">
            <a:extLst>
              <a:ext uri="{FF2B5EF4-FFF2-40B4-BE49-F238E27FC236}">
                <a16:creationId xmlns:a16="http://schemas.microsoft.com/office/drawing/2014/main" id="{9342C10C-C190-5E1E-049A-5CD7D3BDDF87}"/>
              </a:ext>
            </a:extLst>
          </p:cNvPr>
          <p:cNvPicPr>
            <a:picLocks noChangeAspect="1"/>
          </p:cNvPicPr>
          <p:nvPr/>
        </p:nvPicPr>
        <p:blipFill>
          <a:blip r:embed="rId2">
            <a:extLst>
              <a:ext uri="{28A0092B-C50C-407E-A947-70E740481C1C}">
                <a14:useLocalDpi xmlns:a14="http://schemas.microsoft.com/office/drawing/2010/main" val="0"/>
              </a:ext>
            </a:extLst>
          </a:blip>
          <a:srcRect t="4839" b="37788"/>
          <a:stretch/>
        </p:blipFill>
        <p:spPr>
          <a:xfrm>
            <a:off x="1768943" y="7099868"/>
            <a:ext cx="12136399" cy="2732000"/>
          </a:xfrm>
          <a:prstGeom prst="rect">
            <a:avLst/>
          </a:prstGeom>
        </p:spPr>
      </p:pic>
      <p:pic>
        <p:nvPicPr>
          <p:cNvPr id="15" name="Picture 14" descr="A group of graphs showing different colored figures&#10;&#10;AI-generated content may be incorrect.">
            <a:extLst>
              <a:ext uri="{FF2B5EF4-FFF2-40B4-BE49-F238E27FC236}">
                <a16:creationId xmlns:a16="http://schemas.microsoft.com/office/drawing/2014/main" id="{FF196151-0B37-7967-218C-1B813A23C814}"/>
              </a:ext>
            </a:extLst>
          </p:cNvPr>
          <p:cNvPicPr>
            <a:picLocks noChangeAspect="1"/>
          </p:cNvPicPr>
          <p:nvPr/>
        </p:nvPicPr>
        <p:blipFill>
          <a:blip r:embed="rId3">
            <a:extLst>
              <a:ext uri="{28A0092B-C50C-407E-A947-70E740481C1C}">
                <a14:useLocalDpi xmlns:a14="http://schemas.microsoft.com/office/drawing/2010/main" val="0"/>
              </a:ext>
            </a:extLst>
          </a:blip>
          <a:srcRect t="7219" b="38041"/>
          <a:stretch/>
        </p:blipFill>
        <p:spPr>
          <a:xfrm>
            <a:off x="1714495" y="712919"/>
            <a:ext cx="12190847" cy="2678266"/>
          </a:xfrm>
          <a:prstGeom prst="rect">
            <a:avLst/>
          </a:prstGeom>
        </p:spPr>
      </p:pic>
      <p:pic>
        <p:nvPicPr>
          <p:cNvPr id="12" name="Picture 11" descr="A group of colored graphs&#10;&#10;AI-generated content may be incorrect.">
            <a:extLst>
              <a:ext uri="{FF2B5EF4-FFF2-40B4-BE49-F238E27FC236}">
                <a16:creationId xmlns:a16="http://schemas.microsoft.com/office/drawing/2014/main" id="{312DB16A-7258-48E7-F524-448D7895A0F8}"/>
              </a:ext>
            </a:extLst>
          </p:cNvPr>
          <p:cNvPicPr>
            <a:picLocks noChangeAspect="1"/>
          </p:cNvPicPr>
          <p:nvPr/>
        </p:nvPicPr>
        <p:blipFill>
          <a:blip r:embed="rId4">
            <a:extLst>
              <a:ext uri="{28A0092B-C50C-407E-A947-70E740481C1C}">
                <a14:useLocalDpi xmlns:a14="http://schemas.microsoft.com/office/drawing/2010/main" val="0"/>
              </a:ext>
            </a:extLst>
          </a:blip>
          <a:srcRect t="7486" b="34559"/>
          <a:stretch/>
        </p:blipFill>
        <p:spPr>
          <a:xfrm>
            <a:off x="1653982" y="3507492"/>
            <a:ext cx="12305810" cy="3213421"/>
          </a:xfrm>
          <a:prstGeom prst="rect">
            <a:avLst/>
          </a:prstGeom>
        </p:spPr>
      </p:pic>
      <p:sp>
        <p:nvSpPr>
          <p:cNvPr id="5" name="TextBox 4">
            <a:extLst>
              <a:ext uri="{FF2B5EF4-FFF2-40B4-BE49-F238E27FC236}">
                <a16:creationId xmlns:a16="http://schemas.microsoft.com/office/drawing/2014/main" id="{53412B36-0108-E0AC-F283-756C92598C6C}"/>
              </a:ext>
            </a:extLst>
          </p:cNvPr>
          <p:cNvSpPr txBox="1"/>
          <p:nvPr/>
        </p:nvSpPr>
        <p:spPr>
          <a:xfrm rot="16200000">
            <a:off x="752063" y="1693752"/>
            <a:ext cx="2859861" cy="369332"/>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Mean</a:t>
            </a:r>
            <a:r>
              <a:rPr lang="fr-CH" dirty="0">
                <a:latin typeface="Arial" panose="020B0604020202020204" pitchFamily="34" charset="0"/>
                <a:cs typeface="Arial" panose="020B0604020202020204" pitchFamily="34" charset="0"/>
              </a:rPr>
              <a:t> power/</a:t>
            </a:r>
            <a:r>
              <a:rPr lang="fr-CH" dirty="0" err="1">
                <a:latin typeface="Arial" panose="020B0604020202020204" pitchFamily="34" charset="0"/>
                <a:cs typeface="Arial" panose="020B0604020202020204" pitchFamily="34" charset="0"/>
              </a:rPr>
              <a:t>baseline</a:t>
            </a:r>
            <a:r>
              <a:rPr lang="fr-CH" dirty="0">
                <a:latin typeface="Arial" panose="020B0604020202020204" pitchFamily="34" charset="0"/>
                <a:cs typeface="Arial" panose="020B0604020202020204" pitchFamily="34" charset="0"/>
              </a:rPr>
              <a:t> (dB)</a:t>
            </a:r>
            <a:endParaRPr lang="en-US"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D61D51E-F1A5-5DEC-3665-961284784DFE}"/>
              </a:ext>
            </a:extLst>
          </p:cNvPr>
          <p:cNvSpPr txBox="1"/>
          <p:nvPr/>
        </p:nvSpPr>
        <p:spPr>
          <a:xfrm>
            <a:off x="1686822" y="15915"/>
            <a:ext cx="1850186" cy="553998"/>
          </a:xfrm>
          <a:prstGeom prst="rect">
            <a:avLst/>
          </a:prstGeom>
          <a:noFill/>
        </p:spPr>
        <p:txBody>
          <a:bodyPr wrap="none" rtlCol="0">
            <a:spAutoFit/>
          </a:bodyPr>
          <a:lstStyle/>
          <a:p>
            <a:r>
              <a:rPr lang="fr-CH" sz="3000" dirty="0">
                <a:latin typeface="Arial" panose="020B0604020202020204" pitchFamily="34" charset="0"/>
                <a:cs typeface="Arial" panose="020B0604020202020204" pitchFamily="34" charset="0"/>
              </a:rPr>
              <a:t>70% CO</a:t>
            </a:r>
            <a:r>
              <a:rPr lang="fr-CH" sz="3000" baseline="-25000" dirty="0">
                <a:latin typeface="Arial" panose="020B0604020202020204" pitchFamily="34" charset="0"/>
                <a:cs typeface="Arial" panose="020B0604020202020204" pitchFamily="34" charset="0"/>
              </a:rPr>
              <a:t>2</a:t>
            </a:r>
            <a:endParaRPr lang="en-US" sz="3000" baseline="-25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EE558E2-C8C3-CB15-2E11-131123675DE0}"/>
              </a:ext>
            </a:extLst>
          </p:cNvPr>
          <p:cNvSpPr txBox="1"/>
          <p:nvPr/>
        </p:nvSpPr>
        <p:spPr>
          <a:xfrm>
            <a:off x="1686822" y="3325191"/>
            <a:ext cx="1850186" cy="553998"/>
          </a:xfrm>
          <a:prstGeom prst="rect">
            <a:avLst/>
          </a:prstGeom>
          <a:noFill/>
        </p:spPr>
        <p:txBody>
          <a:bodyPr wrap="none" rtlCol="0">
            <a:spAutoFit/>
          </a:bodyPr>
          <a:lstStyle/>
          <a:p>
            <a:r>
              <a:rPr lang="fr-CH" sz="3000" dirty="0">
                <a:latin typeface="Arial" panose="020B0604020202020204" pitchFamily="34" charset="0"/>
                <a:cs typeface="Arial" panose="020B0604020202020204" pitchFamily="34" charset="0"/>
              </a:rPr>
              <a:t>30% CO</a:t>
            </a:r>
            <a:r>
              <a:rPr lang="fr-CH" sz="3000" baseline="-25000" dirty="0">
                <a:latin typeface="Arial" panose="020B0604020202020204" pitchFamily="34" charset="0"/>
                <a:cs typeface="Arial" panose="020B0604020202020204" pitchFamily="34" charset="0"/>
              </a:rPr>
              <a:t>2</a:t>
            </a:r>
            <a:endParaRPr lang="en-US" sz="3000" baseline="-250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CC0D7527-0F88-814E-8E3E-E12003985BC1}"/>
              </a:ext>
            </a:extLst>
          </p:cNvPr>
          <p:cNvSpPr txBox="1"/>
          <p:nvPr/>
        </p:nvSpPr>
        <p:spPr>
          <a:xfrm>
            <a:off x="1686822" y="6682833"/>
            <a:ext cx="1871025" cy="553998"/>
          </a:xfrm>
          <a:prstGeom prst="rect">
            <a:avLst/>
          </a:prstGeom>
          <a:noFill/>
        </p:spPr>
        <p:txBody>
          <a:bodyPr wrap="none" rtlCol="0">
            <a:spAutoFit/>
          </a:bodyPr>
          <a:lstStyle/>
          <a:p>
            <a:r>
              <a:rPr lang="fr-CH" sz="3000" dirty="0">
                <a:latin typeface="Arial" panose="020B0604020202020204" pitchFamily="34" charset="0"/>
                <a:cs typeface="Arial" panose="020B0604020202020204" pitchFamily="34" charset="0"/>
              </a:rPr>
              <a:t>Isoflurane</a:t>
            </a:r>
            <a:endParaRPr lang="en-US" sz="30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624EE7E2-4935-53C2-6A66-7A71EBF953A1}"/>
              </a:ext>
            </a:extLst>
          </p:cNvPr>
          <p:cNvSpPr txBox="1"/>
          <p:nvPr/>
        </p:nvSpPr>
        <p:spPr>
          <a:xfrm>
            <a:off x="1066164" y="-76418"/>
            <a:ext cx="441146"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a</a:t>
            </a:r>
          </a:p>
        </p:txBody>
      </p:sp>
      <p:sp>
        <p:nvSpPr>
          <p:cNvPr id="27" name="TextBox 26">
            <a:extLst>
              <a:ext uri="{FF2B5EF4-FFF2-40B4-BE49-F238E27FC236}">
                <a16:creationId xmlns:a16="http://schemas.microsoft.com/office/drawing/2014/main" id="{3B2DBE33-FB10-6514-6B50-FCBD363C5DC4}"/>
              </a:ext>
            </a:extLst>
          </p:cNvPr>
          <p:cNvSpPr txBox="1"/>
          <p:nvPr/>
        </p:nvSpPr>
        <p:spPr>
          <a:xfrm>
            <a:off x="1066164" y="3232858"/>
            <a:ext cx="466794"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b</a:t>
            </a:r>
          </a:p>
        </p:txBody>
      </p:sp>
      <p:sp>
        <p:nvSpPr>
          <p:cNvPr id="28" name="TextBox 27">
            <a:extLst>
              <a:ext uri="{FF2B5EF4-FFF2-40B4-BE49-F238E27FC236}">
                <a16:creationId xmlns:a16="http://schemas.microsoft.com/office/drawing/2014/main" id="{697CDAC6-47C0-3B49-70C6-B80F6612E013}"/>
              </a:ext>
            </a:extLst>
          </p:cNvPr>
          <p:cNvSpPr txBox="1"/>
          <p:nvPr/>
        </p:nvSpPr>
        <p:spPr>
          <a:xfrm>
            <a:off x="1066164" y="6590500"/>
            <a:ext cx="441146"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c</a:t>
            </a:r>
          </a:p>
        </p:txBody>
      </p:sp>
      <p:sp>
        <p:nvSpPr>
          <p:cNvPr id="2" name="TextBox 1">
            <a:extLst>
              <a:ext uri="{FF2B5EF4-FFF2-40B4-BE49-F238E27FC236}">
                <a16:creationId xmlns:a16="http://schemas.microsoft.com/office/drawing/2014/main" id="{F17CFBF8-1A36-E8F2-409D-BAA6A1FF751C}"/>
              </a:ext>
            </a:extLst>
          </p:cNvPr>
          <p:cNvSpPr txBox="1"/>
          <p:nvPr/>
        </p:nvSpPr>
        <p:spPr>
          <a:xfrm rot="16200000">
            <a:off x="752062" y="5010121"/>
            <a:ext cx="2859861" cy="369332"/>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Mean</a:t>
            </a:r>
            <a:r>
              <a:rPr lang="fr-CH" dirty="0">
                <a:latin typeface="Arial" panose="020B0604020202020204" pitchFamily="34" charset="0"/>
                <a:cs typeface="Arial" panose="020B0604020202020204" pitchFamily="34" charset="0"/>
              </a:rPr>
              <a:t> power/</a:t>
            </a:r>
            <a:r>
              <a:rPr lang="fr-CH" dirty="0" err="1">
                <a:latin typeface="Arial" panose="020B0604020202020204" pitchFamily="34" charset="0"/>
                <a:cs typeface="Arial" panose="020B0604020202020204" pitchFamily="34" charset="0"/>
              </a:rPr>
              <a:t>baseline</a:t>
            </a:r>
            <a:r>
              <a:rPr lang="fr-CH" dirty="0">
                <a:latin typeface="Arial" panose="020B0604020202020204" pitchFamily="34" charset="0"/>
                <a:cs typeface="Arial" panose="020B0604020202020204" pitchFamily="34" charset="0"/>
              </a:rPr>
              <a:t> (dB)</a:t>
            </a: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D06242E-EAF1-965E-19AB-AB68A716664D}"/>
              </a:ext>
            </a:extLst>
          </p:cNvPr>
          <p:cNvSpPr txBox="1"/>
          <p:nvPr/>
        </p:nvSpPr>
        <p:spPr>
          <a:xfrm rot="16200000">
            <a:off x="752061" y="8326490"/>
            <a:ext cx="2859861" cy="369332"/>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Mean</a:t>
            </a:r>
            <a:r>
              <a:rPr lang="fr-CH" dirty="0">
                <a:latin typeface="Arial" panose="020B0604020202020204" pitchFamily="34" charset="0"/>
                <a:cs typeface="Arial" panose="020B0604020202020204" pitchFamily="34" charset="0"/>
              </a:rPr>
              <a:t> power/</a:t>
            </a:r>
            <a:r>
              <a:rPr lang="fr-CH" dirty="0" err="1">
                <a:latin typeface="Arial" panose="020B0604020202020204" pitchFamily="34" charset="0"/>
                <a:cs typeface="Arial" panose="020B0604020202020204" pitchFamily="34" charset="0"/>
              </a:rPr>
              <a:t>baseline</a:t>
            </a:r>
            <a:r>
              <a:rPr lang="fr-CH" dirty="0">
                <a:latin typeface="Arial" panose="020B0604020202020204" pitchFamily="34" charset="0"/>
                <a:cs typeface="Arial" panose="020B0604020202020204" pitchFamily="34" charset="0"/>
              </a:rPr>
              <a:t> (dB)</a:t>
            </a:r>
            <a:endParaRPr lang="en-US" dirty="0">
              <a:latin typeface="Arial" panose="020B0604020202020204" pitchFamily="34" charset="0"/>
              <a:cs typeface="Arial" panose="020B0604020202020204" pitchFamily="34" charset="0"/>
            </a:endParaRPr>
          </a:p>
        </p:txBody>
      </p:sp>
      <p:pic>
        <p:nvPicPr>
          <p:cNvPr id="22" name="Picture 21" descr="A diagram of different colored numbers&#10;&#10;AI-generated content may be incorrect.">
            <a:extLst>
              <a:ext uri="{FF2B5EF4-FFF2-40B4-BE49-F238E27FC236}">
                <a16:creationId xmlns:a16="http://schemas.microsoft.com/office/drawing/2014/main" id="{596BF826-6573-731D-3FAA-DA5FFF106F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9746" y="12887372"/>
            <a:ext cx="12013407" cy="4894214"/>
          </a:xfrm>
          <a:prstGeom prst="rect">
            <a:avLst/>
          </a:prstGeom>
        </p:spPr>
      </p:pic>
      <p:sp>
        <p:nvSpPr>
          <p:cNvPr id="8" name="TextBox 7">
            <a:extLst>
              <a:ext uri="{FF2B5EF4-FFF2-40B4-BE49-F238E27FC236}">
                <a16:creationId xmlns:a16="http://schemas.microsoft.com/office/drawing/2014/main" id="{5534EC9B-5E87-2556-573C-F9EC3C4719FB}"/>
              </a:ext>
            </a:extLst>
          </p:cNvPr>
          <p:cNvSpPr txBox="1"/>
          <p:nvPr/>
        </p:nvSpPr>
        <p:spPr>
          <a:xfrm>
            <a:off x="1686822" y="13225254"/>
            <a:ext cx="720325" cy="553998"/>
          </a:xfrm>
          <a:prstGeom prst="rect">
            <a:avLst/>
          </a:prstGeom>
          <a:noFill/>
        </p:spPr>
        <p:txBody>
          <a:bodyPr wrap="square" rtlCol="0">
            <a:spAutoFit/>
          </a:bodyPr>
          <a:lstStyle/>
          <a:p>
            <a:r>
              <a:rPr lang="fr-CH" sz="3000" dirty="0">
                <a:latin typeface="Arial" panose="020B0604020202020204" pitchFamily="34" charset="0"/>
                <a:cs typeface="Arial" panose="020B0604020202020204" pitchFamily="34" charset="0"/>
              </a:rPr>
              <a:t>N</a:t>
            </a:r>
            <a:r>
              <a:rPr lang="fr-CH" sz="3000" baseline="-25000" dirty="0">
                <a:latin typeface="Arial" panose="020B0604020202020204" pitchFamily="34" charset="0"/>
                <a:cs typeface="Arial" panose="020B0604020202020204" pitchFamily="34" charset="0"/>
              </a:rPr>
              <a:t>2</a:t>
            </a:r>
            <a:endParaRPr lang="en-US" sz="3000" baseline="-250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E27649A-693E-65C8-2609-E0914A2ADCA4}"/>
              </a:ext>
            </a:extLst>
          </p:cNvPr>
          <p:cNvSpPr txBox="1"/>
          <p:nvPr/>
        </p:nvSpPr>
        <p:spPr>
          <a:xfrm>
            <a:off x="1066164" y="13132921"/>
            <a:ext cx="441146"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e</a:t>
            </a:r>
          </a:p>
        </p:txBody>
      </p:sp>
      <p:sp>
        <p:nvSpPr>
          <p:cNvPr id="13" name="TextBox 12">
            <a:extLst>
              <a:ext uri="{FF2B5EF4-FFF2-40B4-BE49-F238E27FC236}">
                <a16:creationId xmlns:a16="http://schemas.microsoft.com/office/drawing/2014/main" id="{86C19C0B-A443-5B7A-F8B3-E9E62E60BDEC}"/>
              </a:ext>
            </a:extLst>
          </p:cNvPr>
          <p:cNvSpPr txBox="1"/>
          <p:nvPr/>
        </p:nvSpPr>
        <p:spPr>
          <a:xfrm rot="16200000">
            <a:off x="752061" y="14959228"/>
            <a:ext cx="2859861" cy="369332"/>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Mean</a:t>
            </a:r>
            <a:r>
              <a:rPr lang="fr-CH" dirty="0">
                <a:latin typeface="Arial" panose="020B0604020202020204" pitchFamily="34" charset="0"/>
                <a:cs typeface="Arial" panose="020B0604020202020204" pitchFamily="34" charset="0"/>
              </a:rPr>
              <a:t> power/</a:t>
            </a:r>
            <a:r>
              <a:rPr lang="fr-CH" dirty="0" err="1">
                <a:latin typeface="Arial" panose="020B0604020202020204" pitchFamily="34" charset="0"/>
                <a:cs typeface="Arial" panose="020B0604020202020204" pitchFamily="34" charset="0"/>
              </a:rPr>
              <a:t>baseline</a:t>
            </a:r>
            <a:r>
              <a:rPr lang="fr-CH" dirty="0">
                <a:latin typeface="Arial" panose="020B0604020202020204" pitchFamily="34" charset="0"/>
                <a:cs typeface="Arial" panose="020B0604020202020204" pitchFamily="34" charset="0"/>
              </a:rPr>
              <a:t> (dB)</a:t>
            </a:r>
            <a:endParaRPr lang="en-US" dirty="0">
              <a:latin typeface="Arial" panose="020B0604020202020204" pitchFamily="34" charset="0"/>
              <a:cs typeface="Arial" panose="020B0604020202020204" pitchFamily="34" charset="0"/>
            </a:endParaRPr>
          </a:p>
        </p:txBody>
      </p:sp>
      <p:pic>
        <p:nvPicPr>
          <p:cNvPr id="17" name="Picture 16" descr="A group of graphs showing different colored dots&#10;&#10;AI-generated content may be incorrect.">
            <a:extLst>
              <a:ext uri="{FF2B5EF4-FFF2-40B4-BE49-F238E27FC236}">
                <a16:creationId xmlns:a16="http://schemas.microsoft.com/office/drawing/2014/main" id="{7AE980AD-78E5-B3AB-026A-D999A01BAA86}"/>
              </a:ext>
            </a:extLst>
          </p:cNvPr>
          <p:cNvPicPr>
            <a:picLocks noChangeAspect="1"/>
          </p:cNvPicPr>
          <p:nvPr/>
        </p:nvPicPr>
        <p:blipFill>
          <a:blip r:embed="rId6">
            <a:extLst>
              <a:ext uri="{28A0092B-C50C-407E-A947-70E740481C1C}">
                <a14:useLocalDpi xmlns:a14="http://schemas.microsoft.com/office/drawing/2010/main" val="0"/>
              </a:ext>
            </a:extLst>
          </a:blip>
          <a:srcRect t="9442" b="36729"/>
          <a:stretch/>
        </p:blipFill>
        <p:spPr>
          <a:xfrm>
            <a:off x="1741718" y="10349157"/>
            <a:ext cx="12190847" cy="2647434"/>
          </a:xfrm>
          <a:prstGeom prst="rect">
            <a:avLst/>
          </a:prstGeom>
        </p:spPr>
      </p:pic>
      <p:sp>
        <p:nvSpPr>
          <p:cNvPr id="9" name="TextBox 8">
            <a:extLst>
              <a:ext uri="{FF2B5EF4-FFF2-40B4-BE49-F238E27FC236}">
                <a16:creationId xmlns:a16="http://schemas.microsoft.com/office/drawing/2014/main" id="{90917AC8-0E3B-3E45-DF54-1D136E082BA5}"/>
              </a:ext>
            </a:extLst>
          </p:cNvPr>
          <p:cNvSpPr txBox="1"/>
          <p:nvPr/>
        </p:nvSpPr>
        <p:spPr>
          <a:xfrm>
            <a:off x="1686822" y="9978295"/>
            <a:ext cx="761747" cy="553998"/>
          </a:xfrm>
          <a:prstGeom prst="rect">
            <a:avLst/>
          </a:prstGeom>
          <a:noFill/>
        </p:spPr>
        <p:txBody>
          <a:bodyPr wrap="none" rtlCol="0">
            <a:spAutoFit/>
          </a:bodyPr>
          <a:lstStyle/>
          <a:p>
            <a:r>
              <a:rPr lang="fr-CH" sz="3000" dirty="0">
                <a:latin typeface="Arial" panose="020B0604020202020204" pitchFamily="34" charset="0"/>
                <a:cs typeface="Arial" panose="020B0604020202020204" pitchFamily="34" charset="0"/>
              </a:rPr>
              <a:t>CO</a:t>
            </a:r>
            <a:endParaRPr lang="en-US" sz="30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FE1B3050-A057-1B60-AD5D-A759A7654CD3}"/>
              </a:ext>
            </a:extLst>
          </p:cNvPr>
          <p:cNvSpPr txBox="1"/>
          <p:nvPr/>
        </p:nvSpPr>
        <p:spPr>
          <a:xfrm>
            <a:off x="1066164" y="9910368"/>
            <a:ext cx="466794"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d</a:t>
            </a:r>
          </a:p>
        </p:txBody>
      </p:sp>
      <p:sp>
        <p:nvSpPr>
          <p:cNvPr id="11" name="TextBox 10">
            <a:extLst>
              <a:ext uri="{FF2B5EF4-FFF2-40B4-BE49-F238E27FC236}">
                <a16:creationId xmlns:a16="http://schemas.microsoft.com/office/drawing/2014/main" id="{47133C46-E72A-3B94-0292-7B2EAF8C4F13}"/>
              </a:ext>
            </a:extLst>
          </p:cNvPr>
          <p:cNvSpPr txBox="1"/>
          <p:nvPr/>
        </p:nvSpPr>
        <p:spPr>
          <a:xfrm rot="16200000">
            <a:off x="792550" y="11642859"/>
            <a:ext cx="2859861" cy="369332"/>
          </a:xfrm>
          <a:prstGeom prst="rect">
            <a:avLst/>
          </a:prstGeom>
          <a:noFill/>
        </p:spPr>
        <p:txBody>
          <a:bodyPr wrap="square" rtlCol="0">
            <a:spAutoFit/>
          </a:bodyPr>
          <a:lstStyle/>
          <a:p>
            <a:r>
              <a:rPr lang="fr-CH" dirty="0" err="1">
                <a:latin typeface="Arial" panose="020B0604020202020204" pitchFamily="34" charset="0"/>
                <a:cs typeface="Arial" panose="020B0604020202020204" pitchFamily="34" charset="0"/>
              </a:rPr>
              <a:t>Mean</a:t>
            </a:r>
            <a:r>
              <a:rPr lang="fr-CH" dirty="0">
                <a:latin typeface="Arial" panose="020B0604020202020204" pitchFamily="34" charset="0"/>
                <a:cs typeface="Arial" panose="020B0604020202020204" pitchFamily="34" charset="0"/>
              </a:rPr>
              <a:t> power/</a:t>
            </a:r>
            <a:r>
              <a:rPr lang="fr-CH" dirty="0" err="1">
                <a:latin typeface="Arial" panose="020B0604020202020204" pitchFamily="34" charset="0"/>
                <a:cs typeface="Arial" panose="020B0604020202020204" pitchFamily="34" charset="0"/>
              </a:rPr>
              <a:t>baseline</a:t>
            </a:r>
            <a:r>
              <a:rPr lang="fr-CH" dirty="0">
                <a:latin typeface="Arial" panose="020B0604020202020204" pitchFamily="34" charset="0"/>
                <a:cs typeface="Arial" panose="020B0604020202020204" pitchFamily="34" charset="0"/>
              </a:rPr>
              <a:t> (dB)</a:t>
            </a:r>
            <a:endParaRPr lang="en-US"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2805DCB8-D323-61DA-F5C5-89B6AC7C0EA2}"/>
              </a:ext>
            </a:extLst>
          </p:cNvPr>
          <p:cNvSpPr txBox="1"/>
          <p:nvPr/>
        </p:nvSpPr>
        <p:spPr>
          <a:xfrm>
            <a:off x="405459" y="17581223"/>
            <a:ext cx="29099181" cy="1569660"/>
          </a:xfrm>
          <a:prstGeom prst="rect">
            <a:avLst/>
          </a:prstGeom>
          <a:noFill/>
        </p:spPr>
        <p:txBody>
          <a:bodyPr wrap="square" rtlCol="0">
            <a:spAutoFit/>
          </a:bodyPr>
          <a:lstStyle/>
          <a:p>
            <a:pPr algn="just"/>
            <a:r>
              <a:rPr lang="en-US" sz="2400" b="1" dirty="0">
                <a:latin typeface="Arial" panose="020B0604020202020204" pitchFamily="34" charset="0"/>
              </a:rPr>
              <a:t>Supplementary Fig. 3: Dynamics of the EEG waves pre- and post- induction and pre- and post-LOM under anesthesia with isoflurane or euthanasia with 70% CO</a:t>
            </a:r>
            <a:r>
              <a:rPr lang="en-US" sz="2400" b="1" baseline="-25000" dirty="0">
                <a:latin typeface="Arial" panose="020B0604020202020204" pitchFamily="34" charset="0"/>
                <a:cs typeface="Arial" panose="020B0604020202020204" pitchFamily="34" charset="0"/>
              </a:rPr>
              <a:t>2</a:t>
            </a:r>
            <a:r>
              <a:rPr lang="en-US" sz="2400" b="1" dirty="0">
                <a:latin typeface="Arial" panose="020B0604020202020204" pitchFamily="34" charset="0"/>
              </a:rPr>
              <a:t>, 30% CO</a:t>
            </a:r>
            <a:r>
              <a:rPr lang="en-US" sz="2400" b="1" baseline="-25000" dirty="0">
                <a:latin typeface="Arial" panose="020B0604020202020204" pitchFamily="34" charset="0"/>
                <a:cs typeface="Arial" panose="020B0604020202020204" pitchFamily="34" charset="0"/>
              </a:rPr>
              <a:t>2</a:t>
            </a:r>
            <a:r>
              <a:rPr lang="en-US" sz="2400" b="1" dirty="0">
                <a:latin typeface="Arial" panose="020B0604020202020204" pitchFamily="34" charset="0"/>
              </a:rPr>
              <a:t>, CO and N</a:t>
            </a:r>
            <a:r>
              <a:rPr lang="en-US" sz="2400" b="1" baseline="-25000" dirty="0">
                <a:latin typeface="Arial" panose="020B0604020202020204" pitchFamily="34" charset="0"/>
                <a:cs typeface="Arial" panose="020B0604020202020204" pitchFamily="34" charset="0"/>
              </a:rPr>
              <a:t>2</a:t>
            </a:r>
            <a:r>
              <a:rPr lang="en-US" sz="2400" b="1" dirty="0">
                <a:latin typeface="Arial" panose="020B0604020202020204" pitchFamily="34" charset="0"/>
              </a:rPr>
              <a:t>. </a:t>
            </a:r>
            <a:r>
              <a:rPr lang="en-US" sz="2400" dirty="0">
                <a:latin typeface="Arial" panose="020B0604020202020204" pitchFamily="34" charset="0"/>
              </a:rPr>
              <a:t>EEG mean power was normalized to the baseline values for each wave: delta 1-4 Hz (blue), theta 4-8 Hz (orange), alpha 8-12 Hz (yellow), beta 13-30 Hz (purple), gamma 30-80 Hz (green). Log10 (Mean Power/baseline) is represented at different time points: pre- and post-induction of the gas, pre- and post-LOM (loss of motion) for 70% CO2 (a, n=17), 30% CO2 (b, n=12), isoflurane (c, n=19), carbon monoxide (d, n=9) and nitrogen (e, n=8). Statistical analysis was performed with Friedman tests between pre- and post-induction and between pre- and post-LOM: </a:t>
            </a:r>
          </a:p>
        </p:txBody>
      </p:sp>
    </p:spTree>
    <p:extLst>
      <p:ext uri="{BB962C8B-B14F-4D97-AF65-F5344CB8AC3E}">
        <p14:creationId xmlns:p14="http://schemas.microsoft.com/office/powerpoint/2010/main" val="2579941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graphs showing different colored lines&#10;&#10;Description automatically generated">
            <a:extLst>
              <a:ext uri="{FF2B5EF4-FFF2-40B4-BE49-F238E27FC236}">
                <a16:creationId xmlns:a16="http://schemas.microsoft.com/office/drawing/2014/main" id="{C88E6469-A5B1-6918-19BB-1927A6169BCB}"/>
              </a:ext>
            </a:extLst>
          </p:cNvPr>
          <p:cNvPicPr>
            <a:picLocks noChangeAspect="1"/>
          </p:cNvPicPr>
          <p:nvPr/>
        </p:nvPicPr>
        <p:blipFill rotWithShape="1">
          <a:blip r:embed="rId2">
            <a:extLst>
              <a:ext uri="{28A0092B-C50C-407E-A947-70E740481C1C}">
                <a14:useLocalDpi xmlns:a14="http://schemas.microsoft.com/office/drawing/2010/main" val="0"/>
              </a:ext>
            </a:extLst>
          </a:blip>
          <a:srcRect l="68314" t="3585"/>
          <a:stretch/>
        </p:blipFill>
        <p:spPr>
          <a:xfrm>
            <a:off x="8796497" y="937825"/>
            <a:ext cx="7684552" cy="16542200"/>
          </a:xfrm>
          <a:prstGeom prst="rect">
            <a:avLst/>
          </a:prstGeom>
        </p:spPr>
      </p:pic>
      <p:pic>
        <p:nvPicPr>
          <p:cNvPr id="5" name="Picture 4" descr="A group of graphs showing different colored lines&#10;&#10;Description automatically generated">
            <a:extLst>
              <a:ext uri="{FF2B5EF4-FFF2-40B4-BE49-F238E27FC236}">
                <a16:creationId xmlns:a16="http://schemas.microsoft.com/office/drawing/2014/main" id="{C904099D-2A28-4630-4F7B-97C564ABC7E2}"/>
              </a:ext>
            </a:extLst>
          </p:cNvPr>
          <p:cNvPicPr>
            <a:picLocks noChangeAspect="1"/>
          </p:cNvPicPr>
          <p:nvPr/>
        </p:nvPicPr>
        <p:blipFill rotWithShape="1">
          <a:blip r:embed="rId2">
            <a:extLst>
              <a:ext uri="{28A0092B-C50C-407E-A947-70E740481C1C}">
                <a14:useLocalDpi xmlns:a14="http://schemas.microsoft.com/office/drawing/2010/main" val="0"/>
              </a:ext>
            </a:extLst>
          </a:blip>
          <a:srcRect t="3585" r="64895"/>
          <a:stretch/>
        </p:blipFill>
        <p:spPr>
          <a:xfrm>
            <a:off x="126686" y="937825"/>
            <a:ext cx="8513758" cy="16542200"/>
          </a:xfrm>
          <a:prstGeom prst="rect">
            <a:avLst/>
          </a:prstGeom>
        </p:spPr>
      </p:pic>
      <p:sp>
        <p:nvSpPr>
          <p:cNvPr id="4" name="TextBox 3">
            <a:extLst>
              <a:ext uri="{FF2B5EF4-FFF2-40B4-BE49-F238E27FC236}">
                <a16:creationId xmlns:a16="http://schemas.microsoft.com/office/drawing/2014/main" id="{B1822BFC-4D4D-86A3-8095-69399D0790C6}"/>
              </a:ext>
            </a:extLst>
          </p:cNvPr>
          <p:cNvSpPr txBox="1"/>
          <p:nvPr/>
        </p:nvSpPr>
        <p:spPr>
          <a:xfrm>
            <a:off x="313368" y="17480024"/>
            <a:ext cx="30764845" cy="1323439"/>
          </a:xfrm>
          <a:prstGeom prst="rect">
            <a:avLst/>
          </a:prstGeom>
          <a:noFill/>
        </p:spPr>
        <p:txBody>
          <a:bodyPr wrap="square">
            <a:spAutoFit/>
          </a:bodyPr>
          <a:lstStyle/>
          <a:p>
            <a:pPr algn="just"/>
            <a:r>
              <a:rPr lang="en-US" sz="2000" b="1" dirty="0">
                <a:effectLst/>
                <a:latin typeface="Arial" panose="020B0604020202020204" pitchFamily="34" charset="0"/>
                <a:ea typeface="Calibri" panose="020F0502020204030204" pitchFamily="34" charset="0"/>
              </a:rPr>
              <a:t>Supplementary </a:t>
            </a:r>
            <a:r>
              <a:rPr lang="en-US" sz="2000" b="1" dirty="0">
                <a:latin typeface="Arial" panose="020B0604020202020204" pitchFamily="34" charset="0"/>
                <a:ea typeface="Calibri" panose="020F0502020204030204" pitchFamily="34" charset="0"/>
              </a:rPr>
              <a:t>Fig. 4: </a:t>
            </a:r>
            <a:r>
              <a:rPr lang="en-US" sz="2000" b="1" dirty="0">
                <a:effectLst/>
                <a:latin typeface="Arial" panose="020B0604020202020204" pitchFamily="34" charset="0"/>
                <a:ea typeface="Calibri" panose="020F0502020204030204" pitchFamily="34" charset="0"/>
              </a:rPr>
              <a:t>Cardiovascular parameters in rats before and after exposure to different gases. . </a:t>
            </a:r>
            <a:r>
              <a:rPr lang="en-US" sz="2000" dirty="0">
                <a:effectLst/>
                <a:latin typeface="Arial" panose="020B0604020202020204" pitchFamily="34" charset="0"/>
                <a:ea typeface="Calibri" panose="020F0502020204030204" pitchFamily="34" charset="0"/>
              </a:rPr>
              <a:t>Cardiorespiratory parameters over time plotted for 30% CO</a:t>
            </a:r>
            <a:r>
              <a:rPr lang="en-US" sz="2000" baseline="-25000" dirty="0">
                <a:latin typeface="Arial" panose="020B0604020202020204" pitchFamily="34" charset="0"/>
                <a:cs typeface="Arial" panose="020B0604020202020204" pitchFamily="34" charset="0"/>
              </a:rPr>
              <a:t>2</a:t>
            </a:r>
            <a:r>
              <a:rPr lang="en-US" sz="2000" dirty="0">
                <a:effectLst/>
                <a:latin typeface="Arial" panose="020B0604020202020204" pitchFamily="34" charset="0"/>
                <a:ea typeface="Calibri" panose="020F0502020204030204" pitchFamily="34" charset="0"/>
              </a:rPr>
              <a:t> (blue, n=18 HR, BP -19 RR), 70% CO</a:t>
            </a:r>
            <a:r>
              <a:rPr lang="en-US" sz="2000" baseline="-25000" dirty="0">
                <a:latin typeface="Arial" panose="020B0604020202020204" pitchFamily="34" charset="0"/>
                <a:cs typeface="Arial" panose="020B0604020202020204" pitchFamily="34" charset="0"/>
              </a:rPr>
              <a:t>2</a:t>
            </a:r>
            <a:r>
              <a:rPr lang="en-US" sz="2000" dirty="0">
                <a:effectLst/>
                <a:latin typeface="Arial" panose="020B0604020202020204" pitchFamily="34" charset="0"/>
                <a:ea typeface="Calibri" panose="020F0502020204030204" pitchFamily="34" charset="0"/>
              </a:rPr>
              <a:t> (black, n=18), CO (yellow, n=9 RR, -10 HR, BP) and N</a:t>
            </a:r>
            <a:r>
              <a:rPr lang="en-US" sz="2000" baseline="-25000" dirty="0">
                <a:latin typeface="Arial" panose="020B0604020202020204" pitchFamily="34" charset="0"/>
                <a:cs typeface="Arial" panose="020B0604020202020204" pitchFamily="34" charset="0"/>
              </a:rPr>
              <a:t>2</a:t>
            </a:r>
            <a:r>
              <a:rPr lang="en-US" sz="2000" dirty="0">
                <a:effectLst/>
                <a:latin typeface="Arial" panose="020B0604020202020204" pitchFamily="34" charset="0"/>
                <a:ea typeface="Calibri" panose="020F0502020204030204" pitchFamily="34" charset="0"/>
              </a:rPr>
              <a:t> (green, n=9 RR -10 HR, BP). </a:t>
            </a:r>
            <a:r>
              <a:rPr lang="en-US" sz="2000" dirty="0">
                <a:latin typeface="Arial" panose="020B0604020202020204" pitchFamily="34" charset="0"/>
              </a:rPr>
              <a:t>a) heart rate (HR) derived from the blood pressure data, b) HR derived from the ECG data, c) and d) systolic and diastolic blood pressures (SBP, DBP) were averaged over time. </a:t>
            </a:r>
            <a:r>
              <a:rPr lang="en-US" sz="2000" dirty="0">
                <a:effectLst/>
                <a:latin typeface="Arial" panose="020B0604020202020204" pitchFamily="34" charset="0"/>
                <a:ea typeface="Calibri" panose="020F0502020204030204" pitchFamily="34" charset="0"/>
              </a:rPr>
              <a:t>e-</a:t>
            </a:r>
            <a:r>
              <a:rPr lang="en-US" sz="2000" dirty="0" err="1">
                <a:effectLst/>
                <a:latin typeface="Arial" panose="020B0604020202020204" pitchFamily="34" charset="0"/>
                <a:ea typeface="Calibri" panose="020F0502020204030204" pitchFamily="34" charset="0"/>
              </a:rPr>
              <a:t>i</a:t>
            </a:r>
            <a:r>
              <a:rPr lang="en-US" sz="2000" dirty="0">
                <a:effectLst/>
                <a:latin typeface="Arial" panose="020B0604020202020204" pitchFamily="34" charset="0"/>
                <a:ea typeface="Calibri" panose="020F0502020204030204" pitchFamily="34" charset="0"/>
              </a:rPr>
              <a:t> comparison of male and female rats, e</a:t>
            </a:r>
            <a:r>
              <a:rPr lang="en-US" sz="2000" dirty="0">
                <a:latin typeface="Arial" panose="020B0604020202020204" pitchFamily="34" charset="0"/>
              </a:rPr>
              <a:t>) heart rate (HR) derived from the blood pressure data, f-h) mean, systolic and diastolic blood pressures (MBP, SBP, DBP), </a:t>
            </a:r>
            <a:r>
              <a:rPr lang="en-US" sz="2000" dirty="0" err="1">
                <a:latin typeface="Arial" panose="020B0604020202020204" pitchFamily="34" charset="0"/>
              </a:rPr>
              <a:t>i</a:t>
            </a:r>
            <a:r>
              <a:rPr lang="en-US" sz="2000" dirty="0">
                <a:latin typeface="Arial" panose="020B0604020202020204" pitchFamily="34" charset="0"/>
              </a:rPr>
              <a:t>) respiratory rate (RR) were averaged over time. Females are represented with dark colors and males with light colors. The dotted lines represent the gas influx at time point 0. The arrows represent the time to loss of motion (LOM) for each group. The stars represent the final arrhythmias. The shaded areas show the mean ± 2 SEM of each parameter for illustration purpose of the group difference as a function of time. </a:t>
            </a:r>
          </a:p>
        </p:txBody>
      </p:sp>
      <p:sp>
        <p:nvSpPr>
          <p:cNvPr id="6" name="TextBox 5">
            <a:extLst>
              <a:ext uri="{FF2B5EF4-FFF2-40B4-BE49-F238E27FC236}">
                <a16:creationId xmlns:a16="http://schemas.microsoft.com/office/drawing/2014/main" id="{3033A0E1-1C54-F0D5-CE7B-60C659EED297}"/>
              </a:ext>
            </a:extLst>
          </p:cNvPr>
          <p:cNvSpPr txBox="1"/>
          <p:nvPr/>
        </p:nvSpPr>
        <p:spPr>
          <a:xfrm>
            <a:off x="29563917" y="706710"/>
            <a:ext cx="1850186" cy="553998"/>
          </a:xfrm>
          <a:prstGeom prst="rect">
            <a:avLst/>
          </a:prstGeom>
          <a:noFill/>
        </p:spPr>
        <p:txBody>
          <a:bodyPr wrap="none" rtlCol="0">
            <a:spAutoFit/>
          </a:bodyPr>
          <a:lstStyle/>
          <a:p>
            <a:r>
              <a:rPr lang="fr-CH" sz="3000" b="1" dirty="0">
                <a:latin typeface="Arial" panose="020B0604020202020204" pitchFamily="34" charset="0"/>
                <a:cs typeface="Arial" panose="020B0604020202020204" pitchFamily="34" charset="0"/>
              </a:rPr>
              <a:t>70% CO</a:t>
            </a:r>
            <a:r>
              <a:rPr lang="fr-CH" sz="3000" b="1" baseline="-25000" dirty="0">
                <a:latin typeface="Arial" panose="020B0604020202020204" pitchFamily="34" charset="0"/>
                <a:cs typeface="Arial" panose="020B0604020202020204" pitchFamily="34" charset="0"/>
              </a:rPr>
              <a:t>2</a:t>
            </a:r>
            <a:endParaRPr lang="en-US" sz="3000" b="1" baseline="-250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3DD9806B-789A-2DAF-5087-1F6ECA088A94}"/>
              </a:ext>
            </a:extLst>
          </p:cNvPr>
          <p:cNvSpPr txBox="1"/>
          <p:nvPr/>
        </p:nvSpPr>
        <p:spPr>
          <a:xfrm>
            <a:off x="7583098" y="6042521"/>
            <a:ext cx="333746" cy="553998"/>
          </a:xfrm>
          <a:prstGeom prst="rect">
            <a:avLst/>
          </a:prstGeom>
          <a:noFill/>
        </p:spPr>
        <p:txBody>
          <a:bodyPr wrap="none" rtlCol="0">
            <a:spAutoFit/>
          </a:bodyPr>
          <a:lstStyle/>
          <a:p>
            <a:r>
              <a:rPr lang="fr-CH" sz="3000" dirty="0">
                <a:latin typeface="Arial" panose="020B0604020202020204" pitchFamily="34" charset="0"/>
                <a:cs typeface="Arial" panose="020B0604020202020204" pitchFamily="34" charset="0"/>
              </a:rPr>
              <a:t>*</a:t>
            </a:r>
            <a:endParaRPr lang="en-US" sz="3000" dirty="0">
              <a:latin typeface="Arial" panose="020B0604020202020204" pitchFamily="34" charset="0"/>
              <a:cs typeface="Arial" panose="020B0604020202020204" pitchFamily="34" charset="0"/>
            </a:endParaRPr>
          </a:p>
        </p:txBody>
      </p:sp>
      <p:pic>
        <p:nvPicPr>
          <p:cNvPr id="11" name="Picture 10" descr="A group of graphs showing different types of data&#10;&#10;Description automatically generated">
            <a:extLst>
              <a:ext uri="{FF2B5EF4-FFF2-40B4-BE49-F238E27FC236}">
                <a16:creationId xmlns:a16="http://schemas.microsoft.com/office/drawing/2014/main" id="{7FD39BC1-765F-062B-3A8F-DF3059D32353}"/>
              </a:ext>
            </a:extLst>
          </p:cNvPr>
          <p:cNvPicPr>
            <a:picLocks noChangeAspect="1"/>
          </p:cNvPicPr>
          <p:nvPr/>
        </p:nvPicPr>
        <p:blipFill rotWithShape="1">
          <a:blip r:embed="rId3">
            <a:extLst>
              <a:ext uri="{28A0092B-C50C-407E-A947-70E740481C1C}">
                <a14:useLocalDpi xmlns:a14="http://schemas.microsoft.com/office/drawing/2010/main" val="0"/>
              </a:ext>
            </a:extLst>
          </a:blip>
          <a:srcRect l="1775" t="4731" r="66040"/>
          <a:stretch/>
        </p:blipFill>
        <p:spPr>
          <a:xfrm>
            <a:off x="16895871" y="1722374"/>
            <a:ext cx="7525031" cy="15757651"/>
          </a:xfrm>
          <a:prstGeom prst="rect">
            <a:avLst/>
          </a:prstGeom>
        </p:spPr>
      </p:pic>
      <p:pic>
        <p:nvPicPr>
          <p:cNvPr id="14" name="Picture 13" descr="A group of graphs showing different types of data&#10;&#10;Description automatically generated">
            <a:extLst>
              <a:ext uri="{FF2B5EF4-FFF2-40B4-BE49-F238E27FC236}">
                <a16:creationId xmlns:a16="http://schemas.microsoft.com/office/drawing/2014/main" id="{81F201F8-EBF2-0A40-1D9C-4C119D7770DE}"/>
              </a:ext>
            </a:extLst>
          </p:cNvPr>
          <p:cNvPicPr>
            <a:picLocks noChangeAspect="1"/>
          </p:cNvPicPr>
          <p:nvPr/>
        </p:nvPicPr>
        <p:blipFill rotWithShape="1">
          <a:blip r:embed="rId3">
            <a:extLst>
              <a:ext uri="{28A0092B-C50C-407E-A947-70E740481C1C}">
                <a14:useLocalDpi xmlns:a14="http://schemas.microsoft.com/office/drawing/2010/main" val="0"/>
              </a:ext>
            </a:extLst>
          </a:blip>
          <a:srcRect l="67815" t="4731"/>
          <a:stretch/>
        </p:blipFill>
        <p:spPr>
          <a:xfrm>
            <a:off x="24165601" y="1722373"/>
            <a:ext cx="7525031" cy="15757651"/>
          </a:xfrm>
          <a:prstGeom prst="rect">
            <a:avLst/>
          </a:prstGeom>
        </p:spPr>
      </p:pic>
      <p:sp>
        <p:nvSpPr>
          <p:cNvPr id="9" name="TextBox 8">
            <a:extLst>
              <a:ext uri="{FF2B5EF4-FFF2-40B4-BE49-F238E27FC236}">
                <a16:creationId xmlns:a16="http://schemas.microsoft.com/office/drawing/2014/main" id="{3D2E4306-04E8-FAF2-3BA8-032D95A2B4EF}"/>
              </a:ext>
            </a:extLst>
          </p:cNvPr>
          <p:cNvSpPr txBox="1"/>
          <p:nvPr/>
        </p:nvSpPr>
        <p:spPr>
          <a:xfrm>
            <a:off x="30489010" y="1768399"/>
            <a:ext cx="761747" cy="553998"/>
          </a:xfrm>
          <a:prstGeom prst="rect">
            <a:avLst/>
          </a:prstGeom>
          <a:noFill/>
        </p:spPr>
        <p:txBody>
          <a:bodyPr wrap="square" rtlCol="0">
            <a:spAutoFit/>
          </a:bodyPr>
          <a:lstStyle/>
          <a:p>
            <a:r>
              <a:rPr lang="fr-CH" sz="3000" b="1" dirty="0">
                <a:solidFill>
                  <a:srgbClr val="FDC51C"/>
                </a:solidFill>
                <a:latin typeface="Arial" panose="020B0604020202020204" pitchFamily="34" charset="0"/>
                <a:cs typeface="Arial" panose="020B0604020202020204" pitchFamily="34" charset="0"/>
              </a:rPr>
              <a:t>CO</a:t>
            </a:r>
            <a:endParaRPr lang="en-US" sz="3000" b="1" dirty="0">
              <a:solidFill>
                <a:srgbClr val="FDC51C"/>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9CC0DB2-7B78-F6F0-1C16-7F100EA74183}"/>
              </a:ext>
            </a:extLst>
          </p:cNvPr>
          <p:cNvSpPr txBox="1"/>
          <p:nvPr/>
        </p:nvSpPr>
        <p:spPr>
          <a:xfrm>
            <a:off x="30612105" y="2276090"/>
            <a:ext cx="720325" cy="553998"/>
          </a:xfrm>
          <a:prstGeom prst="rect">
            <a:avLst/>
          </a:prstGeom>
          <a:noFill/>
        </p:spPr>
        <p:txBody>
          <a:bodyPr wrap="square" rtlCol="0">
            <a:spAutoFit/>
          </a:bodyPr>
          <a:lstStyle/>
          <a:p>
            <a:r>
              <a:rPr lang="fr-CH" sz="3000" b="1" dirty="0">
                <a:solidFill>
                  <a:srgbClr val="078A74"/>
                </a:solidFill>
                <a:latin typeface="Arial" panose="020B0604020202020204" pitchFamily="34" charset="0"/>
                <a:cs typeface="Arial" panose="020B0604020202020204" pitchFamily="34" charset="0"/>
              </a:rPr>
              <a:t>N</a:t>
            </a:r>
            <a:r>
              <a:rPr lang="fr-CH" sz="3000" b="1" baseline="-25000" dirty="0">
                <a:solidFill>
                  <a:srgbClr val="078A74"/>
                </a:solidFill>
                <a:latin typeface="Arial" panose="020B0604020202020204" pitchFamily="34" charset="0"/>
                <a:cs typeface="Arial" panose="020B0604020202020204" pitchFamily="34" charset="0"/>
              </a:rPr>
              <a:t>2</a:t>
            </a:r>
            <a:endParaRPr lang="en-US" sz="3000" b="1" baseline="-25000" dirty="0">
              <a:solidFill>
                <a:srgbClr val="078A74"/>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C5ACFFEF-EF33-308D-B8BE-FE9A7C40263F}"/>
              </a:ext>
            </a:extLst>
          </p:cNvPr>
          <p:cNvSpPr txBox="1"/>
          <p:nvPr/>
        </p:nvSpPr>
        <p:spPr>
          <a:xfrm>
            <a:off x="16637721" y="1617575"/>
            <a:ext cx="412292" cy="584775"/>
          </a:xfrm>
          <a:prstGeom prst="rect">
            <a:avLst/>
          </a:prstGeom>
          <a:solidFill>
            <a:schemeClr val="bg1"/>
          </a:solidFill>
        </p:spPr>
        <p:txBody>
          <a:bodyPr wrap="none" rtlCol="0">
            <a:spAutoFit/>
          </a:bodyPr>
          <a:lstStyle/>
          <a:p>
            <a:r>
              <a:rPr lang="fr-CH" sz="3200" b="1" dirty="0">
                <a:latin typeface="Arial" panose="020B0604020202020204" pitchFamily="34" charset="0"/>
                <a:cs typeface="Arial" panose="020B0604020202020204" pitchFamily="34" charset="0"/>
              </a:rPr>
              <a:t>e</a:t>
            </a:r>
            <a:endParaRPr lang="en-US" sz="320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8774458-A7EE-AAC1-F90F-69F21D4A0BB7}"/>
              </a:ext>
            </a:extLst>
          </p:cNvPr>
          <p:cNvSpPr txBox="1"/>
          <p:nvPr/>
        </p:nvSpPr>
        <p:spPr>
          <a:xfrm>
            <a:off x="16637721" y="4797655"/>
            <a:ext cx="320922" cy="584775"/>
          </a:xfrm>
          <a:prstGeom prst="rect">
            <a:avLst/>
          </a:prstGeom>
          <a:solidFill>
            <a:schemeClr val="bg1"/>
          </a:solidFill>
        </p:spPr>
        <p:txBody>
          <a:bodyPr wrap="none" rtlCol="0">
            <a:spAutoFit/>
          </a:bodyPr>
          <a:lstStyle/>
          <a:p>
            <a:r>
              <a:rPr lang="fr-CH" sz="3200" b="1" dirty="0">
                <a:latin typeface="Arial" panose="020B0604020202020204" pitchFamily="34" charset="0"/>
                <a:cs typeface="Arial" panose="020B0604020202020204" pitchFamily="34" charset="0"/>
              </a:rPr>
              <a:t>f</a:t>
            </a:r>
            <a:endParaRPr lang="en-US" sz="3200"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21E9AA95-2A7B-3BF4-A317-9261A98198D0}"/>
              </a:ext>
            </a:extLst>
          </p:cNvPr>
          <p:cNvSpPr txBox="1"/>
          <p:nvPr/>
        </p:nvSpPr>
        <p:spPr>
          <a:xfrm>
            <a:off x="16637721" y="7918120"/>
            <a:ext cx="434734" cy="584775"/>
          </a:xfrm>
          <a:prstGeom prst="rect">
            <a:avLst/>
          </a:prstGeom>
          <a:solidFill>
            <a:schemeClr val="bg1"/>
          </a:solidFill>
        </p:spPr>
        <p:txBody>
          <a:bodyPr wrap="none" rtlCol="0">
            <a:spAutoFit/>
          </a:bodyPr>
          <a:lstStyle/>
          <a:p>
            <a:r>
              <a:rPr lang="fr-CH" sz="3200" b="1" dirty="0">
                <a:latin typeface="Arial" panose="020B0604020202020204" pitchFamily="34" charset="0"/>
                <a:cs typeface="Arial" panose="020B0604020202020204" pitchFamily="34" charset="0"/>
              </a:rPr>
              <a:t>g</a:t>
            </a:r>
            <a:endParaRPr lang="en-US" sz="320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CD12A596-3BC1-A5F4-20F2-AD1FFECC01A8}"/>
              </a:ext>
            </a:extLst>
          </p:cNvPr>
          <p:cNvSpPr txBox="1"/>
          <p:nvPr/>
        </p:nvSpPr>
        <p:spPr>
          <a:xfrm>
            <a:off x="16637721" y="11030835"/>
            <a:ext cx="434734" cy="584775"/>
          </a:xfrm>
          <a:prstGeom prst="rect">
            <a:avLst/>
          </a:prstGeom>
          <a:solidFill>
            <a:schemeClr val="bg1"/>
          </a:solidFill>
        </p:spPr>
        <p:txBody>
          <a:bodyPr wrap="none" rtlCol="0">
            <a:spAutoFit/>
          </a:bodyPr>
          <a:lstStyle/>
          <a:p>
            <a:r>
              <a:rPr lang="fr-CH" sz="3200" b="1" dirty="0">
                <a:latin typeface="Arial" panose="020B0604020202020204" pitchFamily="34" charset="0"/>
                <a:cs typeface="Arial" panose="020B0604020202020204" pitchFamily="34" charset="0"/>
              </a:rPr>
              <a:t>h</a:t>
            </a:r>
            <a:endParaRPr lang="en-US" sz="320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4768FF55-660A-E79F-7278-1099E9440C48}"/>
              </a:ext>
            </a:extLst>
          </p:cNvPr>
          <p:cNvSpPr txBox="1"/>
          <p:nvPr/>
        </p:nvSpPr>
        <p:spPr>
          <a:xfrm>
            <a:off x="16637721" y="14185120"/>
            <a:ext cx="298480" cy="584775"/>
          </a:xfrm>
          <a:prstGeom prst="rect">
            <a:avLst/>
          </a:prstGeom>
          <a:solidFill>
            <a:schemeClr val="bg1"/>
          </a:solidFill>
        </p:spPr>
        <p:txBody>
          <a:bodyPr wrap="none" rtlCol="0">
            <a:spAutoFit/>
          </a:bodyPr>
          <a:lstStyle/>
          <a:p>
            <a:r>
              <a:rPr lang="fr-CH" sz="3200" b="1" dirty="0">
                <a:latin typeface="Arial" panose="020B0604020202020204" pitchFamily="34" charset="0"/>
                <a:cs typeface="Arial" panose="020B0604020202020204" pitchFamily="34" charset="0"/>
              </a:rPr>
              <a:t>i</a:t>
            </a:r>
            <a:endParaRPr lang="en-US" sz="3200" b="1"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A104011B-0A1E-95A7-23E5-C32AB676C7A5}"/>
              </a:ext>
            </a:extLst>
          </p:cNvPr>
          <p:cNvSpPr txBox="1"/>
          <p:nvPr/>
        </p:nvSpPr>
        <p:spPr>
          <a:xfrm>
            <a:off x="15211692" y="6596519"/>
            <a:ext cx="333746" cy="553998"/>
          </a:xfrm>
          <a:prstGeom prst="rect">
            <a:avLst/>
          </a:prstGeom>
          <a:noFill/>
        </p:spPr>
        <p:txBody>
          <a:bodyPr wrap="none" rtlCol="0">
            <a:spAutoFit/>
          </a:bodyPr>
          <a:lstStyle/>
          <a:p>
            <a:r>
              <a:rPr lang="fr-CH" sz="3000" dirty="0">
                <a:solidFill>
                  <a:srgbClr val="078A74"/>
                </a:solidFill>
                <a:latin typeface="Arial" panose="020B0604020202020204" pitchFamily="34" charset="0"/>
                <a:cs typeface="Arial" panose="020B0604020202020204" pitchFamily="34" charset="0"/>
              </a:rPr>
              <a:t>*</a:t>
            </a:r>
            <a:endParaRPr lang="en-US" sz="3000" dirty="0">
              <a:solidFill>
                <a:srgbClr val="078A74"/>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091522A9-F454-5237-913B-6CF0CEF97152}"/>
              </a:ext>
            </a:extLst>
          </p:cNvPr>
          <p:cNvSpPr txBox="1"/>
          <p:nvPr/>
        </p:nvSpPr>
        <p:spPr>
          <a:xfrm>
            <a:off x="325120" y="267884"/>
            <a:ext cx="16312601" cy="461665"/>
          </a:xfrm>
          <a:prstGeom prst="rect">
            <a:avLst/>
          </a:prstGeom>
          <a:noFill/>
          <a:ln>
            <a:solidFill>
              <a:schemeClr val="tx1"/>
            </a:solidFill>
          </a:ln>
        </p:spPr>
        <p:txBody>
          <a:bodyPr wrap="square" rtlCol="0">
            <a:spAutoFit/>
          </a:bodyPr>
          <a:lstStyle/>
          <a:p>
            <a:pPr algn="ctr"/>
            <a:r>
              <a:rPr lang="fr-CH" sz="2400" dirty="0">
                <a:latin typeface="Arial" panose="020B0604020202020204" pitchFamily="34" charset="0"/>
                <a:cs typeface="Arial" panose="020B0604020202020204" pitchFamily="34" charset="0"/>
              </a:rPr>
              <a:t>All </a:t>
            </a:r>
            <a:r>
              <a:rPr lang="fr-CH" sz="2400" dirty="0" err="1">
                <a:latin typeface="Arial" panose="020B0604020202020204" pitchFamily="34" charset="0"/>
                <a:cs typeface="Arial" panose="020B0604020202020204" pitchFamily="34" charset="0"/>
              </a:rPr>
              <a:t>animals</a:t>
            </a:r>
            <a:r>
              <a:rPr lang="fr-CH" sz="2400" dirty="0">
                <a:latin typeface="Arial" panose="020B0604020202020204" pitchFamily="34" charset="0"/>
                <a:cs typeface="Arial" panose="020B0604020202020204" pitchFamily="34" charset="0"/>
              </a:rPr>
              <a:t> </a:t>
            </a:r>
            <a:r>
              <a:rPr lang="fr-CH" sz="2400" dirty="0" err="1">
                <a:latin typeface="Arial" panose="020B0604020202020204" pitchFamily="34" charset="0"/>
                <a:cs typeface="Arial" panose="020B0604020202020204" pitchFamily="34" charset="0"/>
              </a:rPr>
              <a:t>together</a:t>
            </a:r>
            <a:r>
              <a:rPr lang="fr-CH" sz="2400" dirty="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4B590639-122A-83D7-A0EA-AF195F5EDC14}"/>
              </a:ext>
            </a:extLst>
          </p:cNvPr>
          <p:cNvSpPr txBox="1"/>
          <p:nvPr/>
        </p:nvSpPr>
        <p:spPr>
          <a:xfrm>
            <a:off x="16793773" y="267884"/>
            <a:ext cx="14377107" cy="461665"/>
          </a:xfrm>
          <a:prstGeom prst="rect">
            <a:avLst/>
          </a:prstGeom>
          <a:noFill/>
          <a:ln>
            <a:solidFill>
              <a:schemeClr val="tx1"/>
            </a:solidFill>
          </a:ln>
        </p:spPr>
        <p:txBody>
          <a:bodyPr wrap="square" rtlCol="0">
            <a:spAutoFit/>
          </a:bodyPr>
          <a:lstStyle/>
          <a:p>
            <a:pPr algn="ctr"/>
            <a:r>
              <a:rPr lang="fr-CH" sz="2400" dirty="0">
                <a:latin typeface="Arial" panose="020B0604020202020204" pitchFamily="34" charset="0"/>
                <a:cs typeface="Arial" panose="020B0604020202020204" pitchFamily="34" charset="0"/>
              </a:rPr>
              <a:t>Animals by </a:t>
            </a:r>
            <a:r>
              <a:rPr lang="fr-CH" sz="2400" dirty="0" err="1">
                <a:latin typeface="Arial" panose="020B0604020202020204" pitchFamily="34" charset="0"/>
                <a:cs typeface="Arial" panose="020B0604020202020204" pitchFamily="34" charset="0"/>
              </a:rPr>
              <a:t>sex</a:t>
            </a:r>
            <a:endParaRPr lang="en-US"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28A9539-16E5-D68A-C028-CE5670F91B53}"/>
              </a:ext>
            </a:extLst>
          </p:cNvPr>
          <p:cNvSpPr txBox="1"/>
          <p:nvPr/>
        </p:nvSpPr>
        <p:spPr>
          <a:xfrm>
            <a:off x="29563917" y="1279690"/>
            <a:ext cx="1850186" cy="553998"/>
          </a:xfrm>
          <a:prstGeom prst="rect">
            <a:avLst/>
          </a:prstGeom>
          <a:noFill/>
        </p:spPr>
        <p:txBody>
          <a:bodyPr wrap="none" rtlCol="0">
            <a:spAutoFit/>
          </a:bodyPr>
          <a:lstStyle/>
          <a:p>
            <a:r>
              <a:rPr lang="fr-CH" sz="3000" b="1" dirty="0">
                <a:solidFill>
                  <a:srgbClr val="1E88E5"/>
                </a:solidFill>
                <a:latin typeface="Arial" panose="020B0604020202020204" pitchFamily="34" charset="0"/>
                <a:cs typeface="Arial" panose="020B0604020202020204" pitchFamily="34" charset="0"/>
              </a:rPr>
              <a:t>30% CO</a:t>
            </a:r>
            <a:r>
              <a:rPr lang="fr-CH" sz="3000" b="1" baseline="-25000" dirty="0">
                <a:solidFill>
                  <a:srgbClr val="1E88E5"/>
                </a:solidFill>
                <a:latin typeface="Arial" panose="020B0604020202020204" pitchFamily="34" charset="0"/>
                <a:cs typeface="Arial" panose="020B0604020202020204" pitchFamily="34" charset="0"/>
              </a:rPr>
              <a:t>2</a:t>
            </a:r>
            <a:endParaRPr lang="en-US" sz="3000" b="1" baseline="-25000" dirty="0">
              <a:solidFill>
                <a:srgbClr val="1E88E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834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6B923EA-0A22-6E34-C753-210E636AE681}"/>
              </a:ext>
            </a:extLst>
          </p:cNvPr>
          <p:cNvGrpSpPr/>
          <p:nvPr/>
        </p:nvGrpSpPr>
        <p:grpSpPr>
          <a:xfrm>
            <a:off x="10401568" y="1390893"/>
            <a:ext cx="8640483" cy="16420613"/>
            <a:chOff x="17275579" y="1396180"/>
            <a:chExt cx="8074982" cy="15385943"/>
          </a:xfrm>
        </p:grpSpPr>
        <p:pic>
          <p:nvPicPr>
            <p:cNvPr id="18" name="Picture 17" descr="A group of graphs showing different types of data&#10;&#10;Description automatically generated">
              <a:extLst>
                <a:ext uri="{FF2B5EF4-FFF2-40B4-BE49-F238E27FC236}">
                  <a16:creationId xmlns:a16="http://schemas.microsoft.com/office/drawing/2014/main" id="{B170362F-389B-4B7C-76BC-05F226BBF21D}"/>
                </a:ext>
              </a:extLst>
            </p:cNvPr>
            <p:cNvPicPr>
              <a:picLocks noChangeAspect="1"/>
            </p:cNvPicPr>
            <p:nvPr/>
          </p:nvPicPr>
          <p:blipFill rotWithShape="1">
            <a:blip r:embed="rId2">
              <a:extLst>
                <a:ext uri="{28A0092B-C50C-407E-A947-70E740481C1C}">
                  <a14:useLocalDpi xmlns:a14="http://schemas.microsoft.com/office/drawing/2010/main" val="0"/>
                </a:ext>
              </a:extLst>
            </a:blip>
            <a:srcRect t="4731" r="96464"/>
            <a:stretch/>
          </p:blipFill>
          <p:spPr>
            <a:xfrm>
              <a:off x="17275579" y="1396180"/>
              <a:ext cx="801452" cy="15274732"/>
            </a:xfrm>
            <a:prstGeom prst="rect">
              <a:avLst/>
            </a:prstGeom>
          </p:spPr>
        </p:pic>
        <p:pic>
          <p:nvPicPr>
            <p:cNvPr id="20" name="Picture 19" descr="A group of graphs showing different types of data&#10;&#10;Description automatically generated">
              <a:extLst>
                <a:ext uri="{FF2B5EF4-FFF2-40B4-BE49-F238E27FC236}">
                  <a16:creationId xmlns:a16="http://schemas.microsoft.com/office/drawing/2014/main" id="{1CA0BAF7-AA21-9B46-8373-59685A4F25BA}"/>
                </a:ext>
              </a:extLst>
            </p:cNvPr>
            <p:cNvPicPr>
              <a:picLocks noChangeAspect="1"/>
            </p:cNvPicPr>
            <p:nvPr/>
          </p:nvPicPr>
          <p:blipFill rotWithShape="1">
            <a:blip r:embed="rId2">
              <a:extLst>
                <a:ext uri="{28A0092B-C50C-407E-A947-70E740481C1C}">
                  <a14:useLocalDpi xmlns:a14="http://schemas.microsoft.com/office/drawing/2010/main" val="0"/>
                </a:ext>
              </a:extLst>
            </a:blip>
            <a:srcRect l="35795" t="4731" r="32743"/>
            <a:stretch/>
          </p:blipFill>
          <p:spPr>
            <a:xfrm>
              <a:off x="18220091" y="1507391"/>
              <a:ext cx="7130470" cy="15274732"/>
            </a:xfrm>
            <a:prstGeom prst="rect">
              <a:avLst/>
            </a:prstGeom>
          </p:spPr>
        </p:pic>
      </p:grpSp>
      <p:grpSp>
        <p:nvGrpSpPr>
          <p:cNvPr id="16" name="Group 15">
            <a:extLst>
              <a:ext uri="{FF2B5EF4-FFF2-40B4-BE49-F238E27FC236}">
                <a16:creationId xmlns:a16="http://schemas.microsoft.com/office/drawing/2014/main" id="{B7111F1C-C796-BDC1-93F8-EFEB0329FF1B}"/>
              </a:ext>
            </a:extLst>
          </p:cNvPr>
          <p:cNvGrpSpPr/>
          <p:nvPr/>
        </p:nvGrpSpPr>
        <p:grpSpPr>
          <a:xfrm>
            <a:off x="2625648" y="1146226"/>
            <a:ext cx="8001996" cy="10059741"/>
            <a:chOff x="2095753" y="5220928"/>
            <a:chExt cx="8434447" cy="12335933"/>
          </a:xfrm>
        </p:grpSpPr>
        <p:pic>
          <p:nvPicPr>
            <p:cNvPr id="2" name="Picture 1" descr="A group of graphs showing different colored lines&#10;&#10;Description automatically generated">
              <a:extLst>
                <a:ext uri="{FF2B5EF4-FFF2-40B4-BE49-F238E27FC236}">
                  <a16:creationId xmlns:a16="http://schemas.microsoft.com/office/drawing/2014/main" id="{AE2A96A4-66F5-DDF7-1923-84A20B0D8882}"/>
                </a:ext>
              </a:extLst>
            </p:cNvPr>
            <p:cNvPicPr>
              <a:picLocks noChangeAspect="1"/>
            </p:cNvPicPr>
            <p:nvPr/>
          </p:nvPicPr>
          <p:blipFill rotWithShape="1">
            <a:blip r:embed="rId3">
              <a:extLst>
                <a:ext uri="{28A0092B-C50C-407E-A947-70E740481C1C}">
                  <a14:useLocalDpi xmlns:a14="http://schemas.microsoft.com/office/drawing/2010/main" val="0"/>
                </a:ext>
              </a:extLst>
            </a:blip>
            <a:srcRect l="596" t="28101" r="96263"/>
            <a:stretch/>
          </p:blipFill>
          <p:spPr>
            <a:xfrm>
              <a:off x="2095753" y="5220928"/>
              <a:ext cx="761747" cy="12335933"/>
            </a:xfrm>
            <a:prstGeom prst="rect">
              <a:avLst/>
            </a:prstGeom>
          </p:spPr>
        </p:pic>
        <p:pic>
          <p:nvPicPr>
            <p:cNvPr id="5" name="Picture 4" descr="A group of graphs showing different colored lines&#10;&#10;Description automatically generated">
              <a:extLst>
                <a:ext uri="{FF2B5EF4-FFF2-40B4-BE49-F238E27FC236}">
                  <a16:creationId xmlns:a16="http://schemas.microsoft.com/office/drawing/2014/main" id="{C904099D-2A28-4630-4F7B-97C564ABC7E2}"/>
                </a:ext>
              </a:extLst>
            </p:cNvPr>
            <p:cNvPicPr>
              <a:picLocks noChangeAspect="1"/>
            </p:cNvPicPr>
            <p:nvPr/>
          </p:nvPicPr>
          <p:blipFill rotWithShape="1">
            <a:blip r:embed="rId3">
              <a:extLst>
                <a:ext uri="{28A0092B-C50C-407E-A947-70E740481C1C}">
                  <a14:useLocalDpi xmlns:a14="http://schemas.microsoft.com/office/drawing/2010/main" val="0"/>
                </a:ext>
              </a:extLst>
            </a:blip>
            <a:srcRect l="36010" t="29222" r="32345"/>
            <a:stretch/>
          </p:blipFill>
          <p:spPr>
            <a:xfrm>
              <a:off x="2855613" y="5220929"/>
              <a:ext cx="7674587" cy="12143540"/>
            </a:xfrm>
            <a:prstGeom prst="rect">
              <a:avLst/>
            </a:prstGeom>
          </p:spPr>
        </p:pic>
      </p:grpSp>
      <p:sp>
        <p:nvSpPr>
          <p:cNvPr id="4" name="TextBox 3">
            <a:extLst>
              <a:ext uri="{FF2B5EF4-FFF2-40B4-BE49-F238E27FC236}">
                <a16:creationId xmlns:a16="http://schemas.microsoft.com/office/drawing/2014/main" id="{B1822BFC-4D4D-86A3-8095-69399D0790C6}"/>
              </a:ext>
            </a:extLst>
          </p:cNvPr>
          <p:cNvSpPr txBox="1"/>
          <p:nvPr/>
        </p:nvSpPr>
        <p:spPr>
          <a:xfrm>
            <a:off x="2530727" y="11205967"/>
            <a:ext cx="7629825" cy="7109639"/>
          </a:xfrm>
          <a:prstGeom prst="rect">
            <a:avLst/>
          </a:prstGeom>
          <a:noFill/>
        </p:spPr>
        <p:txBody>
          <a:bodyPr wrap="square">
            <a:spAutoFit/>
          </a:bodyPr>
          <a:lstStyle/>
          <a:p>
            <a:pPr algn="just"/>
            <a:r>
              <a:rPr lang="en-US" sz="2400" b="1" dirty="0">
                <a:effectLst/>
                <a:latin typeface="Arial" panose="020B0604020202020204" pitchFamily="34" charset="0"/>
                <a:ea typeface="Calibri" panose="020F0502020204030204" pitchFamily="34" charset="0"/>
              </a:rPr>
              <a:t>Supplementary </a:t>
            </a:r>
            <a:r>
              <a:rPr lang="en-US" sz="2400" b="1" dirty="0">
                <a:latin typeface="Arial" panose="020B0604020202020204" pitchFamily="34" charset="0"/>
                <a:ea typeface="Calibri" panose="020F0502020204030204" pitchFamily="34" charset="0"/>
              </a:rPr>
              <a:t>Fig. 5: </a:t>
            </a:r>
            <a:r>
              <a:rPr lang="en-US" sz="2400" b="1" dirty="0">
                <a:effectLst/>
                <a:latin typeface="Arial" panose="020B0604020202020204" pitchFamily="34" charset="0"/>
                <a:ea typeface="Calibri" panose="020F0502020204030204" pitchFamily="34" charset="0"/>
              </a:rPr>
              <a:t>Cardiorespiratory parameters in rats before and after exposure to isoflurane. </a:t>
            </a:r>
            <a:r>
              <a:rPr lang="en-US" sz="2400" dirty="0">
                <a:effectLst/>
                <a:latin typeface="Arial" panose="020B0604020202020204" pitchFamily="34" charset="0"/>
                <a:ea typeface="Calibri" panose="020F0502020204030204" pitchFamily="34" charset="0"/>
              </a:rPr>
              <a:t>Cardiovascular parameters over time plotted for animals anesthetized with isoflurane (pink, n=19 RR, - 20 HR, BP). a) </a:t>
            </a:r>
            <a:r>
              <a:rPr lang="en-US" sz="2400" dirty="0">
                <a:latin typeface="Arial" panose="020B0604020202020204" pitchFamily="34" charset="0"/>
              </a:rPr>
              <a:t>Heart Rate (HR) derived from the ECG data, b) and c) systolic and diastolic blood pressures (SBP, DBP) were averaged over time. Males and females were compared in d-h: d) HR derived from the blood pressure data, e-g) mean, systolic and diastolic blood pressures (MBP, SBP, DBP), h) respiratory rate (RR) were averaged over time. The shaded areas show the mean ± 2 SEM of each parameter for illustration purpose of the group difference as a function of time. The average at baseline was estimated at the level shown in the red dashed</a:t>
            </a:r>
            <a:r>
              <a:rPr lang="en-US" sz="2400" dirty="0">
                <a:effectLst/>
                <a:latin typeface="Arial" panose="020B0604020202020204" pitchFamily="34" charset="0"/>
                <a:ea typeface="Calibri" panose="020F0502020204030204" pitchFamily="34" charset="0"/>
              </a:rPr>
              <a:t> </a:t>
            </a:r>
            <a:r>
              <a:rPr lang="en-US" sz="2400" dirty="0">
                <a:latin typeface="Arial" panose="020B0604020202020204" pitchFamily="34" charset="0"/>
              </a:rPr>
              <a:t>line. The dotted lines represent the gas influx at time point 0. The arrows represent the loss of motion (LOM). Females are represented with dark colors and males with light colors. </a:t>
            </a:r>
            <a:endParaRPr lang="en-US" sz="2400" dirty="0"/>
          </a:p>
        </p:txBody>
      </p:sp>
      <p:sp>
        <p:nvSpPr>
          <p:cNvPr id="13" name="TextBox 12">
            <a:extLst>
              <a:ext uri="{FF2B5EF4-FFF2-40B4-BE49-F238E27FC236}">
                <a16:creationId xmlns:a16="http://schemas.microsoft.com/office/drawing/2014/main" id="{49AFD20A-DB3B-1AED-1B47-1AA8C040B3BF}"/>
              </a:ext>
            </a:extLst>
          </p:cNvPr>
          <p:cNvSpPr txBox="1"/>
          <p:nvPr/>
        </p:nvSpPr>
        <p:spPr>
          <a:xfrm>
            <a:off x="15901709" y="6429791"/>
            <a:ext cx="333746" cy="553998"/>
          </a:xfrm>
          <a:prstGeom prst="rect">
            <a:avLst/>
          </a:prstGeom>
          <a:noFill/>
        </p:spPr>
        <p:txBody>
          <a:bodyPr wrap="none" rtlCol="0">
            <a:spAutoFit/>
          </a:bodyPr>
          <a:lstStyle/>
          <a:p>
            <a:r>
              <a:rPr lang="fr-CH" sz="3000" dirty="0">
                <a:latin typeface="Arial" panose="020B0604020202020204" pitchFamily="34" charset="0"/>
                <a:cs typeface="Arial" panose="020B0604020202020204" pitchFamily="34" charset="0"/>
              </a:rPr>
              <a:t>*</a:t>
            </a:r>
            <a:endParaRPr lang="en-US" sz="30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EE30B581-F23D-E61E-DE6B-BBAA06405112}"/>
              </a:ext>
            </a:extLst>
          </p:cNvPr>
          <p:cNvSpPr txBox="1"/>
          <p:nvPr/>
        </p:nvSpPr>
        <p:spPr>
          <a:xfrm>
            <a:off x="2699735" y="1146225"/>
            <a:ext cx="385042"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a</a:t>
            </a:r>
          </a:p>
        </p:txBody>
      </p:sp>
      <p:sp>
        <p:nvSpPr>
          <p:cNvPr id="23" name="TextBox 22">
            <a:extLst>
              <a:ext uri="{FF2B5EF4-FFF2-40B4-BE49-F238E27FC236}">
                <a16:creationId xmlns:a16="http://schemas.microsoft.com/office/drawing/2014/main" id="{906320AF-B80F-1740-67E1-F37C8713A782}"/>
              </a:ext>
            </a:extLst>
          </p:cNvPr>
          <p:cNvSpPr txBox="1"/>
          <p:nvPr/>
        </p:nvSpPr>
        <p:spPr>
          <a:xfrm>
            <a:off x="2667000" y="4557493"/>
            <a:ext cx="404278"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b</a:t>
            </a:r>
          </a:p>
        </p:txBody>
      </p:sp>
      <p:sp>
        <p:nvSpPr>
          <p:cNvPr id="24" name="TextBox 23">
            <a:extLst>
              <a:ext uri="{FF2B5EF4-FFF2-40B4-BE49-F238E27FC236}">
                <a16:creationId xmlns:a16="http://schemas.microsoft.com/office/drawing/2014/main" id="{7362D074-BEE7-F52B-E0DF-DB6E12D3EBED}"/>
              </a:ext>
            </a:extLst>
          </p:cNvPr>
          <p:cNvSpPr txBox="1"/>
          <p:nvPr/>
        </p:nvSpPr>
        <p:spPr>
          <a:xfrm>
            <a:off x="2699735" y="7881730"/>
            <a:ext cx="385042"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c</a:t>
            </a:r>
          </a:p>
        </p:txBody>
      </p:sp>
      <p:sp>
        <p:nvSpPr>
          <p:cNvPr id="26" name="TextBox 25">
            <a:extLst>
              <a:ext uri="{FF2B5EF4-FFF2-40B4-BE49-F238E27FC236}">
                <a16:creationId xmlns:a16="http://schemas.microsoft.com/office/drawing/2014/main" id="{EBA310A0-6D9E-48CA-90EE-A4295A147C1B}"/>
              </a:ext>
            </a:extLst>
          </p:cNvPr>
          <p:cNvSpPr txBox="1"/>
          <p:nvPr/>
        </p:nvSpPr>
        <p:spPr>
          <a:xfrm>
            <a:off x="10587574" y="1305956"/>
            <a:ext cx="404278"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d</a:t>
            </a:r>
          </a:p>
        </p:txBody>
      </p:sp>
      <p:sp>
        <p:nvSpPr>
          <p:cNvPr id="27" name="TextBox 26">
            <a:extLst>
              <a:ext uri="{FF2B5EF4-FFF2-40B4-BE49-F238E27FC236}">
                <a16:creationId xmlns:a16="http://schemas.microsoft.com/office/drawing/2014/main" id="{519EFD18-4E0B-F3C6-144D-260A7E01ECE2}"/>
              </a:ext>
            </a:extLst>
          </p:cNvPr>
          <p:cNvSpPr txBox="1"/>
          <p:nvPr/>
        </p:nvSpPr>
        <p:spPr>
          <a:xfrm>
            <a:off x="10688331" y="4557493"/>
            <a:ext cx="385042"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e</a:t>
            </a:r>
          </a:p>
        </p:txBody>
      </p:sp>
      <p:sp>
        <p:nvSpPr>
          <p:cNvPr id="28" name="TextBox 27">
            <a:extLst>
              <a:ext uri="{FF2B5EF4-FFF2-40B4-BE49-F238E27FC236}">
                <a16:creationId xmlns:a16="http://schemas.microsoft.com/office/drawing/2014/main" id="{84469C45-0ECA-5B40-47C0-784FD0D99BD2}"/>
              </a:ext>
            </a:extLst>
          </p:cNvPr>
          <p:cNvSpPr txBox="1"/>
          <p:nvPr/>
        </p:nvSpPr>
        <p:spPr>
          <a:xfrm>
            <a:off x="10587422" y="7917221"/>
            <a:ext cx="304892"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f</a:t>
            </a:r>
          </a:p>
        </p:txBody>
      </p:sp>
      <p:sp>
        <p:nvSpPr>
          <p:cNvPr id="29" name="TextBox 28">
            <a:extLst>
              <a:ext uri="{FF2B5EF4-FFF2-40B4-BE49-F238E27FC236}">
                <a16:creationId xmlns:a16="http://schemas.microsoft.com/office/drawing/2014/main" id="{A75CD3BB-8938-EF97-E51F-795C84357ED8}"/>
              </a:ext>
            </a:extLst>
          </p:cNvPr>
          <p:cNvSpPr txBox="1"/>
          <p:nvPr/>
        </p:nvSpPr>
        <p:spPr>
          <a:xfrm>
            <a:off x="10587574" y="11091318"/>
            <a:ext cx="404278"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g</a:t>
            </a:r>
          </a:p>
        </p:txBody>
      </p:sp>
      <p:sp>
        <p:nvSpPr>
          <p:cNvPr id="30" name="TextBox 29">
            <a:extLst>
              <a:ext uri="{FF2B5EF4-FFF2-40B4-BE49-F238E27FC236}">
                <a16:creationId xmlns:a16="http://schemas.microsoft.com/office/drawing/2014/main" id="{8B5812E1-6C2F-4BD7-49D6-3BBA9E7EBCF4}"/>
              </a:ext>
            </a:extLst>
          </p:cNvPr>
          <p:cNvSpPr txBox="1"/>
          <p:nvPr/>
        </p:nvSpPr>
        <p:spPr>
          <a:xfrm>
            <a:off x="10436499" y="14392067"/>
            <a:ext cx="404278" cy="523220"/>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a:latin typeface="Arial" panose="020B0604020202020204" pitchFamily="34" charset="0"/>
                <a:cs typeface="Arial" panose="020B0604020202020204" pitchFamily="34" charset="0"/>
              </a:rPr>
              <a:t>h</a:t>
            </a:r>
          </a:p>
        </p:txBody>
      </p:sp>
      <p:sp>
        <p:nvSpPr>
          <p:cNvPr id="6" name="TextBox 5">
            <a:extLst>
              <a:ext uri="{FF2B5EF4-FFF2-40B4-BE49-F238E27FC236}">
                <a16:creationId xmlns:a16="http://schemas.microsoft.com/office/drawing/2014/main" id="{F61875A0-771A-FF6F-D41A-29FFB1C01512}"/>
              </a:ext>
            </a:extLst>
          </p:cNvPr>
          <p:cNvSpPr txBox="1"/>
          <p:nvPr/>
        </p:nvSpPr>
        <p:spPr>
          <a:xfrm>
            <a:off x="2699735" y="707423"/>
            <a:ext cx="7927909" cy="461665"/>
          </a:xfrm>
          <a:prstGeom prst="rect">
            <a:avLst/>
          </a:prstGeom>
          <a:noFill/>
          <a:ln>
            <a:solidFill>
              <a:schemeClr val="tx1"/>
            </a:solidFill>
          </a:ln>
        </p:spPr>
        <p:txBody>
          <a:bodyPr wrap="square" rtlCol="0">
            <a:spAutoFit/>
          </a:bodyPr>
          <a:lstStyle/>
          <a:p>
            <a:pPr algn="ctr"/>
            <a:r>
              <a:rPr lang="fr-CH" sz="2400" dirty="0">
                <a:latin typeface="Arial" panose="020B0604020202020204" pitchFamily="34" charset="0"/>
                <a:cs typeface="Arial" panose="020B0604020202020204" pitchFamily="34" charset="0"/>
              </a:rPr>
              <a:t>All </a:t>
            </a:r>
            <a:r>
              <a:rPr lang="fr-CH" sz="2400" dirty="0" err="1">
                <a:latin typeface="Arial" panose="020B0604020202020204" pitchFamily="34" charset="0"/>
                <a:cs typeface="Arial" panose="020B0604020202020204" pitchFamily="34" charset="0"/>
              </a:rPr>
              <a:t>animals</a:t>
            </a:r>
            <a:r>
              <a:rPr lang="fr-CH" sz="2400" dirty="0">
                <a:latin typeface="Arial" panose="020B0604020202020204" pitchFamily="34" charset="0"/>
                <a:cs typeface="Arial" panose="020B0604020202020204" pitchFamily="34" charset="0"/>
              </a:rPr>
              <a:t> </a:t>
            </a:r>
            <a:r>
              <a:rPr lang="fr-CH" sz="2400" dirty="0" err="1">
                <a:latin typeface="Arial" panose="020B0604020202020204" pitchFamily="34" charset="0"/>
                <a:cs typeface="Arial" panose="020B0604020202020204" pitchFamily="34" charset="0"/>
              </a:rPr>
              <a:t>together</a:t>
            </a:r>
            <a:r>
              <a:rPr lang="fr-CH" sz="2400" dirty="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D7322B0-B88C-7721-E72C-D5AD0E5FF89B}"/>
              </a:ext>
            </a:extLst>
          </p:cNvPr>
          <p:cNvSpPr txBox="1"/>
          <p:nvPr/>
        </p:nvSpPr>
        <p:spPr>
          <a:xfrm>
            <a:off x="10783696" y="707423"/>
            <a:ext cx="7968369" cy="461665"/>
          </a:xfrm>
          <a:prstGeom prst="rect">
            <a:avLst/>
          </a:prstGeom>
          <a:noFill/>
          <a:ln>
            <a:solidFill>
              <a:schemeClr val="tx1"/>
            </a:solidFill>
          </a:ln>
        </p:spPr>
        <p:txBody>
          <a:bodyPr wrap="square" rtlCol="0">
            <a:spAutoFit/>
          </a:bodyPr>
          <a:lstStyle/>
          <a:p>
            <a:pPr algn="ctr"/>
            <a:r>
              <a:rPr lang="fr-CH" sz="2400" dirty="0">
                <a:latin typeface="Arial" panose="020B0604020202020204" pitchFamily="34" charset="0"/>
                <a:cs typeface="Arial" panose="020B0604020202020204" pitchFamily="34" charset="0"/>
              </a:rPr>
              <a:t>Animals by </a:t>
            </a:r>
            <a:r>
              <a:rPr lang="fr-CH" sz="2400" dirty="0" err="1">
                <a:latin typeface="Arial" panose="020B0604020202020204" pitchFamily="34" charset="0"/>
                <a:cs typeface="Arial" panose="020B0604020202020204" pitchFamily="34" charset="0"/>
              </a:rPr>
              <a:t>sex</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784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BBAACD0-D92E-B500-95E2-761D83D89332}"/>
              </a:ext>
            </a:extLst>
          </p:cNvPr>
          <p:cNvSpPr txBox="1"/>
          <p:nvPr/>
        </p:nvSpPr>
        <p:spPr>
          <a:xfrm>
            <a:off x="0" y="250153"/>
            <a:ext cx="16002000" cy="369332"/>
          </a:xfrm>
          <a:prstGeom prst="rect">
            <a:avLst/>
          </a:prstGeom>
          <a:noFill/>
        </p:spPr>
        <p:txBody>
          <a:bodyPr wrap="square">
            <a:spAutoFit/>
          </a:bodyPr>
          <a:lstStyle/>
          <a:p>
            <a:r>
              <a:rPr lang="en-US" b="1" dirty="0">
                <a:effectLst/>
                <a:latin typeface="Arial" panose="020B0604020202020204" pitchFamily="34" charset="0"/>
                <a:ea typeface="Calibri" panose="020F0502020204030204" pitchFamily="34" charset="0"/>
              </a:rPr>
              <a:t>Supplementary </a:t>
            </a:r>
            <a:r>
              <a:rPr lang="en-US" b="1" dirty="0">
                <a:latin typeface="Arial" panose="020B0604020202020204" pitchFamily="34" charset="0"/>
                <a:ea typeface="Calibri" panose="020F0502020204030204" pitchFamily="34" charset="0"/>
              </a:rPr>
              <a:t>Fig. 6</a:t>
            </a:r>
            <a:r>
              <a:rPr lang="en-US" b="1" dirty="0">
                <a:effectLst/>
                <a:latin typeface="Arial" panose="020B0604020202020204" pitchFamily="34" charset="0"/>
                <a:ea typeface="Calibri" panose="020F0502020204030204" pitchFamily="34" charset="0"/>
              </a:rPr>
              <a:t>: Statistical analyses for different variables after anesthesia with isoflurane or euthanasia with CO</a:t>
            </a:r>
            <a:r>
              <a:rPr lang="en-US" b="1" baseline="-25000" dirty="0">
                <a:effectLst/>
                <a:latin typeface="Arial" panose="020B0604020202020204" pitchFamily="34" charset="0"/>
                <a:ea typeface="Calibri" panose="020F0502020204030204" pitchFamily="34" charset="0"/>
              </a:rPr>
              <a:t>2</a:t>
            </a:r>
            <a:r>
              <a:rPr lang="en-US" b="1" dirty="0">
                <a:effectLst/>
                <a:latin typeface="Arial" panose="020B0604020202020204" pitchFamily="34" charset="0"/>
                <a:ea typeface="Calibri" panose="020F0502020204030204" pitchFamily="34" charset="0"/>
              </a:rPr>
              <a:t>, CO or N</a:t>
            </a:r>
            <a:r>
              <a:rPr lang="en-US" b="1" baseline="-25000" dirty="0">
                <a:effectLst/>
                <a:latin typeface="Arial" panose="020B0604020202020204" pitchFamily="34" charset="0"/>
                <a:ea typeface="Calibri" panose="020F0502020204030204" pitchFamily="34" charset="0"/>
              </a:rPr>
              <a:t>2</a:t>
            </a:r>
            <a:r>
              <a:rPr lang="en-US" b="1" dirty="0">
                <a:effectLst/>
                <a:latin typeface="Arial" panose="020B0604020202020204" pitchFamily="34" charset="0"/>
                <a:ea typeface="Calibri" panose="020F0502020204030204" pitchFamily="34" charset="0"/>
              </a:rPr>
              <a:t>. </a:t>
            </a:r>
            <a:endParaRPr lang="en-US" dirty="0"/>
          </a:p>
        </p:txBody>
      </p:sp>
      <p:graphicFrame>
        <p:nvGraphicFramePr>
          <p:cNvPr id="2" name="Table 1">
            <a:extLst>
              <a:ext uri="{FF2B5EF4-FFF2-40B4-BE49-F238E27FC236}">
                <a16:creationId xmlns:a16="http://schemas.microsoft.com/office/drawing/2014/main" id="{9ADA5985-B26F-8C7B-9751-925DE0BE2305}"/>
              </a:ext>
            </a:extLst>
          </p:cNvPr>
          <p:cNvGraphicFramePr>
            <a:graphicFrameLocks noGrp="1"/>
          </p:cNvGraphicFramePr>
          <p:nvPr>
            <p:extLst>
              <p:ext uri="{D42A27DB-BD31-4B8C-83A1-F6EECF244321}">
                <p14:modId xmlns:p14="http://schemas.microsoft.com/office/powerpoint/2010/main" val="575870705"/>
              </p:ext>
            </p:extLst>
          </p:nvPr>
        </p:nvGraphicFramePr>
        <p:xfrm>
          <a:off x="0" y="691675"/>
          <a:ext cx="31643052" cy="18499460"/>
        </p:xfrm>
        <a:graphic>
          <a:graphicData uri="http://schemas.openxmlformats.org/drawingml/2006/table">
            <a:tbl>
              <a:tblPr firstRow="1" firstCol="1" bandRow="1">
                <a:tableStyleId>{C083E6E3-FA7D-4D7B-A595-EF9225AFEA82}</a:tableStyleId>
              </a:tblPr>
              <a:tblGrid>
                <a:gridCol w="1708483">
                  <a:extLst>
                    <a:ext uri="{9D8B030D-6E8A-4147-A177-3AD203B41FA5}">
                      <a16:colId xmlns:a16="http://schemas.microsoft.com/office/drawing/2014/main" val="482290435"/>
                    </a:ext>
                  </a:extLst>
                </a:gridCol>
                <a:gridCol w="2550695">
                  <a:extLst>
                    <a:ext uri="{9D8B030D-6E8A-4147-A177-3AD203B41FA5}">
                      <a16:colId xmlns:a16="http://schemas.microsoft.com/office/drawing/2014/main" val="1964708541"/>
                    </a:ext>
                  </a:extLst>
                </a:gridCol>
                <a:gridCol w="2743200">
                  <a:extLst>
                    <a:ext uri="{9D8B030D-6E8A-4147-A177-3AD203B41FA5}">
                      <a16:colId xmlns:a16="http://schemas.microsoft.com/office/drawing/2014/main" val="4250439790"/>
                    </a:ext>
                  </a:extLst>
                </a:gridCol>
                <a:gridCol w="8213558">
                  <a:extLst>
                    <a:ext uri="{9D8B030D-6E8A-4147-A177-3AD203B41FA5}">
                      <a16:colId xmlns:a16="http://schemas.microsoft.com/office/drawing/2014/main" val="3080038899"/>
                    </a:ext>
                  </a:extLst>
                </a:gridCol>
                <a:gridCol w="8213558">
                  <a:extLst>
                    <a:ext uri="{9D8B030D-6E8A-4147-A177-3AD203B41FA5}">
                      <a16:colId xmlns:a16="http://schemas.microsoft.com/office/drawing/2014/main" val="4072974683"/>
                    </a:ext>
                  </a:extLst>
                </a:gridCol>
                <a:gridCol w="8213558">
                  <a:extLst>
                    <a:ext uri="{9D8B030D-6E8A-4147-A177-3AD203B41FA5}">
                      <a16:colId xmlns:a16="http://schemas.microsoft.com/office/drawing/2014/main" val="4189661054"/>
                    </a:ext>
                  </a:extLst>
                </a:gridCol>
              </a:tblGrid>
              <a:tr h="315442">
                <a:tc>
                  <a:txBody>
                    <a:bodyPr/>
                    <a:lstStyle/>
                    <a:p>
                      <a:pPr algn="ctr" fontAlgn="ctr"/>
                      <a:r>
                        <a:rPr lang="en-US" sz="1600" u="none" strike="noStrike" dirty="0">
                          <a:effectLst/>
                        </a:rPr>
                        <a:t>Reference in text</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Variable</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Factor</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Overall group comparison</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Pairwise comparisons</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Median Difference (95% CI)</a:t>
                      </a:r>
                      <a:endParaRPr lang="en-US" sz="1600" b="1"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0253442"/>
                  </a:ext>
                </a:extLst>
              </a:tr>
              <a:tr h="979449">
                <a:tc>
                  <a:txBody>
                    <a:bodyPr/>
                    <a:lstStyle/>
                    <a:p>
                      <a:pPr algn="ctr" fontAlgn="ctr"/>
                      <a:r>
                        <a:rPr lang="en-US" sz="1600" u="none" strike="noStrike" dirty="0">
                          <a:effectLst/>
                        </a:rPr>
                        <a:t>a</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Maximal HR</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Kruskal–Wallis: H = 54.86, p &lt; 0.0001; Dunn post hoc: 30% CO₂ vs isoflurane, p = 0.0227; 30% CO₂ vs CO, p &lt; 0.0001; 30% CO₂ vs N₂, p &lt; 0.0001; 70% CO₂ vs isoflurane, p = 0.0080; 70% CO₂ vs CO, p &lt; 0.0001; 70% CO₂ vs N₂, p &lt; 0.0001; isoflurane vs CO, p = 0.0421.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CO vs 30% CO₂: U = 0, p &lt; 0.0001; CO vs isoflurane: U = 4, p &lt; 0.0001; isoflurane vs 30% CO₂: U = 37, p &lt; 0.0001; isoflurane vs 70% CO₂: U = 40.5, p &lt; 0.0001; N₂ vs 30% CO₂: U = 0, p &lt; 0.0001; N₂ vs 70% CO₂: U = 0, p &lt; 0.0001; CO vs 70% CO₂: U = 0,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CO vs 30% CO₂: 159 (138 - 177); CO vs isoflurane: 93.5 (60 - 127); isoflurane vs 30% CO₂: 59.5 (32 - 92); isoflurane vs 70% CO₂: 64.5 (40 - 97); N₂ vs 30% CO₂: 134 (116 - 166); N₂ vs 70% CO₂: 143 (112 - 170); CO vs 70% CO₂: 164 (138 - 185)</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2335793095"/>
                  </a:ext>
                </a:extLst>
              </a:tr>
              <a:tr h="630885">
                <a:tc>
                  <a:txBody>
                    <a:bodyPr/>
                    <a:lstStyle/>
                    <a:p>
                      <a:pPr algn="ctr" fontAlgn="ctr"/>
                      <a:r>
                        <a:rPr lang="en-US" sz="1600" u="none" strike="noStrike">
                          <a:effectLst/>
                        </a:rPr>
                        <a:t>b</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Maximal MBP</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Gas condition</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Kruskal–Wallis: H = 28.38, p &lt; 0.0001; Dunn post hoc: 30% CO₂ vs N₂, p = 0.0206; 70% CO₂ vs N₂, p = 0.0034; isoflurane vs N₂, p = 0.0002; CO vs N₂, p &lt; 0.0001.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N₂ vs 30% CO₂: U = 10, p &lt; 0.0001; N₂ vs isoflurane: U = 9, p &lt; 0.0001; N₂ vs CO: U = 3, p &lt; 0.0001; N₂ vs 70% CO₂: U = 9,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N₂ vs 30% CO₂: 25.81 (17.74 - 31.66); N₂ vs isoflurane: 31.45 (20.32 - 38.68); N₂ vs CO: 42.38 (24.56 - 49.56); N₂ vs 70% CO₂: 26.91 (17.31 - 36.80)</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5754916"/>
                  </a:ext>
                </a:extLst>
              </a:tr>
              <a:tr h="840655">
                <a:tc>
                  <a:txBody>
                    <a:bodyPr/>
                    <a:lstStyle/>
                    <a:p>
                      <a:pPr algn="ctr" fontAlgn="ctr"/>
                      <a:r>
                        <a:rPr lang="en-US" sz="1600" u="none" strike="noStrike">
                          <a:effectLst/>
                        </a:rPr>
                        <a:t>c</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Onset of arrhythmias</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Kruskal–Wallis: H = 51.80, p &lt; 0.0001; Dunn post hoc:  30% CO₂ vs 70% CO₂, p = 0.0182 ; 30% CO₂ vs CO, p = 0.0199;  30% CO₂ vs N₂, p = 0.0131;  70% CO₂ vs isoflurane, p &lt; 0.0001;  70% CO₂ vs CO, p &lt; 0.0001;  70% CO₂ vs N₂, p &lt; 0.0001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N₂ vs 30% CO₂: U = 1.5, p &lt; 0.0001; isoflurane vs 70% CO₂: U = 16, p &lt; 0.0001; N₂ vs 70% CO₂: U = 0, p &lt; 0.0001; 70% CO₂ vs 30% CO₂: U = 12, p &lt; 0.0001; CO vs 70% CO₂: U = 0, p &lt; 0.0001; CO vs 30% CO₂: U = 0,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N₂ vs 30% CO₂: 30 (23 - 37); isoflurane vs 70% CO₂: 21 (15 - 32); N₂ vs 70% CO₂: 42 (38 - 50); 70% CO₂ vs 30% CO₂: -12 (-15 - -10); CO vs 70% CO₂: 42 (35 - 44); CO vs 30% CO₂: 27 (22 - 33)</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840863082"/>
                  </a:ext>
                </a:extLst>
              </a:tr>
              <a:tr h="315442">
                <a:tc>
                  <a:txBody>
                    <a:bodyPr/>
                    <a:lstStyle/>
                    <a:p>
                      <a:pPr algn="ctr" fontAlgn="ctr"/>
                      <a:r>
                        <a:rPr lang="en-US" sz="1600" u="none" strike="noStrike">
                          <a:effectLst/>
                        </a:rPr>
                        <a:t>d</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Maximal RR</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fi-FI" sz="1600" u="none" strike="noStrike">
                          <a:effectLst/>
                        </a:rPr>
                        <a:t>Kruskal–Wallis: H = 6.43, p = 0.1693</a:t>
                      </a:r>
                      <a:endParaRPr lang="fi-FI"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1"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62487315"/>
                  </a:ext>
                </a:extLst>
              </a:tr>
              <a:tr h="788606">
                <a:tc>
                  <a:txBody>
                    <a:bodyPr/>
                    <a:lstStyle/>
                    <a:p>
                      <a:pPr algn="ctr" fontAlgn="ctr"/>
                      <a:r>
                        <a:rPr lang="en-US" sz="1600" u="none" strike="noStrike">
                          <a:effectLst/>
                        </a:rPr>
                        <a:t>e</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Maximal TV</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41.61, p &lt; 0.0001; Dunn post hoc: 30% CO₂ vs isoflurane, p = 0.0014; 70% CO₂ vs isoflurane, p &lt; 0.0001; isoflurane vs CO, p = 0.0115; isoflurane vs N₂,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CO vs isoflurane: U = 10, p &lt; 0.0001; N₂ vs isoflurane: U = 4, p &lt; 0.0001; isoflurane vs 30% CO₂: U = 17, p &lt; 0.0001; isoflurane vs 70% CO₂: U = 12,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CO vs isoflurane: 5.419 (3.448 - 7.184); N₂ vs isoflurane: 11.23 (6.786 - 15.85); isoflurane vs 30% CO₂: -4.543 (-5.873 - -3.589); isoflurane vs 70% CO₂: -6.738 (-9.624 - -5.107)</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876572945"/>
                  </a:ext>
                </a:extLst>
              </a:tr>
              <a:tr h="788606">
                <a:tc>
                  <a:txBody>
                    <a:bodyPr/>
                    <a:lstStyle/>
                    <a:p>
                      <a:pPr algn="ctr" fontAlgn="ctr"/>
                      <a:r>
                        <a:rPr lang="en-US" sz="1600" u="none" strike="noStrike">
                          <a:effectLst/>
                        </a:rPr>
                        <a:t>f</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Maximal MV</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41.67, p &lt; 0.0001; Dunn post hoc: 30% CO₂ vs isoflurane, p &lt; 0.0001; 30% CO₂ vs CO, p = 0.0243; 70% CO₂ vs isoflurane, p = 0.0011; isoflurane vs N₂, p =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Mann–Whitney: isoflurane vs 30% CO₂: U = 19, p &lt; 0.0001; CO vs 30% CO₂: U = 16, p = 0.0002; N₂ vs isoflurane: U = 11, p &lt; 0.0001; isoflurane vs 70% CO₂: U = 24, p &lt; 0.0001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isoflurane vs 30% CO₂: -698.9 (-878.1 - -573.5); CO vs 30% CO₂: -367.4 (-625.4 - -204.8); N₂ vs isoflurane: 716.8 (459.4 - 992.1); isoflurane vs 70% CO₂: -521.0 (-622.6 - -402.5)</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1052605819"/>
                  </a:ext>
                </a:extLst>
              </a:tr>
              <a:tr h="701861">
                <a:tc>
                  <a:txBody>
                    <a:bodyPr/>
                    <a:lstStyle/>
                    <a:p>
                      <a:pPr algn="ctr" fontAlgn="ctr"/>
                      <a:r>
                        <a:rPr lang="en-US" sz="1600" u="none" strike="noStrike">
                          <a:effectLst/>
                        </a:rPr>
                        <a:t>g</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Lung inflation (air)</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Kruskal–Wallis H = 33.08, p &lt; 0.0001; Dunn post hoc: CO vs 30% CO₂: p = 0.0015; N₂ vs 30% CO₂: p &lt;0.0001; 70% CO₂ vs CO: p =0.0074;  70% CO₂ vs N₂: p&lt;0.0001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Mann–Whitney: N₂ vs 70% CO₂: U = 1, p &lt; 0.0001; CO vs 70% CO₂: U = 4, p &lt; 0.0001; N₂ vs 30% CO₂: U = 0, p &lt; 0.0001; CO vs 30% CO₂: U = 1, p &lt; 0.0001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N₂ vs 70% CO₂: 0.3025 (0.2268 - 0.3634); CO vs 70% CO₂: 0.2244 (0.1519 - 0.2686); N₂ vs 30% CO₂: 0.3198 (0.2530 - 0.3838); CO vs 30% CO₂: 0.2536 (0.1777 - 0.2917)</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2844583289"/>
                  </a:ext>
                </a:extLst>
              </a:tr>
              <a:tr h="315442">
                <a:tc>
                  <a:txBody>
                    <a:bodyPr/>
                    <a:lstStyle/>
                    <a:p>
                      <a:pPr algn="ctr" fontAlgn="ctr"/>
                      <a:r>
                        <a:rPr lang="en-US" sz="1600" u="none" strike="noStrike">
                          <a:effectLst/>
                        </a:rPr>
                        <a:t>h</a:t>
                      </a:r>
                      <a:endParaRPr lang="en-US" sz="1600" b="0" i="0" u="none" strike="noStrike">
                        <a:solidFill>
                          <a:srgbClr val="000000"/>
                        </a:solidFill>
                        <a:effectLst/>
                        <a:latin typeface="Aptos Narrow" panose="020B0004020202020204" pitchFamily="34" charset="0"/>
                      </a:endParaRPr>
                    </a:p>
                  </a:txBody>
                  <a:tcPr marL="5396" marR="5396" marT="5396" marB="0" anchor="ctr"/>
                </a:tc>
                <a:tc rowSpan="3">
                  <a:txBody>
                    <a:bodyPr/>
                    <a:lstStyle/>
                    <a:p>
                      <a:pPr algn="ctr" fontAlgn="ctr"/>
                      <a:r>
                        <a:rPr lang="en-US" sz="1600" b="1" u="none" strike="noStrike" dirty="0">
                          <a:effectLst/>
                        </a:rPr>
                        <a:t>Edema</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Two-way ANOVA: F(3,32) = 5.157, p = 0.0051.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Mann–Whitney: U = 16, p = 0.009</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453650525"/>
                  </a:ext>
                </a:extLst>
              </a:tr>
              <a:tr h="157722">
                <a:tc rowSpan="2">
                  <a:txBody>
                    <a:bodyPr/>
                    <a:lstStyle/>
                    <a:p>
                      <a:pPr algn="ctr" fontAlgn="ctr"/>
                      <a:r>
                        <a:rPr lang="en-US" sz="1600" u="none" strike="noStrike">
                          <a:effectLst/>
                        </a:rPr>
                        <a:t>i</a:t>
                      </a:r>
                      <a:endParaRPr lang="en-US" sz="1600" b="0" i="0" u="none" strike="noStrike">
                        <a:solidFill>
                          <a:srgbClr val="000000"/>
                        </a:solidFill>
                        <a:effectLst/>
                        <a:latin typeface="Aptos Narrow" panose="020B0004020202020204" pitchFamily="34" charset="0"/>
                      </a:endParaRPr>
                    </a:p>
                  </a:txBody>
                  <a:tcPr marL="5396" marR="5396" marT="5396" marB="0" anchor="ctr"/>
                </a:tc>
                <a:tc vMerge="1">
                  <a:txBody>
                    <a:bodyPr/>
                    <a:lstStyle/>
                    <a:p>
                      <a:endParaRPr lang="en-US"/>
                    </a:p>
                  </a:txBody>
                  <a:tcPr/>
                </a:tc>
                <a:tc>
                  <a:txBody>
                    <a:bodyPr/>
                    <a:lstStyle/>
                    <a:p>
                      <a:pPr algn="ctr" fontAlgn="ctr"/>
                      <a:r>
                        <a:rPr lang="en-US" sz="1600" u="none" strike="noStrike">
                          <a:effectLst/>
                        </a:rPr>
                        <a:t>Sex</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Two-way ANOVA: F(1,32) = 4.326, p = 0.0456.</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Females – Males: 3.53 (0.073–6.984).</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5418516"/>
                  </a:ext>
                </a:extLst>
              </a:tr>
              <a:tr h="473164">
                <a:tc vMerge="1">
                  <a:txBody>
                    <a:bodyPr/>
                    <a:lstStyle/>
                    <a:p>
                      <a:endParaRPr lang="en-US"/>
                    </a:p>
                  </a:txBody>
                  <a:tcPr/>
                </a:tc>
                <a:tc vMerge="1">
                  <a:txBody>
                    <a:bodyPr/>
                    <a:lstStyle/>
                    <a:p>
                      <a:endParaRPr lang="en-US"/>
                    </a:p>
                  </a:txBody>
                  <a:tcPr/>
                </a:tc>
                <a:tc>
                  <a:txBody>
                    <a:bodyPr/>
                    <a:lstStyle/>
                    <a:p>
                      <a:pPr algn="ctr" fontAlgn="ctr"/>
                      <a:r>
                        <a:rPr lang="en-US" sz="1600" u="none" strike="noStrike">
                          <a:effectLst/>
                        </a:rPr>
                        <a:t>Gas × Sex interaction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Two-way ANOVA: F(3,32) = 3.494, p = 0.0267. Šídák post hoc: N₂ p = 0.0319, others ns.</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N₂: Females – Males = 9.54 (0.629–18.44), p = 0.0319. All others ns.</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774205222"/>
                  </a:ext>
                </a:extLst>
              </a:tr>
              <a:tr h="979449">
                <a:tc>
                  <a:txBody>
                    <a:bodyPr/>
                    <a:lstStyle/>
                    <a:p>
                      <a:pPr algn="ctr" fontAlgn="ctr"/>
                      <a:r>
                        <a:rPr lang="en-US" sz="1600" u="none" strike="noStrike">
                          <a:effectLst/>
                        </a:rPr>
                        <a:t>j</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Sniffing/min</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Kruskal–Wallis: H = 40.14, p &lt; 0.0001; Dunn post hoc: Baseline vs 70% CO₂, p = 0.0002; Baseline vs 30% CO₂, p &lt; 0.0001; Baseline vs isoflurane, p = 0.0433; Baseline vs CO, p = 0.0794; Baseline vs N₂, p = 0.0050.</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30% CO2 vs Baseline: U = 21, p &lt; 0.0001; Isoflurane vs Baseline: U = 196, p = 0.0092; N2 vs Baseline: U = 44, p = 0.0002; 70% CO2 vs Baseline: U = 90,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30% CO2 vs Baseline: -27.24 (-34.58–-20.16)</a:t>
                      </a:r>
                      <a:br>
                        <a:rPr lang="en-US" sz="1600" u="none" strike="noStrike">
                          <a:effectLst/>
                        </a:rPr>
                      </a:br>
                      <a:r>
                        <a:rPr lang="en-US" sz="1600" u="none" strike="noStrike">
                          <a:effectLst/>
                        </a:rPr>
                        <a:t>Isoflurane vs Baseline: -10.55 (-19.70–-2.947)</a:t>
                      </a:r>
                      <a:br>
                        <a:rPr lang="en-US" sz="1600" u="none" strike="noStrike">
                          <a:effectLst/>
                        </a:rPr>
                      </a:br>
                      <a:r>
                        <a:rPr lang="en-US" sz="1600" u="none" strike="noStrike">
                          <a:effectLst/>
                        </a:rPr>
                        <a:t>N2 vs Baseline: 17.67 (9.387–25.96)</a:t>
                      </a:r>
                      <a:br>
                        <a:rPr lang="en-US" sz="1600" u="none" strike="noStrike">
                          <a:effectLst/>
                        </a:rPr>
                      </a:br>
                      <a:r>
                        <a:rPr lang="en-US" sz="1600" u="none" strike="noStrike">
                          <a:effectLst/>
                        </a:rPr>
                        <a:t>70% CO2 vs Baseline: -18.23 (-24.79–-11.19)</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1890805729"/>
                  </a:ext>
                </a:extLst>
              </a:tr>
              <a:tr h="840655">
                <a:tc>
                  <a:txBody>
                    <a:bodyPr/>
                    <a:lstStyle/>
                    <a:p>
                      <a:pPr algn="ctr" fontAlgn="ctr"/>
                      <a:r>
                        <a:rPr lang="en-US" sz="1600" u="none" strike="noStrike">
                          <a:effectLst/>
                        </a:rPr>
                        <a:t>k</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Sniffing</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34.96, p &lt; 0.0001; Dunn post hoc: 70% CO₂ vs 30% CO₂, p = 0.0002; 70% CO₂ vs N₂, p = 0.0017; 30% CO₂ vs isoflurane, p &lt; 0.0001; isoflurane vs N₂, p = 0.0008.</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Mann–Whitney: 30% CO2 vs 70% CO2: U = 10, p &lt; 0.0001; Isoflurane vs 30% CO2: U = 37, p &lt; 0.0001; N2 vs Isoflurane: U = 23, p = 0.0003; N2 vs 70% CO2: U = 12, p &lt; 0.0001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pt-BR" sz="1600" u="none" strike="noStrike">
                          <a:effectLst/>
                        </a:rPr>
                        <a:t>30% CO2 vs 70% CO2: 37.24 (26.73–45.56)</a:t>
                      </a:r>
                      <a:br>
                        <a:rPr lang="pt-BR" sz="1600" u="none" strike="noStrike">
                          <a:effectLst/>
                        </a:rPr>
                      </a:br>
                      <a:r>
                        <a:rPr lang="pt-BR" sz="1600" u="none" strike="noStrike">
                          <a:effectLst/>
                        </a:rPr>
                        <a:t>Isoflurane vs 30% CO2: -40.70 (-51.50–-27.75)</a:t>
                      </a:r>
                      <a:br>
                        <a:rPr lang="pt-BR" sz="1600" u="none" strike="noStrike">
                          <a:effectLst/>
                        </a:rPr>
                      </a:br>
                      <a:r>
                        <a:rPr lang="pt-BR" sz="1600" u="none" strike="noStrike">
                          <a:effectLst/>
                        </a:rPr>
                        <a:t>N2 vs Isoflurane: 40.26 (19.50–53.26)</a:t>
                      </a:r>
                      <a:br>
                        <a:rPr lang="pt-BR" sz="1600" u="none" strike="noStrike">
                          <a:effectLst/>
                        </a:rPr>
                      </a:br>
                      <a:r>
                        <a:rPr lang="pt-BR" sz="1600" u="none" strike="noStrike">
                          <a:effectLst/>
                        </a:rPr>
                        <a:t>N2 vs 70% CO2: 36.48 (23.81–47.56)</a:t>
                      </a:r>
                      <a:endParaRPr lang="pt-BR"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1871985346"/>
                  </a:ext>
                </a:extLst>
              </a:tr>
              <a:tr h="788606">
                <a:tc>
                  <a:txBody>
                    <a:bodyPr/>
                    <a:lstStyle/>
                    <a:p>
                      <a:pPr algn="ctr" fontAlgn="ctr"/>
                      <a:r>
                        <a:rPr lang="en-US" sz="1600" u="none" strike="noStrike">
                          <a:effectLst/>
                        </a:rPr>
                        <a:t>l</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a:effectLst/>
                        </a:rPr>
                        <a:t>Circling/min</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57.18, p &lt; 0.0001; Dunn post hoc: Baseline vs 70% CO₂, p &lt; 0.0001; Baseline vs 30% CO₂, p &lt; 0.0001; Baseline vs isoflurane, p = 0.0099; Baseline vs CO, p = 0.2662; Baseline vs N₂, p = 0.0003.</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Mann–Whitney: 30% CO2 vs Baseline: U = 31, p &lt; 0.0001; Isoflurane vs Baseline: U = 139, p = 0.0002; N2 vs Baseline: U = 17, p &lt; 0.0001; 70% CO2 vs Baseline: U = 27, p &lt; 0.0001</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30% CO2 vs Baseline: -8.314 (-9.395–-6.492) Isoflurane vs Baseline: -3.919 (-5.715–-2.357) N2 vs Baseline: 7.298 (5.023–8.463) 70% CO2 vs Baseline: -10.02 (-12.35–-8.282)</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1026499191"/>
                  </a:ext>
                </a:extLst>
              </a:tr>
              <a:tr h="701861">
                <a:tc>
                  <a:txBody>
                    <a:bodyPr/>
                    <a:lstStyle/>
                    <a:p>
                      <a:pPr algn="ctr" fontAlgn="ctr"/>
                      <a:r>
                        <a:rPr lang="en-US" sz="1600" u="none" strike="noStrike">
                          <a:effectLst/>
                        </a:rPr>
                        <a:t>m</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Circling</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31.32, p &lt; 0.0001; Dunn post hoc: 30% CO₂ vs isoflurane, p = 0.0003; 30% CO₂ vs CO, p = 0.0092; isoflurane vs N₂, p = 0.0002; CO vs N₂, p = 0.0040.</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CO vs 30% CO2: U = 21, p = 0.0019; N2 vs CO: U = 7, p = 0.0005; Isoflurane vs 30% CO2: U = 35, p &lt; 0.0001; N2 vs Isoflurane: U = 12,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pt-BR" sz="1600" u="none" strike="noStrike">
                          <a:effectLst/>
                        </a:rPr>
                        <a:t>CO vs 30% CO2: -8.356 (-14.00–-4.451) N2 vs CO: 9.088 (5.501–14.50) Isoflurane vs 30% CO2: -9.200 (-13.25–-5.258) N2 vs Isoflurane: 9.710 (5.922–13.50)</a:t>
                      </a:r>
                      <a:endParaRPr lang="pt-BR"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736550361"/>
                  </a:ext>
                </a:extLst>
              </a:tr>
              <a:tr h="979449">
                <a:tc>
                  <a:txBody>
                    <a:bodyPr/>
                    <a:lstStyle/>
                    <a:p>
                      <a:pPr algn="ctr" fontAlgn="ctr"/>
                      <a:r>
                        <a:rPr lang="en-US" sz="1600" u="none" strike="noStrike">
                          <a:effectLst/>
                        </a:rPr>
                        <a:t>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a:effectLst/>
                        </a:rPr>
                        <a:t>Gasping</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39.06, p &lt; 0.0001; Dunn post hoc: 70% CO₂ vs isoflurane, p &lt; 0.0001; 70% CO₂ vs CO, p = 0.0036; 70% CO₂ vs N₂, p = 0.0115; 30% CO₂ vs isoflurane, p &lt; 0.0001; 30% CO₂ vs CO, p = 0.0128; 30% CO₂ vs N₂, p = 0.0356.</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pl-PL" sz="1600" u="none" strike="noStrike">
                          <a:effectLst/>
                        </a:rPr>
                        <a:t>Mann–Whitney: Isoflurane vs 70% CO2: U = 30, p &lt; 0.0001; CO vs 70% CO2: U = 27.5, p = 0.0008; N2 vs 70% CO2: U = 30, p = 0.0014; Isoflurane vs 30% CO2: U = 30, p &lt; 0.0001; CO vs 30% CO2: U = 24.5, p = 0.0019; N2 vs 30% CO2: U = 28, p = 0.0054</a:t>
                      </a:r>
                      <a:endParaRPr lang="pl-PL"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pl-PL" sz="1600" u="none" strike="noStrike" dirty="0">
                          <a:effectLst/>
                        </a:rPr>
                        <a:t>Isoflurane vs 70% CO2: -7.000 (-13.00–-2.000) CO vs 70% CO2: -4.000 (-13.00–-2.000) N2 vs 70% CO2: -4.000 (-13.00–-2.000) Isoflurane vs 30% CO2: -5.000 (-12.00–-2.000) CO vs 30% CO2: -4.000 (-12.00–-2.000) N2 vs 30% CO2: -4.500 (-12.00–0.000)</a:t>
                      </a:r>
                      <a:endParaRPr lang="pl-PL"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025810255"/>
                  </a:ext>
                </a:extLst>
              </a:tr>
              <a:tr h="701861">
                <a:tc>
                  <a:txBody>
                    <a:bodyPr/>
                    <a:lstStyle/>
                    <a:p>
                      <a:pPr algn="ctr" fontAlgn="ctr"/>
                      <a:r>
                        <a:rPr lang="en-US" sz="1600" u="none" strike="noStrike">
                          <a:effectLst/>
                        </a:rPr>
                        <a:t>o</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Time to LOM</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45.56, p &lt; 0.0001; Dunn post hoc: 70% CO₂ vs 30% CO₂: p &lt; 0.0001; 70% CO₂ vs CO: p = 0.0030; 70% CO₂ vs N₂: p &lt; 0.0001; 30% CO₂ vs isoflurane: p = 0.0004; isoflurane vs N₂: p = 0.0004.</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Mann–Whitney: 30% CO2 vs 70% CO2: U = 3.5, p &lt; 0.0001; CO vs 70% CO2: U = 7, p &lt; 0.0001; N2 vs 70% CO2: U = 19, p = 0.0002;  30% CO₂ vs isoflurane: U = 9, p &lt; 0.0001, isoflurane vs N₂:  U = 22, p = 0.0002</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70% CO2 vs 30% CO2: 35 (25.00–43.00); CO vs 70% CO2: 26 (20.00–33.00); N2 vs 70% CO2: 70 (43.00-80.00);  30% CO₂ vs isoflurane: -29.5 (-31--19), isoflurane vs N₂: 63 (38-74) </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1529221229"/>
                  </a:ext>
                </a:extLst>
              </a:tr>
              <a:tr h="315442">
                <a:tc rowSpan="3">
                  <a:txBody>
                    <a:bodyPr/>
                    <a:lstStyle/>
                    <a:p>
                      <a:pPr algn="ctr" fontAlgn="ctr"/>
                      <a:r>
                        <a:rPr lang="en-US" sz="1600" u="none" strike="noStrike">
                          <a:effectLst/>
                        </a:rPr>
                        <a:t>p</a:t>
                      </a:r>
                      <a:endParaRPr lang="en-US" sz="1600" b="0" i="0" u="none" strike="noStrike">
                        <a:solidFill>
                          <a:srgbClr val="000000"/>
                        </a:solidFill>
                        <a:effectLst/>
                        <a:latin typeface="Aptos Narrow" panose="020B0004020202020204" pitchFamily="34" charset="0"/>
                      </a:endParaRPr>
                    </a:p>
                  </a:txBody>
                  <a:tcPr marL="5396" marR="5396" marT="5396" marB="0" anchor="ctr"/>
                </a:tc>
                <a:tc rowSpan="3">
                  <a:txBody>
                    <a:bodyPr/>
                    <a:lstStyle/>
                    <a:p>
                      <a:pPr algn="ctr" fontAlgn="ctr"/>
                      <a:r>
                        <a:rPr lang="en-US" sz="1600" b="1" u="none" strike="noStrike" dirty="0">
                          <a:effectLst/>
                        </a:rPr>
                        <a:t>Time to LOM by sex</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Two-way ANOVA: F(4,64) = 32.41,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674933523"/>
                  </a:ext>
                </a:extLst>
              </a:tr>
              <a:tr h="285476">
                <a:tc vMerge="1">
                  <a:txBody>
                    <a:bodyPr/>
                    <a:lstStyle/>
                    <a:p>
                      <a:endParaRPr lang="en-US"/>
                    </a:p>
                  </a:txBody>
                  <a:tcPr/>
                </a:tc>
                <a:tc vMerge="1">
                  <a:txBody>
                    <a:bodyPr/>
                    <a:lstStyle/>
                    <a:p>
                      <a:endParaRPr lang="en-US"/>
                    </a:p>
                  </a:txBody>
                  <a:tcPr/>
                </a:tc>
                <a:tc>
                  <a:txBody>
                    <a:bodyPr/>
                    <a:lstStyle/>
                    <a:p>
                      <a:pPr algn="ctr" fontAlgn="ctr"/>
                      <a:r>
                        <a:rPr lang="en-US" sz="1600" u="none" strike="noStrike">
                          <a:effectLst/>
                        </a:rPr>
                        <a:t>Sex</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Two-way ANOVA: F(1,64) = 1.813, p = 0.1829 (ns).</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Females vs Males: 5.05 (–2.443 to 12.54).</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162170549"/>
                  </a:ext>
                </a:extLst>
              </a:tr>
              <a:tr h="473164">
                <a:tc vMerge="1">
                  <a:txBody>
                    <a:bodyPr/>
                    <a:lstStyle/>
                    <a:p>
                      <a:endParaRPr lang="en-US"/>
                    </a:p>
                  </a:txBody>
                  <a:tcPr/>
                </a:tc>
                <a:tc vMerge="1">
                  <a:txBody>
                    <a:bodyPr/>
                    <a:lstStyle/>
                    <a:p>
                      <a:endParaRPr lang="en-US"/>
                    </a:p>
                  </a:txBody>
                  <a:tcPr/>
                </a:tc>
                <a:tc>
                  <a:txBody>
                    <a:bodyPr/>
                    <a:lstStyle/>
                    <a:p>
                      <a:pPr algn="ctr" fontAlgn="ctr"/>
                      <a:r>
                        <a:rPr lang="en-US" sz="1600" u="none" strike="noStrike">
                          <a:effectLst/>
                        </a:rPr>
                        <a:t>Gas × Sex interaction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Two-way ANOVA: F(4,64) = 2.945, p = 0.0268. </a:t>
                      </a:r>
                      <a:r>
                        <a:rPr lang="en-US" sz="1600" u="none" strike="noStrike" dirty="0" err="1">
                          <a:effectLst/>
                        </a:rPr>
                        <a:t>Šídák</a:t>
                      </a:r>
                      <a:r>
                        <a:rPr lang="en-US" sz="1600" u="none" strike="noStrike" dirty="0">
                          <a:effectLst/>
                        </a:rPr>
                        <a:t> post hoc: N₂ p = 0.0061, others ns.</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N₂: Females – Males = 32.8 (7.142–58.46), p = 0.0061 (significant). All other gases nonsignificant.</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134938319"/>
                  </a:ext>
                </a:extLst>
              </a:tr>
              <a:tr h="473164">
                <a:tc>
                  <a:txBody>
                    <a:bodyPr/>
                    <a:lstStyle/>
                    <a:p>
                      <a:pPr algn="ctr" fontAlgn="ctr"/>
                      <a:r>
                        <a:rPr lang="en-US" sz="1600" u="none" strike="noStrike">
                          <a:effectLst/>
                        </a:rPr>
                        <a:t>q</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a:effectLst/>
                        </a:rPr>
                        <a:t>isoelectric EEG</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27.99, p &lt; 0.0001, Dunn pust hoc: 70% CO₂ vs 30% CO₂: p &lt; 0.0001; 70% CO₂ vs N₂: p = 0.0107; 30% CO₂ vs CO: p = 0.0115</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30% CO₂ vs 70% CO₂: U =24, p &lt; 0.0001; N2 vs 70% CO₂: U= 22, p = 0.0004; CO vs 30% CO₂: U = 14, p = 0.003</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30% CO₂ vs 70% CO₂: 74 (55-93); N2 vs 70% CO₂:  45.5 (27-65); CO vs 30% CO₂: -60 (-76--42)</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757006802"/>
                  </a:ext>
                </a:extLst>
              </a:tr>
              <a:tr h="630885">
                <a:tc>
                  <a:txBody>
                    <a:bodyPr/>
                    <a:lstStyle/>
                    <a:p>
                      <a:pPr algn="ctr" fontAlgn="ctr"/>
                      <a:r>
                        <a:rPr lang="en-US" sz="1600" u="none" strike="noStrike">
                          <a:effectLst/>
                        </a:rPr>
                        <a:t>r</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Cessation of breathing</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33.82, p &lt; 0.0001, Dunn post hoc:</a:t>
                      </a:r>
                      <a:br>
                        <a:rPr lang="en-US" sz="1600" u="none" strike="noStrike">
                          <a:effectLst/>
                        </a:rPr>
                      </a:br>
                      <a:r>
                        <a:rPr lang="en-US" sz="1600" u="none" strike="noStrike">
                          <a:effectLst/>
                        </a:rPr>
                        <a:t>70% CO₂ vs 30% CO₂: p &lt; 0.0001; 70% CO₂ vs N₂: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70% CO₂ vs 30% CO₂: U = 4.5, p &lt; 0.0001; 70% CO₂ vs N₂: U = 4,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70% CO₂ vs 30% CO₂: 74 (62–88); 70% CO₂ vs N₂: 78 (50–125)</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903530735"/>
                  </a:ext>
                </a:extLst>
              </a:tr>
              <a:tr h="315442">
                <a:tc>
                  <a:txBody>
                    <a:bodyPr/>
                    <a:lstStyle/>
                    <a:p>
                      <a:pPr algn="ctr" fontAlgn="ctr"/>
                      <a:r>
                        <a:rPr lang="en-US" sz="1600" u="none" strike="noStrike">
                          <a:effectLst/>
                        </a:rPr>
                        <a:t>s</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Asystole</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11.22, p = 0.0106,</a:t>
                      </a:r>
                      <a:br>
                        <a:rPr lang="en-US" sz="1600" u="none" strike="noStrike">
                          <a:effectLst/>
                        </a:rPr>
                      </a:br>
                      <a:r>
                        <a:rPr lang="en-US" sz="1600" u="none" strike="noStrike">
                          <a:effectLst/>
                        </a:rPr>
                        <a:t>Dunn post hoc: 30% CO₂ vs CO: p = 0.0151.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CO vs 30% CO₂: U = 26, p = 0.0009</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pl-PL" sz="1600" u="none" strike="noStrike" dirty="0">
                          <a:effectLst/>
                        </a:rPr>
                        <a:t>CO vs 30% CO₂: -132 (-201--57)</a:t>
                      </a:r>
                      <a:endParaRPr lang="pl-PL"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761660769"/>
                  </a:ext>
                </a:extLst>
              </a:tr>
              <a:tr h="788606">
                <a:tc>
                  <a:txBody>
                    <a:bodyPr/>
                    <a:lstStyle/>
                    <a:p>
                      <a:pPr algn="ctr" fontAlgn="ctr"/>
                      <a:r>
                        <a:rPr lang="en-US" sz="1600" u="none" strike="noStrike">
                          <a:effectLst/>
                        </a:rPr>
                        <a:t>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Time to LOC</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Gas condition</a:t>
                      </a:r>
                      <a:endParaRPr lang="en-US" sz="1600" b="0"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36.45, p &lt; 0.0001; Dunn post hoc:</a:t>
                      </a:r>
                      <a:br>
                        <a:rPr lang="en-US" sz="1600" u="none" strike="noStrike">
                          <a:effectLst/>
                        </a:rPr>
                      </a:br>
                      <a:r>
                        <a:rPr lang="en-US" sz="1600" u="none" strike="noStrike">
                          <a:effectLst/>
                        </a:rPr>
                        <a:t>70% CO₂ vs 30% CO₂: p = 0.0025; 70% CO₂ vs N₂: p &lt; 0.0001; 30% CO₂ vs Isoflurane: p = 0.0138; Isoflurane vs N₂: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30% CO₂ vs 70% CO₂: U = 25.5, p &lt; 0.0001;</a:t>
                      </a:r>
                      <a:br>
                        <a:rPr lang="en-US" sz="1600" u="none" strike="noStrike">
                          <a:effectLst/>
                        </a:rPr>
                      </a:br>
                      <a:r>
                        <a:rPr lang="en-US" sz="1600" u="none" strike="noStrike">
                          <a:effectLst/>
                        </a:rPr>
                        <a:t>N₂ vs 70% CO₂: U = 0, p &lt; 0.0001;</a:t>
                      </a:r>
                      <a:br>
                        <a:rPr lang="en-US" sz="1600" u="none" strike="noStrike">
                          <a:effectLst/>
                        </a:rPr>
                      </a:br>
                      <a:r>
                        <a:rPr lang="en-US" sz="1600" u="none" strike="noStrike">
                          <a:effectLst/>
                        </a:rPr>
                        <a:t>Isoflurane vs 30% CO₂: U = 34, p = 0.0002;</a:t>
                      </a:r>
                      <a:br>
                        <a:rPr lang="en-US" sz="1600" u="none" strike="noStrike">
                          <a:effectLst/>
                        </a:rPr>
                      </a:br>
                      <a:r>
                        <a:rPr lang="en-US" sz="1600" u="none" strike="noStrike">
                          <a:effectLst/>
                        </a:rPr>
                        <a:t>N₂ vs Isoflurane: U = 0, p &lt; 0.0001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30% CO₂ vs 70% CO₂: 28 (18-39); N₂ vs 70% CO₂: 55 (45-65); Isoflurane vs 30% CO₂: -24 (-37--13); N₂ vs Isoflurane: 51 (40-65)</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2553649315"/>
                  </a:ext>
                </a:extLst>
              </a:tr>
              <a:tr h="315442">
                <a:tc>
                  <a:txBody>
                    <a:bodyPr/>
                    <a:lstStyle/>
                    <a:p>
                      <a:pPr algn="ctr" fontAlgn="ctr"/>
                      <a:r>
                        <a:rPr lang="en-US" sz="1600" u="none" strike="noStrike">
                          <a:effectLst/>
                        </a:rPr>
                        <a:t>u</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a:effectLst/>
                        </a:rPr>
                        <a:t>Number of spikes</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U = 12, p = 0.011</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147 [25–328]</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76476259"/>
                  </a:ext>
                </a:extLst>
              </a:tr>
              <a:tr h="315442">
                <a:tc>
                  <a:txBody>
                    <a:bodyPr/>
                    <a:lstStyle/>
                    <a:p>
                      <a:pPr algn="ctr" fontAlgn="ctr"/>
                      <a:r>
                        <a:rPr lang="en-US" sz="1600" u="none" strike="noStrike">
                          <a:effectLst/>
                        </a:rPr>
                        <a:t>v</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Duration of seizures</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U = 9, p = 0.004</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15.62 [3.19–29.26]</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622702298"/>
                  </a:ext>
                </a:extLst>
              </a:tr>
              <a:tr h="315442">
                <a:tc rowSpan="2">
                  <a:txBody>
                    <a:bodyPr/>
                    <a:lstStyle/>
                    <a:p>
                      <a:pPr algn="ctr" fontAlgn="ctr"/>
                      <a:r>
                        <a:rPr lang="en-US" sz="1600" u="none" strike="noStrike">
                          <a:effectLst/>
                        </a:rPr>
                        <a:t>w</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Number of spikes</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Sex under N₂</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Two-way ANOVA: F(1,14) = 12.78, p = 0.003; Šídák post hoc:  p = 0.039</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175.7 [8.85–342.5]</a:t>
                      </a:r>
                      <a:endParaRPr lang="en-US" sz="1600" b="0" i="0" u="none" strike="noStrike">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3499531929"/>
                  </a:ext>
                </a:extLst>
              </a:tr>
              <a:tr h="315442">
                <a:tc vMerge="1">
                  <a:txBody>
                    <a:bodyPr/>
                    <a:lstStyle/>
                    <a:p>
                      <a:endParaRPr lang="en-US"/>
                    </a:p>
                  </a:txBody>
                  <a:tcPr/>
                </a:tc>
                <a:tc>
                  <a:txBody>
                    <a:bodyPr/>
                    <a:lstStyle/>
                    <a:p>
                      <a:pPr algn="ctr" fontAlgn="ctr"/>
                      <a:r>
                        <a:rPr lang="en-US" sz="1600" b="1" u="none" strike="noStrike">
                          <a:effectLst/>
                        </a:rPr>
                        <a:t>Duration of seizures</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Sex under N₂</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Two-way ANOVA: F(1,14) = 13.78, p = 0.0023; Šídák post hoc: p = 0.048</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14.93 [0.13–29.74]</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444723661"/>
                  </a:ext>
                </a:extLst>
              </a:tr>
              <a:tr h="946327">
                <a:tc>
                  <a:txBody>
                    <a:bodyPr/>
                    <a:lstStyle/>
                    <a:p>
                      <a:pPr algn="ctr" fontAlgn="ctr"/>
                      <a:r>
                        <a:rPr lang="en-US" sz="1600" u="none" strike="noStrike">
                          <a:effectLst/>
                        </a:rPr>
                        <a:t>x</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Noradrenaline</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46.61, p &lt; 0.0001; Dunn post hoc: Baseline vs CO, p &lt; 0.0001; Baseline vs N₂, p &lt; 0.0001; Baseline vs 30% CO₂, p = 0.0033; 70% CO₂ vs CO, p = 0.0038; 70% CO₂ vs N₂, p = 0.0189.</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N₂ vs 70% CO₂: U = 4, p &lt; 0.0001; CO vs 70% CO₂: U = 4, p &lt; 0.0001.  Wilcoxon matched-pairs signed rank test: 30% CO₂ vs Baseline: W = 91, p = 0.0002; CO vs Baseline: W = 55, p = 0.0020; N₂ vs Baseline: W = 55, p = 0.0020.</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Baseline vs 30% CO₂: 198.8 [101.6–387.9]; Baseline vs CO: 448.4 [363.8–590.4]; Baseline vs N₂: 424.8 [366.5–472.3]; 70% CO₂ vs CO: 286.1 [185.2–375.4]; 70% CO₂ vs N₂: 240.6 [170.3–330.9]</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278358558"/>
                  </a:ext>
                </a:extLst>
              </a:tr>
              <a:tr h="701861">
                <a:tc>
                  <a:txBody>
                    <a:bodyPr/>
                    <a:lstStyle/>
                    <a:p>
                      <a:pPr algn="ctr" fontAlgn="ctr"/>
                      <a:r>
                        <a:rPr lang="en-US" sz="1600" u="none" strike="noStrike">
                          <a:effectLst/>
                        </a:rPr>
                        <a:t>y</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ACTH</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40.10, p &lt; 0.0001; Dunn post hoc: Baseline vs 30% CO₂, p &lt; 0.0001; Baseline vs 70% CO₂, p = 0.0003; Baseline vs N₂, p = 0.0004; Baseline vs CO, p = 0.0132.</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Wilcoxon matched-pairs signed rank test: Baseline vs 30% CO2: W = 153, n = 17, p &lt; 0.0001; Baseline vs 70% CO2: W = 151, n = 17, p &lt; 0.0001; Baseline vs CO: W = 51, n = 10, p = 0.0059  ; Baseline vs N2: W = 55, n = 10, p = 0.002 </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Baseline vs 30% CO₂: 2.7 [2.094–3.088]; Baseline vs 70% CO₂: 1.7 [1.068–2.596]; Baseline vs CO: 1.8 [0.601–2.854]; Baseline vs N₂: 2.2 [1.386–2.749]</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2851106291"/>
                  </a:ext>
                </a:extLst>
              </a:tr>
              <a:tr h="315442">
                <a:tc>
                  <a:txBody>
                    <a:bodyPr/>
                    <a:lstStyle/>
                    <a:p>
                      <a:pPr algn="ctr" fontAlgn="ctr"/>
                      <a:r>
                        <a:rPr lang="en-US" sz="1600" u="none" strike="noStrike">
                          <a:effectLst/>
                        </a:rPr>
                        <a:t>z</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b="1" u="none" strike="noStrike" dirty="0">
                          <a:effectLst/>
                        </a:rPr>
                        <a:t>Corticosterone</a:t>
                      </a:r>
                      <a:endParaRPr lang="en-US" sz="1600" b="1" i="0" u="none" strike="noStrike" dirty="0">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Gas condition</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Kruskal–Wallis: H = 9.686, p = 0.0461; Dunn post hoc: 30% CO₂ vs 70% CO₂, p = 0.0446.</a:t>
                      </a:r>
                      <a:endParaRPr lang="en-US" sz="1600" b="1"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a:effectLst/>
                        </a:rPr>
                        <a:t>Mann–Whitney: U = 79, p = 0.008</a:t>
                      </a:r>
                      <a:endParaRPr lang="en-US" sz="1600" b="0" i="0" u="none" strike="noStrike">
                        <a:solidFill>
                          <a:srgbClr val="000000"/>
                        </a:solidFill>
                        <a:effectLst/>
                        <a:latin typeface="Aptos Narrow" panose="020B0004020202020204" pitchFamily="34" charset="0"/>
                      </a:endParaRPr>
                    </a:p>
                  </a:txBody>
                  <a:tcPr marL="5396" marR="5396" marT="5396" marB="0" anchor="ctr"/>
                </a:tc>
                <a:tc>
                  <a:txBody>
                    <a:bodyPr/>
                    <a:lstStyle/>
                    <a:p>
                      <a:pPr algn="ctr" fontAlgn="ctr"/>
                      <a:r>
                        <a:rPr lang="en-US" sz="1600" u="none" strike="noStrike" dirty="0">
                          <a:effectLst/>
                        </a:rPr>
                        <a:t>30% CO₂ vs 70% CO₂: 102.8 [20.5–178.7]</a:t>
                      </a:r>
                      <a:endParaRPr lang="en-US" sz="1600" b="0" i="0" u="none" strike="noStrike" dirty="0">
                        <a:solidFill>
                          <a:srgbClr val="000000"/>
                        </a:solidFill>
                        <a:effectLst/>
                        <a:latin typeface="Aptos Narrow" panose="020B0004020202020204" pitchFamily="34" charset="0"/>
                      </a:endParaRPr>
                    </a:p>
                  </a:txBody>
                  <a:tcPr marL="5396" marR="5396" marT="5396" marB="0" anchor="ctr"/>
                </a:tc>
                <a:extLst>
                  <a:ext uri="{0D108BD9-81ED-4DB2-BD59-A6C34878D82A}">
                    <a16:rowId xmlns:a16="http://schemas.microsoft.com/office/drawing/2014/main" val="2544540664"/>
                  </a:ext>
                </a:extLst>
              </a:tr>
            </a:tbl>
          </a:graphicData>
        </a:graphic>
      </p:graphicFrame>
    </p:spTree>
    <p:extLst>
      <p:ext uri="{BB962C8B-B14F-4D97-AF65-F5344CB8AC3E}">
        <p14:creationId xmlns:p14="http://schemas.microsoft.com/office/powerpoint/2010/main" val="3598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1B4FCEE-9F80-6B27-2E18-7B83E4BA9E0D}"/>
              </a:ext>
            </a:extLst>
          </p:cNvPr>
          <p:cNvGraphicFramePr>
            <a:graphicFrameLocks noGrp="1"/>
          </p:cNvGraphicFramePr>
          <p:nvPr>
            <p:extLst>
              <p:ext uri="{D42A27DB-BD31-4B8C-83A1-F6EECF244321}">
                <p14:modId xmlns:p14="http://schemas.microsoft.com/office/powerpoint/2010/main" val="1368064347"/>
              </p:ext>
            </p:extLst>
          </p:nvPr>
        </p:nvGraphicFramePr>
        <p:xfrm>
          <a:off x="321886" y="1125545"/>
          <a:ext cx="24234292" cy="16063516"/>
        </p:xfrm>
        <a:graphic>
          <a:graphicData uri="http://schemas.openxmlformats.org/drawingml/2006/table">
            <a:tbl>
              <a:tblPr firstRow="1" firstCol="1">
                <a:tableStyleId>{9D7B26C5-4107-4FEC-AEDC-1716B250A1EF}</a:tableStyleId>
              </a:tblPr>
              <a:tblGrid>
                <a:gridCol w="807624">
                  <a:extLst>
                    <a:ext uri="{9D8B030D-6E8A-4147-A177-3AD203B41FA5}">
                      <a16:colId xmlns:a16="http://schemas.microsoft.com/office/drawing/2014/main" val="79254701"/>
                    </a:ext>
                  </a:extLst>
                </a:gridCol>
                <a:gridCol w="655251">
                  <a:extLst>
                    <a:ext uri="{9D8B030D-6E8A-4147-A177-3AD203B41FA5}">
                      <a16:colId xmlns:a16="http://schemas.microsoft.com/office/drawing/2014/main" val="277521406"/>
                    </a:ext>
                  </a:extLst>
                </a:gridCol>
                <a:gridCol w="2066154">
                  <a:extLst>
                    <a:ext uri="{9D8B030D-6E8A-4147-A177-3AD203B41FA5}">
                      <a16:colId xmlns:a16="http://schemas.microsoft.com/office/drawing/2014/main" val="598116387"/>
                    </a:ext>
                  </a:extLst>
                </a:gridCol>
                <a:gridCol w="2508995">
                  <a:extLst>
                    <a:ext uri="{9D8B030D-6E8A-4147-A177-3AD203B41FA5}">
                      <a16:colId xmlns:a16="http://schemas.microsoft.com/office/drawing/2014/main" val="2315076158"/>
                    </a:ext>
                  </a:extLst>
                </a:gridCol>
                <a:gridCol w="3142298">
                  <a:extLst>
                    <a:ext uri="{9D8B030D-6E8A-4147-A177-3AD203B41FA5}">
                      <a16:colId xmlns:a16="http://schemas.microsoft.com/office/drawing/2014/main" val="4206651901"/>
                    </a:ext>
                  </a:extLst>
                </a:gridCol>
                <a:gridCol w="2508995">
                  <a:extLst>
                    <a:ext uri="{9D8B030D-6E8A-4147-A177-3AD203B41FA5}">
                      <a16:colId xmlns:a16="http://schemas.microsoft.com/office/drawing/2014/main" val="3691171024"/>
                    </a:ext>
                  </a:extLst>
                </a:gridCol>
                <a:gridCol w="2508995">
                  <a:extLst>
                    <a:ext uri="{9D8B030D-6E8A-4147-A177-3AD203B41FA5}">
                      <a16:colId xmlns:a16="http://schemas.microsoft.com/office/drawing/2014/main" val="3023785773"/>
                    </a:ext>
                  </a:extLst>
                </a:gridCol>
                <a:gridCol w="2508995">
                  <a:extLst>
                    <a:ext uri="{9D8B030D-6E8A-4147-A177-3AD203B41FA5}">
                      <a16:colId xmlns:a16="http://schemas.microsoft.com/office/drawing/2014/main" val="1471297912"/>
                    </a:ext>
                  </a:extLst>
                </a:gridCol>
                <a:gridCol w="2508995">
                  <a:extLst>
                    <a:ext uri="{9D8B030D-6E8A-4147-A177-3AD203B41FA5}">
                      <a16:colId xmlns:a16="http://schemas.microsoft.com/office/drawing/2014/main" val="718131301"/>
                    </a:ext>
                  </a:extLst>
                </a:gridCol>
                <a:gridCol w="2508995">
                  <a:extLst>
                    <a:ext uri="{9D8B030D-6E8A-4147-A177-3AD203B41FA5}">
                      <a16:colId xmlns:a16="http://schemas.microsoft.com/office/drawing/2014/main" val="2424991887"/>
                    </a:ext>
                  </a:extLst>
                </a:gridCol>
                <a:gridCol w="2508995">
                  <a:extLst>
                    <a:ext uri="{9D8B030D-6E8A-4147-A177-3AD203B41FA5}">
                      <a16:colId xmlns:a16="http://schemas.microsoft.com/office/drawing/2014/main" val="1295653060"/>
                    </a:ext>
                  </a:extLst>
                </a:gridCol>
              </a:tblGrid>
              <a:tr h="1086685">
                <a:tc>
                  <a:txBody>
                    <a:bodyPr/>
                    <a:lstStyle/>
                    <a:p>
                      <a:pPr marL="0" marR="0">
                        <a:lnSpc>
                          <a:spcPct val="107000"/>
                        </a:lnSpc>
                        <a:spcBef>
                          <a:spcPts val="0"/>
                        </a:spcBef>
                        <a:spcAft>
                          <a:spcPts val="0"/>
                        </a:spcAft>
                      </a:pPr>
                      <a:endParaRPr lang="en-US" sz="2400" dirty="0">
                        <a:effectLst/>
                        <a:latin typeface="Arial" panose="020B0604020202020204" pitchFamily="34" charset="0"/>
                        <a:ea typeface="+mn-ea"/>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 </a:t>
                      </a:r>
                      <a:endParaRPr lang="en-US" sz="2400" dirty="0">
                        <a:effectLst/>
                        <a:latin typeface="Arial" panose="020B0604020202020204" pitchFamily="34" charset="0"/>
                        <a:ea typeface="+mn-ea"/>
                        <a:cs typeface="Arial" panose="020B0604020202020204" pitchFamily="34"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Group</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MBP (</a:t>
                      </a:r>
                      <a:r>
                        <a:rPr lang="en-US" sz="2400" dirty="0">
                          <a:effectLst/>
                          <a:latin typeface="Arial" panose="020B0604020202020204" pitchFamily="34" charset="0"/>
                          <a:cs typeface="Arial" panose="020B0604020202020204" pitchFamily="34" charset="0"/>
                        </a:rPr>
                        <a:t>mm</a:t>
                      </a:r>
                      <a:r>
                        <a:rPr lang="en-US" sz="2400" cap="all" dirty="0">
                          <a:effectLst/>
                          <a:latin typeface="Arial" panose="020B0604020202020204" pitchFamily="34" charset="0"/>
                          <a:cs typeface="Arial" panose="020B0604020202020204" pitchFamily="34" charset="0"/>
                        </a:rPr>
                        <a:t>H</a:t>
                      </a:r>
                      <a:r>
                        <a:rPr lang="en-US" sz="2400" dirty="0">
                          <a:effectLst/>
                          <a:latin typeface="Arial" panose="020B0604020202020204" pitchFamily="34" charset="0"/>
                          <a:cs typeface="Arial" panose="020B0604020202020204" pitchFamily="34" charset="0"/>
                        </a:rPr>
                        <a:t>g</a:t>
                      </a:r>
                      <a:r>
                        <a:rPr lang="en-US" sz="2400" cap="all" dirty="0">
                          <a:effectLst/>
                          <a:latin typeface="Arial" panose="020B0604020202020204" pitchFamily="34" charset="0"/>
                          <a:cs typeface="Arial" panose="020B0604020202020204" pitchFamily="34" charset="0"/>
                        </a:rPr>
                        <a:t>)</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HR (</a:t>
                      </a:r>
                      <a:r>
                        <a:rPr lang="en-US" sz="2400" dirty="0">
                          <a:effectLst/>
                          <a:latin typeface="Arial" panose="020B0604020202020204" pitchFamily="34" charset="0"/>
                          <a:cs typeface="Arial" panose="020B0604020202020204" pitchFamily="34" charset="0"/>
                        </a:rPr>
                        <a:t>beats/min</a:t>
                      </a:r>
                      <a:r>
                        <a:rPr lang="en-US" sz="2400" cap="all" dirty="0">
                          <a:effectLst/>
                          <a:latin typeface="Arial" panose="020B0604020202020204" pitchFamily="34" charset="0"/>
                          <a:cs typeface="Arial" panose="020B0604020202020204" pitchFamily="34" charset="0"/>
                        </a:rPr>
                        <a:t>)</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RR (</a:t>
                      </a:r>
                      <a:r>
                        <a:rPr lang="en-US" sz="2400" dirty="0">
                          <a:effectLst/>
                          <a:latin typeface="Arial" panose="020B0604020202020204" pitchFamily="34" charset="0"/>
                          <a:cs typeface="Arial" panose="020B0604020202020204" pitchFamily="34" charset="0"/>
                        </a:rPr>
                        <a:t>breaths/min</a:t>
                      </a:r>
                      <a:r>
                        <a:rPr lang="en-US" sz="2400" cap="all" dirty="0">
                          <a:effectLst/>
                          <a:latin typeface="Arial" panose="020B0604020202020204" pitchFamily="34" charset="0"/>
                          <a:cs typeface="Arial" panose="020B0604020202020204" pitchFamily="34" charset="0"/>
                        </a:rPr>
                        <a:t>)</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TV (</a:t>
                      </a:r>
                      <a:r>
                        <a:rPr lang="en-US" sz="2400" dirty="0">
                          <a:effectLst/>
                          <a:latin typeface="Arial" panose="020B0604020202020204" pitchFamily="34" charset="0"/>
                          <a:cs typeface="Arial" panose="020B0604020202020204" pitchFamily="34" charset="0"/>
                        </a:rPr>
                        <a:t>m</a:t>
                      </a:r>
                      <a:r>
                        <a:rPr lang="en-US" sz="2400" cap="all" dirty="0">
                          <a:effectLst/>
                          <a:latin typeface="Arial" panose="020B0604020202020204" pitchFamily="34" charset="0"/>
                          <a:cs typeface="Arial" panose="020B0604020202020204" pitchFamily="34" charset="0"/>
                        </a:rPr>
                        <a:t>L)</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MV (</a:t>
                      </a:r>
                      <a:r>
                        <a:rPr lang="en-US" sz="2400" dirty="0">
                          <a:effectLst/>
                          <a:latin typeface="Arial" panose="020B0604020202020204" pitchFamily="34" charset="0"/>
                          <a:cs typeface="Arial" panose="020B0604020202020204" pitchFamily="34" charset="0"/>
                        </a:rPr>
                        <a:t>m</a:t>
                      </a:r>
                      <a:r>
                        <a:rPr lang="en-US" sz="2400" cap="all" dirty="0">
                          <a:effectLst/>
                          <a:latin typeface="Arial" panose="020B0604020202020204" pitchFamily="34" charset="0"/>
                          <a:cs typeface="Arial" panose="020B0604020202020204" pitchFamily="34" charset="0"/>
                        </a:rPr>
                        <a:t>L/</a:t>
                      </a:r>
                      <a:r>
                        <a:rPr lang="en-US" sz="2400" dirty="0">
                          <a:effectLst/>
                          <a:latin typeface="Arial" panose="020B0604020202020204" pitchFamily="34" charset="0"/>
                          <a:cs typeface="Arial" panose="020B0604020202020204" pitchFamily="34" charset="0"/>
                        </a:rPr>
                        <a:t>min</a:t>
                      </a:r>
                      <a:r>
                        <a:rPr lang="en-US" sz="2400" cap="all" dirty="0">
                          <a:effectLst/>
                          <a:latin typeface="Arial" panose="020B0604020202020204" pitchFamily="34" charset="0"/>
                          <a:cs typeface="Arial" panose="020B0604020202020204" pitchFamily="34" charset="0"/>
                        </a:rPr>
                        <a:t>)</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b="1" kern="1200" cap="all" dirty="0">
                          <a:solidFill>
                            <a:schemeClr val="tx1"/>
                          </a:solidFill>
                          <a:effectLst/>
                          <a:latin typeface="Arial" panose="020B0604020202020204" pitchFamily="34" charset="0"/>
                          <a:ea typeface="+mn-ea"/>
                          <a:cs typeface="Arial" panose="020B0604020202020204" pitchFamily="34" charset="0"/>
                        </a:rPr>
                        <a:t>SBP (</a:t>
                      </a:r>
                      <a:r>
                        <a:rPr lang="en-US" sz="2400" b="1" kern="1200" cap="none" dirty="0">
                          <a:solidFill>
                            <a:schemeClr val="tx1"/>
                          </a:solidFill>
                          <a:effectLst/>
                          <a:latin typeface="Arial" panose="020B0604020202020204" pitchFamily="34" charset="0"/>
                          <a:ea typeface="+mn-ea"/>
                          <a:cs typeface="Arial" panose="020B0604020202020204" pitchFamily="34" charset="0"/>
                        </a:rPr>
                        <a:t>mm</a:t>
                      </a:r>
                      <a:r>
                        <a:rPr lang="en-US" sz="2400" b="1" kern="1200" cap="all" dirty="0">
                          <a:solidFill>
                            <a:schemeClr val="tx1"/>
                          </a:solidFill>
                          <a:effectLst/>
                          <a:latin typeface="Arial" panose="020B0604020202020204" pitchFamily="34" charset="0"/>
                          <a:ea typeface="+mn-ea"/>
                          <a:cs typeface="Arial" panose="020B0604020202020204" pitchFamily="34" charset="0"/>
                        </a:rPr>
                        <a:t>H</a:t>
                      </a:r>
                      <a:r>
                        <a:rPr lang="en-US" sz="2400" b="1" kern="1200" cap="none" dirty="0">
                          <a:solidFill>
                            <a:schemeClr val="tx1"/>
                          </a:solidFill>
                          <a:effectLst/>
                          <a:latin typeface="Arial" panose="020B0604020202020204" pitchFamily="34" charset="0"/>
                          <a:ea typeface="+mn-ea"/>
                          <a:cs typeface="Arial" panose="020B0604020202020204" pitchFamily="34" charset="0"/>
                        </a:rPr>
                        <a:t>g</a:t>
                      </a:r>
                      <a:r>
                        <a:rPr lang="en-US" sz="2400" b="1" kern="1200" cap="all" dirty="0">
                          <a:solidFill>
                            <a:schemeClr val="tx1"/>
                          </a:solidFill>
                          <a:effectLst/>
                          <a:latin typeface="Arial" panose="020B0604020202020204" pitchFamily="34" charset="0"/>
                          <a:ea typeface="+mn-ea"/>
                          <a:cs typeface="Arial" panose="020B0604020202020204" pitchFamily="34" charset="0"/>
                        </a:rPr>
                        <a:t>)</a:t>
                      </a: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b="1" kern="1200" cap="all" dirty="0">
                          <a:solidFill>
                            <a:schemeClr val="tx1"/>
                          </a:solidFill>
                          <a:effectLst/>
                          <a:latin typeface="Arial" panose="020B0604020202020204" pitchFamily="34" charset="0"/>
                          <a:ea typeface="+mn-ea"/>
                          <a:cs typeface="Arial" panose="020B0604020202020204" pitchFamily="34" charset="0"/>
                        </a:rPr>
                        <a:t>DBP (</a:t>
                      </a:r>
                      <a:r>
                        <a:rPr lang="en-US" sz="2400" b="1" kern="1200" cap="none" dirty="0">
                          <a:solidFill>
                            <a:schemeClr val="tx1"/>
                          </a:solidFill>
                          <a:effectLst/>
                          <a:latin typeface="Arial" panose="020B0604020202020204" pitchFamily="34" charset="0"/>
                          <a:ea typeface="+mn-ea"/>
                          <a:cs typeface="Arial" panose="020B0604020202020204" pitchFamily="34" charset="0"/>
                        </a:rPr>
                        <a:t>mm</a:t>
                      </a:r>
                      <a:r>
                        <a:rPr lang="en-US" sz="2400" b="1" kern="1200" cap="all" dirty="0">
                          <a:solidFill>
                            <a:schemeClr val="tx1"/>
                          </a:solidFill>
                          <a:effectLst/>
                          <a:latin typeface="Arial" panose="020B0604020202020204" pitchFamily="34" charset="0"/>
                          <a:ea typeface="+mn-ea"/>
                          <a:cs typeface="Arial" panose="020B0604020202020204" pitchFamily="34" charset="0"/>
                        </a:rPr>
                        <a:t>H</a:t>
                      </a:r>
                      <a:r>
                        <a:rPr lang="en-US" sz="2400" b="1" kern="1200" cap="none" dirty="0">
                          <a:solidFill>
                            <a:schemeClr val="tx1"/>
                          </a:solidFill>
                          <a:effectLst/>
                          <a:latin typeface="Arial" panose="020B0604020202020204" pitchFamily="34" charset="0"/>
                          <a:ea typeface="+mn-ea"/>
                          <a:cs typeface="Arial" panose="020B0604020202020204" pitchFamily="34" charset="0"/>
                        </a:rPr>
                        <a:t>g</a:t>
                      </a:r>
                      <a:r>
                        <a:rPr lang="en-US" sz="2400" b="1" kern="1200" cap="all" dirty="0">
                          <a:solidFill>
                            <a:schemeClr val="tx1"/>
                          </a:solidFill>
                          <a:effectLst/>
                          <a:latin typeface="Arial" panose="020B0604020202020204" pitchFamily="34" charset="0"/>
                          <a:ea typeface="+mn-ea"/>
                          <a:cs typeface="Arial" panose="020B0604020202020204" pitchFamily="34" charset="0"/>
                        </a:rPr>
                        <a:t>)</a:t>
                      </a: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pPr>
                      <a:r>
                        <a:rPr lang="en-US" sz="2400" b="1" kern="1200" cap="all" dirty="0">
                          <a:solidFill>
                            <a:schemeClr val="tx1"/>
                          </a:solidFill>
                          <a:effectLst/>
                          <a:latin typeface="Arial" panose="020B0604020202020204" pitchFamily="34" charset="0"/>
                          <a:ea typeface="+mn-ea"/>
                          <a:cs typeface="Arial" panose="020B0604020202020204" pitchFamily="34" charset="0"/>
                        </a:rPr>
                        <a:t>HR (b</a:t>
                      </a:r>
                      <a:r>
                        <a:rPr lang="en-US" sz="2400" b="1" kern="1200" cap="none" dirty="0">
                          <a:solidFill>
                            <a:schemeClr val="tx1"/>
                          </a:solidFill>
                          <a:effectLst/>
                          <a:latin typeface="Arial" panose="020B0604020202020204" pitchFamily="34" charset="0"/>
                          <a:ea typeface="+mn-ea"/>
                          <a:cs typeface="Arial" panose="020B0604020202020204" pitchFamily="34" charset="0"/>
                        </a:rPr>
                        <a:t>eats/min</a:t>
                      </a:r>
                      <a:r>
                        <a:rPr lang="en-US" sz="2400" b="1" kern="1200" cap="all" dirty="0">
                          <a:solidFill>
                            <a:schemeClr val="tx1"/>
                          </a:solidFill>
                          <a:effectLst/>
                          <a:latin typeface="Arial" panose="020B0604020202020204" pitchFamily="34" charset="0"/>
                          <a:ea typeface="+mn-ea"/>
                          <a:cs typeface="Arial" panose="020B0604020202020204" pitchFamily="34" charset="0"/>
                        </a:rPr>
                        <a:t>)</a:t>
                      </a:r>
                    </a:p>
                  </a:txBody>
                  <a:tcPr marL="68580" marR="6858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6753153"/>
                  </a:ext>
                </a:extLst>
              </a:tr>
              <a:tr h="880370">
                <a:tc rowSpan="20">
                  <a:txBody>
                    <a:bodyPr/>
                    <a:lstStyle/>
                    <a:p>
                      <a:pPr marL="0" marR="0" algn="ctr">
                        <a:lnSpc>
                          <a:spcPct val="107000"/>
                        </a:lnSpc>
                        <a:spcBef>
                          <a:spcPts val="0"/>
                        </a:spcBef>
                        <a:spcAft>
                          <a:spcPts val="0"/>
                        </a:spcAft>
                      </a:pPr>
                      <a:r>
                        <a:rPr lang="fr-CH" sz="2400" dirty="0" err="1">
                          <a:effectLst/>
                          <a:latin typeface="Arial" panose="020B0604020202020204" pitchFamily="34" charset="0"/>
                          <a:ea typeface="Calibri" panose="020F0502020204030204" pitchFamily="34" charset="0"/>
                          <a:cs typeface="Arial" panose="020B0604020202020204" pitchFamily="34" charset="0"/>
                        </a:rPr>
                        <a:t>Timepoint</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10">
                  <a:txBody>
                    <a:bodyPr/>
                    <a:lstStyle/>
                    <a:p>
                      <a:pPr marL="0" marR="0" algn="ctr">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LOM</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nSpc>
                          <a:spcPct val="107000"/>
                        </a:lnSpc>
                        <a:spcBef>
                          <a:spcPts val="0"/>
                        </a:spcBef>
                        <a:spcAft>
                          <a:spcPts val="0"/>
                        </a:spcAft>
                      </a:pPr>
                      <a:r>
                        <a:rPr lang="en-US" sz="2400" dirty="0">
                          <a:solidFill>
                            <a:srgbClr val="1E88E5"/>
                          </a:solidFill>
                          <a:effectLst/>
                          <a:latin typeface="Arial" panose="020B0604020202020204" pitchFamily="34" charset="0"/>
                          <a:cs typeface="Arial" panose="020B0604020202020204" pitchFamily="34" charset="0"/>
                        </a:rPr>
                        <a:t>30% CO</a:t>
                      </a:r>
                      <a:r>
                        <a:rPr lang="en-US" sz="2400" baseline="-25000" dirty="0">
                          <a:solidFill>
                            <a:srgbClr val="1E88E5"/>
                          </a:solidFill>
                          <a:effectLst/>
                          <a:latin typeface="Arial" panose="020B0604020202020204" pitchFamily="34" charset="0"/>
                          <a:cs typeface="Arial" panose="020B0604020202020204" pitchFamily="34" charset="0"/>
                        </a:rPr>
                        <a:t>2</a:t>
                      </a:r>
                      <a:endParaRPr lang="en-US" sz="2400" baseline="-25000" dirty="0">
                        <a:solidFill>
                          <a:srgbClr val="1E88E5"/>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113.2</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213.9</a:t>
                      </a:r>
                      <a:endParaRPr lang="en-US" sz="24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102.3</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3.7</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357.2</a:t>
                      </a:r>
                      <a:endParaRPr lang="en-US" sz="24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128.3</a:t>
                      </a: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104.9</a:t>
                      </a: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213.1</a:t>
                      </a:r>
                      <a:endParaRPr lang="en-US" sz="2400" kern="12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47515986"/>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12.7</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93.5</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32.2</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124.9</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15.9</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11.7</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fr-CH" sz="2400" kern="1200" dirty="0">
                          <a:solidFill>
                            <a:schemeClr val="tx1"/>
                          </a:solidFill>
                          <a:effectLst/>
                          <a:latin typeface="Arial" panose="020B0604020202020204" pitchFamily="34" charset="0"/>
                          <a:ea typeface="+mn-ea"/>
                          <a:cs typeface="Arial" panose="020B0604020202020204" pitchFamily="34" charset="0"/>
                        </a:rPr>
                        <a:t>9</a:t>
                      </a:r>
                      <a:r>
                        <a:rPr lang="en-US" sz="2400" kern="1200" dirty="0">
                          <a:solidFill>
                            <a:schemeClr val="tx1"/>
                          </a:solidFill>
                          <a:effectLst/>
                          <a:latin typeface="Arial" panose="020B0604020202020204" pitchFamily="34" charset="0"/>
                          <a:ea typeface="+mn-ea"/>
                          <a:cs typeface="Arial" panose="020B0604020202020204" pitchFamily="34" charset="0"/>
                        </a:rPr>
                        <a:t>3.5</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550311"/>
                  </a:ext>
                </a:extLst>
              </a:tr>
              <a:tr h="880370">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70% CO</a:t>
                      </a:r>
                      <a:r>
                        <a:rPr lang="en-US" sz="2400" baseline="-25000" dirty="0">
                          <a:effectLst/>
                          <a:latin typeface="Arial" panose="020B0604020202020204" pitchFamily="34" charset="0"/>
                          <a:cs typeface="Arial" panose="020B0604020202020204" pitchFamily="34" charset="0"/>
                        </a:rPr>
                        <a:t>2</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96.1</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116.4</a:t>
                      </a:r>
                      <a:endParaRPr lang="en-US" sz="24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60.9</a:t>
                      </a:r>
                      <a:endParaRPr lang="en-US" sz="24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4.9</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248.5</a:t>
                      </a:r>
                      <a:endParaRPr lang="en-US" sz="24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108.4</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84.3</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133.6</a:t>
                      </a:r>
                      <a:endParaRPr lang="en-US" sz="2400" kern="12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6056693"/>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24.7</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39.8</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27.5</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2.8</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132.4</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22.3</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25.8</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55.4</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60725356"/>
                  </a:ext>
                </a:extLst>
              </a:tr>
              <a:tr h="951022">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solidFill>
                            <a:srgbClr val="D81B60"/>
                          </a:solidFill>
                          <a:effectLst/>
                          <a:latin typeface="Arial" panose="020B0604020202020204" pitchFamily="34" charset="0"/>
                          <a:cs typeface="Arial" panose="020B0604020202020204" pitchFamily="34" charset="0"/>
                        </a:rPr>
                        <a:t>Isoflurane</a:t>
                      </a:r>
                      <a:endParaRPr lang="en-US" sz="2400" dirty="0">
                        <a:solidFill>
                          <a:srgbClr val="D81B6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103.4</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372.4</a:t>
                      </a:r>
                      <a:endParaRPr lang="en-US" sz="24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124.2</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1.7</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196.1</a:t>
                      </a:r>
                      <a:endParaRPr lang="en-US" sz="24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123.1</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86</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373.2</a:t>
                      </a:r>
                      <a:endParaRPr lang="en-US" sz="2400" kern="1200" dirty="0">
                        <a:solidFill>
                          <a:srgbClr val="FDC51C"/>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51042614"/>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13.1</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62.8</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61</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0.8</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102.3</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13.9</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13.5</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63.8</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333166"/>
                  </a:ext>
                </a:extLst>
              </a:tr>
              <a:tr h="596267">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solidFill>
                            <a:srgbClr val="FDC51C"/>
                          </a:solidFill>
                          <a:effectLst/>
                          <a:latin typeface="Arial" panose="020B0604020202020204" pitchFamily="34" charset="0"/>
                          <a:cs typeface="Arial" panose="020B0604020202020204" pitchFamily="34" charset="0"/>
                        </a:rPr>
                        <a:t>CO</a:t>
                      </a:r>
                      <a:endParaRPr lang="en-US" sz="2400" dirty="0">
                        <a:solidFill>
                          <a:srgbClr val="FDC51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101.8</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197.8</a:t>
                      </a:r>
                      <a:endParaRPr lang="en-US" sz="24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112.7</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3.4</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338</a:t>
                      </a:r>
                      <a:endParaRPr lang="en-US" sz="24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131.7</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84.7</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207</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81261435"/>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12.2</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fr-CH" sz="2400" dirty="0">
                          <a:effectLst/>
                          <a:latin typeface="Arial" panose="020B0604020202020204" pitchFamily="34" charset="0"/>
                          <a:ea typeface="+mn-ea"/>
                          <a:cs typeface="Arial" panose="020B0604020202020204" pitchFamily="34" charset="0"/>
                        </a:rPr>
                        <a:t>9</a:t>
                      </a:r>
                      <a:r>
                        <a:rPr lang="en-US" sz="2400" dirty="0">
                          <a:effectLst/>
                          <a:latin typeface="Arial" panose="020B0604020202020204" pitchFamily="34" charset="0"/>
                          <a:ea typeface="+mn-ea"/>
                          <a:cs typeface="Arial" panose="020B0604020202020204" pitchFamily="34" charset="0"/>
                        </a:rPr>
                        <a:t>1.6</a:t>
                      </a: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61.2</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1.4</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213</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10.1</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20</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99.5</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49463"/>
                  </a:ext>
                </a:extLst>
              </a:tr>
              <a:tr h="951022">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solidFill>
                            <a:srgbClr val="078A74"/>
                          </a:solidFill>
                          <a:effectLst/>
                          <a:latin typeface="Arial" panose="020B0604020202020204" pitchFamily="34" charset="0"/>
                          <a:cs typeface="Arial" panose="020B0604020202020204" pitchFamily="34" charset="0"/>
                        </a:rPr>
                        <a:t>N</a:t>
                      </a:r>
                      <a:r>
                        <a:rPr lang="en-US" sz="2400" baseline="-25000" dirty="0">
                          <a:solidFill>
                            <a:srgbClr val="078A74"/>
                          </a:solidFill>
                          <a:effectLst/>
                          <a:latin typeface="Arial" panose="020B0604020202020204" pitchFamily="34" charset="0"/>
                          <a:cs typeface="Arial" panose="020B0604020202020204" pitchFamily="34" charset="0"/>
                        </a:rPr>
                        <a:t>2</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120.1</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215.8</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188.2</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5.3</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615.2</a:t>
                      </a:r>
                      <a:endParaRPr lang="en-US" sz="2400" dirty="0">
                        <a:solidFill>
                          <a:srgbClr val="FDC51C"/>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143.3</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104.4</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258.3</a:t>
                      </a:r>
                      <a:endParaRPr lang="en-US" sz="2400" kern="12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28215799"/>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14.1</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123.7</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112</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6.6</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372.8</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21.7</a:t>
                      </a:r>
                    </a:p>
                  </a:txBody>
                  <a:tcPr marL="68580" marR="68580"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14.4</a:t>
                      </a:r>
                    </a:p>
                  </a:txBody>
                  <a:tcPr marL="68580" marR="68580"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126.4</a:t>
                      </a:r>
                    </a:p>
                  </a:txBody>
                  <a:tcPr marL="68580" marR="6858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0936883"/>
                  </a:ext>
                </a:extLst>
              </a:tr>
              <a:tr h="951022">
                <a:tc vMerge="1">
                  <a:txBody>
                    <a:bodyPr/>
                    <a:lstStyle/>
                    <a:p>
                      <a:pPr marL="0" marR="0" algn="ctr">
                        <a:lnSpc>
                          <a:spcPct val="107000"/>
                        </a:lnSpc>
                        <a:spcBef>
                          <a:spcPts val="0"/>
                        </a:spcBef>
                        <a:spcAft>
                          <a:spcPts val="0"/>
                        </a:spcAft>
                      </a:pP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10">
                  <a:txBody>
                    <a:bodyPr/>
                    <a:lstStyle/>
                    <a:p>
                      <a:pPr marL="0" marR="0" algn="ctr">
                        <a:lnSpc>
                          <a:spcPct val="107000"/>
                        </a:lnSpc>
                        <a:spcBef>
                          <a:spcPts val="0"/>
                        </a:spcBef>
                        <a:spcAft>
                          <a:spcPts val="0"/>
                        </a:spcAft>
                      </a:pPr>
                      <a:r>
                        <a:rPr lang="en-US" sz="2400" cap="all" dirty="0">
                          <a:effectLst/>
                          <a:latin typeface="Arial" panose="020B0604020202020204" pitchFamily="34" charset="0"/>
                          <a:cs typeface="Arial" panose="020B0604020202020204" pitchFamily="34" charset="0"/>
                        </a:rPr>
                        <a:t>M</a:t>
                      </a:r>
                      <a:r>
                        <a:rPr lang="en-US" sz="2400" dirty="0">
                          <a:effectLst/>
                          <a:latin typeface="Arial" panose="020B0604020202020204" pitchFamily="34" charset="0"/>
                          <a:cs typeface="Arial" panose="020B0604020202020204" pitchFamily="34" charset="0"/>
                        </a:rPr>
                        <a:t>aximum</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nSpc>
                          <a:spcPct val="107000"/>
                        </a:lnSpc>
                        <a:spcBef>
                          <a:spcPts val="0"/>
                        </a:spcBef>
                        <a:spcAft>
                          <a:spcPts val="0"/>
                        </a:spcAft>
                      </a:pPr>
                      <a:r>
                        <a:rPr lang="en-US" sz="2400" dirty="0">
                          <a:solidFill>
                            <a:srgbClr val="1E88E5"/>
                          </a:solidFill>
                          <a:effectLst/>
                          <a:latin typeface="Arial" panose="020B0604020202020204" pitchFamily="34" charset="0"/>
                          <a:cs typeface="Arial" panose="020B0604020202020204" pitchFamily="34" charset="0"/>
                        </a:rPr>
                        <a:t>30% CO</a:t>
                      </a:r>
                      <a:r>
                        <a:rPr lang="en-US" sz="2400" baseline="-25000" dirty="0">
                          <a:solidFill>
                            <a:srgbClr val="1E88E5"/>
                          </a:solidFill>
                          <a:effectLst/>
                          <a:latin typeface="Arial" panose="020B0604020202020204" pitchFamily="34" charset="0"/>
                          <a:cs typeface="Arial" panose="020B0604020202020204" pitchFamily="34" charset="0"/>
                        </a:rPr>
                        <a:t>2</a:t>
                      </a:r>
                      <a:endParaRPr lang="en-US" sz="2400" baseline="-25000" dirty="0">
                        <a:solidFill>
                          <a:srgbClr val="1E88E5"/>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139.7</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350.8</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510.7</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8.3</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1307.6</a:t>
                      </a:r>
                      <a:endParaRPr lang="en-US" sz="24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174.3</a:t>
                      </a:r>
                      <a:endParaRPr lang="en-US" sz="2400" kern="12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126.1</a:t>
                      </a: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374.7</a:t>
                      </a:r>
                    </a:p>
                  </a:txBody>
                  <a:tcPr marL="68580" marR="6858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86597717"/>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7.4</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27.5</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32</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359.1</a:t>
                      </a:r>
                      <a:endParaRPr lang="en-US" sz="2400" dirty="0">
                        <a:solidFill>
                          <a:srgbClr val="1E88E5"/>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11.23</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8.2</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66.7</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65243609"/>
                  </a:ext>
                </a:extLst>
              </a:tr>
              <a:tr h="951022">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70% CO</a:t>
                      </a:r>
                      <a:r>
                        <a:rPr lang="en-US" sz="2400" baseline="-25000" dirty="0">
                          <a:effectLst/>
                          <a:latin typeface="Arial" panose="020B0604020202020204" pitchFamily="34" charset="0"/>
                          <a:cs typeface="Arial" panose="020B0604020202020204" pitchFamily="34" charset="0"/>
                        </a:rPr>
                        <a:t>2</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137.6</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345.2</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492.1</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11.6</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1024.5</a:t>
                      </a:r>
                      <a:endParaRPr lang="en-US" sz="24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170.8</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126.4</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430.2</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61778359"/>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11.6</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30</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43.9</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5.3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150.3</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17.7</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fr-CH" sz="2400" kern="1200" dirty="0">
                          <a:solidFill>
                            <a:schemeClr val="tx1"/>
                          </a:solidFill>
                          <a:effectLst/>
                          <a:latin typeface="Arial" panose="020B0604020202020204" pitchFamily="34" charset="0"/>
                          <a:ea typeface="+mn-ea"/>
                          <a:cs typeface="Arial" panose="020B0604020202020204" pitchFamily="34" charset="0"/>
                        </a:rPr>
                        <a:t>1</a:t>
                      </a:r>
                      <a:r>
                        <a:rPr lang="en-US" sz="2400" kern="1200" dirty="0">
                          <a:solidFill>
                            <a:schemeClr val="tx1"/>
                          </a:solidFill>
                          <a:effectLst/>
                          <a:latin typeface="Arial" panose="020B0604020202020204" pitchFamily="34" charset="0"/>
                          <a:ea typeface="+mn-ea"/>
                          <a:cs typeface="Arial" panose="020B0604020202020204" pitchFamily="34" charset="0"/>
                        </a:rPr>
                        <a:t>3</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137.6</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26683693"/>
                  </a:ext>
                </a:extLst>
              </a:tr>
              <a:tr h="951022">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solidFill>
                            <a:srgbClr val="D81B60"/>
                          </a:solidFill>
                          <a:effectLst/>
                          <a:latin typeface="Arial" panose="020B0604020202020204" pitchFamily="34" charset="0"/>
                          <a:cs typeface="Arial" panose="020B0604020202020204" pitchFamily="34" charset="0"/>
                        </a:rPr>
                        <a:t>Isoflurane</a:t>
                      </a:r>
                      <a:endParaRPr lang="en-US" sz="2400" dirty="0">
                        <a:solidFill>
                          <a:srgbClr val="D81B6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135.4</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413.2</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503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3.3</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575.1</a:t>
                      </a:r>
                      <a:endParaRPr lang="en-US" sz="2400" dirty="0">
                        <a:solidFill>
                          <a:srgbClr val="078A74"/>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162.05</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117.8</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465.4</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04265518"/>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10.5</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43.6</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135.3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2.4</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381.3</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15</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10.5</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32.3</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4959864"/>
                  </a:ext>
                </a:extLst>
              </a:tr>
              <a:tr h="951022">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solidFill>
                            <a:srgbClr val="FDC51C"/>
                          </a:solidFill>
                          <a:effectLst/>
                          <a:latin typeface="Arial" panose="020B0604020202020204" pitchFamily="34" charset="0"/>
                          <a:cs typeface="Arial" panose="020B0604020202020204" pitchFamily="34" charset="0"/>
                        </a:rPr>
                        <a:t>CO</a:t>
                      </a:r>
                      <a:endParaRPr lang="en-US" sz="2400" dirty="0">
                        <a:solidFill>
                          <a:srgbClr val="FDC51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126.4</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506.20</a:t>
                      </a:r>
                      <a:endParaRPr lang="en-US" sz="2400" dirty="0">
                        <a:solidFill>
                          <a:srgbClr val="D81B6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490.3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8.3</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862.5</a:t>
                      </a:r>
                      <a:endParaRPr lang="en-US" sz="2400" dirty="0">
                        <a:solidFill>
                          <a:srgbClr val="D81B60"/>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159.4</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115.7</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574.3</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68630203"/>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14.5</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17</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82.6</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176.4</a:t>
                      </a:r>
                      <a:endParaRPr lang="en-US" sz="2400" dirty="0">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15.1</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13.1</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91.4</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77042960"/>
                  </a:ext>
                </a:extLst>
              </a:tr>
              <a:tr h="951022">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2400" dirty="0">
                          <a:solidFill>
                            <a:srgbClr val="078A74"/>
                          </a:solidFill>
                          <a:effectLst/>
                          <a:latin typeface="Arial" panose="020B0604020202020204" pitchFamily="34" charset="0"/>
                          <a:cs typeface="Arial" panose="020B0604020202020204" pitchFamily="34" charset="0"/>
                        </a:rPr>
                        <a:t>N</a:t>
                      </a:r>
                      <a:r>
                        <a:rPr lang="en-US" sz="2400" baseline="-25000" dirty="0">
                          <a:solidFill>
                            <a:srgbClr val="078A74"/>
                          </a:solidFill>
                          <a:effectLst/>
                          <a:latin typeface="Arial" panose="020B0604020202020204" pitchFamily="34" charset="0"/>
                          <a:cs typeface="Arial" panose="020B0604020202020204" pitchFamily="34" charset="0"/>
                        </a:rPr>
                        <a:t>2</a:t>
                      </a:r>
                      <a:endParaRPr lang="en-US" sz="2400" dirty="0">
                        <a:solidFill>
                          <a:srgbClr val="078A74"/>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163.8</a:t>
                      </a:r>
                      <a:endParaRPr lang="en-US" sz="2400" dirty="0">
                        <a:solidFill>
                          <a:srgbClr val="FDC51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495</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475.5</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14.6</a:t>
                      </a:r>
                      <a:endParaRPr lang="en-US" sz="2400" dirty="0">
                        <a:solidFill>
                          <a:srgbClr val="FDC51C"/>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1266.1</a:t>
                      </a:r>
                      <a:endParaRPr lang="en-US" sz="2400" dirty="0">
                        <a:solidFill>
                          <a:srgbClr val="FDC51C"/>
                        </a:solidFill>
                        <a:effectLst/>
                        <a:latin typeface="Arial" panose="020B0604020202020204" pitchFamily="34" charset="0"/>
                        <a:ea typeface="+mn-ea"/>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214.2</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147.8</a:t>
                      </a:r>
                    </a:p>
                  </a:txBody>
                  <a:tcPr marL="68580" marR="68580" marT="0" marB="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603.1</a:t>
                      </a:r>
                    </a:p>
                  </a:txBody>
                  <a:tcPr marL="68580" marR="68580"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1671959"/>
                  </a:ext>
                </a:extLst>
              </a:tr>
              <a:tr h="596267">
                <a:tc vMerge="1">
                  <a:txBody>
                    <a:bodyPr/>
                    <a:lstStyle/>
                    <a:p>
                      <a:endParaRPr lang="en-US"/>
                    </a:p>
                  </a:txBody>
                  <a:tcPr/>
                </a:tc>
                <a:tc vMerge="1">
                  <a:txBody>
                    <a:bodyPr/>
                    <a:lstStyle/>
                    <a:p>
                      <a:endParaRPr lang="en-US"/>
                    </a:p>
                  </a:txBody>
                  <a:tcPr/>
                </a:tc>
                <a:tc>
                  <a:txBody>
                    <a:bodyPr/>
                    <a:lstStyle/>
                    <a:p>
                      <a:pPr marL="0" marR="0" algn="r">
                        <a:lnSpc>
                          <a:spcPct val="107000"/>
                        </a:lnSpc>
                        <a:spcBef>
                          <a:spcPts val="0"/>
                        </a:spcBef>
                        <a:spcAft>
                          <a:spcPts val="0"/>
                        </a:spcAft>
                      </a:pPr>
                      <a:r>
                        <a:rPr lang="en-US" sz="2000" dirty="0">
                          <a:effectLst/>
                          <a:latin typeface="Arial" panose="020B0604020202020204" pitchFamily="34" charset="0"/>
                          <a:cs typeface="Arial" panose="020B0604020202020204" pitchFamily="34" charset="0"/>
                        </a:rPr>
                        <a:t>SD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11.3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28575" cap="flat" cmpd="sng" algn="ctr">
                      <a:no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52.2</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29.3</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6.1</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2400" dirty="0">
                          <a:effectLst/>
                          <a:latin typeface="Arial" panose="020B0604020202020204" pitchFamily="34" charset="0"/>
                          <a:cs typeface="Arial" panose="020B0604020202020204" pitchFamily="34" charset="0"/>
                        </a:rPr>
                        <a:t>350.9</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30.4</a:t>
                      </a:r>
                    </a:p>
                  </a:txBody>
                  <a:tcPr marL="68580" marR="68580"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9.8</a:t>
                      </a:r>
                    </a:p>
                  </a:txBody>
                  <a:tcPr marL="68580" marR="68580"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defTabSz="2400300" rtl="0" eaLnBrk="1" latinLnBrk="0" hangingPunct="1">
                        <a:lnSpc>
                          <a:spcPct val="107000"/>
                        </a:lnSpc>
                        <a:spcBef>
                          <a:spcPts val="0"/>
                        </a:spcBef>
                        <a:spcAft>
                          <a:spcPts val="0"/>
                        </a:spcAft>
                      </a:pPr>
                      <a:r>
                        <a:rPr lang="en-US" sz="2400" kern="1200" dirty="0">
                          <a:solidFill>
                            <a:schemeClr val="tx1"/>
                          </a:solidFill>
                          <a:effectLst/>
                          <a:latin typeface="Arial" panose="020B0604020202020204" pitchFamily="34" charset="0"/>
                          <a:ea typeface="+mn-ea"/>
                          <a:cs typeface="Arial" panose="020B0604020202020204" pitchFamily="34" charset="0"/>
                        </a:rPr>
                        <a:t>177.1</a:t>
                      </a:r>
                    </a:p>
                  </a:txBody>
                  <a:tcPr marL="68580" marR="6858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2239293"/>
                  </a:ext>
                </a:extLst>
              </a:tr>
            </a:tbl>
          </a:graphicData>
        </a:graphic>
      </p:graphicFrame>
      <p:sp>
        <p:nvSpPr>
          <p:cNvPr id="10" name="TextBox 9">
            <a:extLst>
              <a:ext uri="{FF2B5EF4-FFF2-40B4-BE49-F238E27FC236}">
                <a16:creationId xmlns:a16="http://schemas.microsoft.com/office/drawing/2014/main" id="{F93C3466-2B98-2187-879A-292D1999F2A9}"/>
              </a:ext>
            </a:extLst>
          </p:cNvPr>
          <p:cNvSpPr txBox="1"/>
          <p:nvPr/>
        </p:nvSpPr>
        <p:spPr>
          <a:xfrm>
            <a:off x="321886" y="17442505"/>
            <a:ext cx="25843806" cy="1569660"/>
          </a:xfrm>
          <a:prstGeom prst="rect">
            <a:avLst/>
          </a:prstGeom>
          <a:noFill/>
        </p:spPr>
        <p:txBody>
          <a:bodyPr wrap="square">
            <a:spAutoFit/>
          </a:bodyPr>
          <a:lstStyle/>
          <a:p>
            <a:pPr algn="just"/>
            <a:r>
              <a:rPr lang="en-US" sz="2400" b="1" dirty="0">
                <a:effectLst/>
                <a:latin typeface="Arial" panose="020B0604020202020204" pitchFamily="34" charset="0"/>
                <a:ea typeface="Calibri" panose="020F0502020204030204" pitchFamily="34" charset="0"/>
              </a:rPr>
              <a:t>Supplementary </a:t>
            </a:r>
            <a:r>
              <a:rPr lang="en-US" sz="2400" b="1" dirty="0">
                <a:latin typeface="Arial" panose="020B0604020202020204" pitchFamily="34" charset="0"/>
                <a:ea typeface="Calibri" panose="020F0502020204030204" pitchFamily="34" charset="0"/>
              </a:rPr>
              <a:t>Fig. 7</a:t>
            </a:r>
            <a:r>
              <a:rPr lang="en-US" sz="2400" b="1" dirty="0">
                <a:effectLst/>
                <a:latin typeface="Arial" panose="020B0604020202020204" pitchFamily="34" charset="0"/>
                <a:ea typeface="Calibri" panose="020F0502020204030204" pitchFamily="34" charset="0"/>
              </a:rPr>
              <a:t>: Cardiorespiratory values in rats exposed to different gases. </a:t>
            </a:r>
            <a:r>
              <a:rPr lang="en-US" sz="2400" dirty="0">
                <a:effectLst/>
                <a:latin typeface="Arial" panose="020B0604020202020204" pitchFamily="34" charset="0"/>
                <a:ea typeface="Calibri" panose="020F0502020204030204" pitchFamily="34" charset="0"/>
              </a:rPr>
              <a:t>Cardiorespiratory parameters were averaged at </a:t>
            </a:r>
            <a:r>
              <a:rPr lang="en-US" sz="2400" dirty="0">
                <a:latin typeface="Arial" panose="020B0604020202020204" pitchFamily="34" charset="0"/>
                <a:ea typeface="Calibri" panose="020F0502020204030204" pitchFamily="34" charset="0"/>
              </a:rPr>
              <a:t>loss of motion (LOM) and at the maximum reached by </a:t>
            </a:r>
            <a:r>
              <a:rPr lang="en-US" sz="2400" dirty="0">
                <a:effectLst/>
                <a:latin typeface="Arial" panose="020B0604020202020204" pitchFamily="34" charset="0"/>
                <a:ea typeface="Calibri" panose="020F0502020204030204" pitchFamily="34" charset="0"/>
              </a:rPr>
              <a:t>each animal for 30% CO</a:t>
            </a:r>
            <a:r>
              <a:rPr lang="en-US" sz="2400" baseline="-25000" dirty="0">
                <a:latin typeface="Arial" panose="020B0604020202020204" pitchFamily="34" charset="0"/>
                <a:cs typeface="Arial" panose="020B0604020202020204" pitchFamily="34" charset="0"/>
              </a:rPr>
              <a:t>2</a:t>
            </a:r>
            <a:r>
              <a:rPr lang="en-US" sz="2400" dirty="0">
                <a:effectLst/>
                <a:latin typeface="Arial" panose="020B0604020202020204" pitchFamily="34" charset="0"/>
                <a:ea typeface="Calibri" panose="020F0502020204030204" pitchFamily="34" charset="0"/>
              </a:rPr>
              <a:t> (blue, n=18 HR, BP -19 RR, TV, MV), 70% CO</a:t>
            </a:r>
            <a:r>
              <a:rPr lang="en-US" sz="2400" baseline="-25000" dirty="0">
                <a:latin typeface="Arial" panose="020B0604020202020204" pitchFamily="34" charset="0"/>
                <a:cs typeface="Arial" panose="020B0604020202020204" pitchFamily="34" charset="0"/>
              </a:rPr>
              <a:t>2</a:t>
            </a:r>
            <a:r>
              <a:rPr lang="en-US" sz="2400" dirty="0">
                <a:effectLst/>
                <a:latin typeface="Arial" panose="020B0604020202020204" pitchFamily="34" charset="0"/>
                <a:ea typeface="Calibri" panose="020F0502020204030204" pitchFamily="34" charset="0"/>
              </a:rPr>
              <a:t> (black, n=18), isoflurane (pink, n=19 RR, TV, MV -20 HR, BP), CO (yellow, n=9 RR, TV, MV -10 HR, BP) and N</a:t>
            </a:r>
            <a:r>
              <a:rPr lang="en-US" sz="2400" baseline="-25000" dirty="0">
                <a:latin typeface="Arial" panose="020B0604020202020204" pitchFamily="34" charset="0"/>
                <a:cs typeface="Arial" panose="020B0604020202020204" pitchFamily="34" charset="0"/>
              </a:rPr>
              <a:t>2</a:t>
            </a:r>
            <a:r>
              <a:rPr lang="en-US" sz="2400" dirty="0">
                <a:effectLst/>
                <a:latin typeface="Arial" panose="020B0604020202020204" pitchFamily="34" charset="0"/>
                <a:ea typeface="Calibri" panose="020F0502020204030204" pitchFamily="34" charset="0"/>
              </a:rPr>
              <a:t> (green, n=9 RR, TV, MV -10 HR, BP)</a:t>
            </a:r>
            <a:r>
              <a:rPr lang="en-US" sz="2400" dirty="0">
                <a:latin typeface="Arial" panose="020B0604020202020204" pitchFamily="34" charset="0"/>
              </a:rPr>
              <a:t>. The means and standard deviations are given for the mean blood pressure (MBP), heart rate (HR) derived from the blood pressure signal, respiratory rate (RR), tidal volume (TV), minute volume (MV), systolic blood pressure (SBP), diastolic blood pressure (DBP) and HR derived from the electrocardiogram (ECG) signal. </a:t>
            </a:r>
          </a:p>
        </p:txBody>
      </p:sp>
    </p:spTree>
    <p:extLst>
      <p:ext uri="{BB962C8B-B14F-4D97-AF65-F5344CB8AC3E}">
        <p14:creationId xmlns:p14="http://schemas.microsoft.com/office/powerpoint/2010/main" val="2108121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A641AA-B936-EA75-C01C-54096D440993}"/>
              </a:ext>
            </a:extLst>
          </p:cNvPr>
          <p:cNvPicPr>
            <a:picLocks noChangeAspect="1"/>
          </p:cNvPicPr>
          <p:nvPr/>
        </p:nvPicPr>
        <p:blipFill rotWithShape="1">
          <a:blip r:embed="rId2"/>
          <a:srcRect b="8134"/>
          <a:stretch/>
        </p:blipFill>
        <p:spPr>
          <a:xfrm>
            <a:off x="2179960" y="10117282"/>
            <a:ext cx="17221200" cy="1443797"/>
          </a:xfrm>
          <a:prstGeom prst="rect">
            <a:avLst/>
          </a:prstGeom>
        </p:spPr>
      </p:pic>
      <p:graphicFrame>
        <p:nvGraphicFramePr>
          <p:cNvPr id="7" name="Table 6">
            <a:extLst>
              <a:ext uri="{FF2B5EF4-FFF2-40B4-BE49-F238E27FC236}">
                <a16:creationId xmlns:a16="http://schemas.microsoft.com/office/drawing/2014/main" id="{5C28792F-EA84-FA98-DE37-EB89901BBC57}"/>
              </a:ext>
            </a:extLst>
          </p:cNvPr>
          <p:cNvGraphicFramePr>
            <a:graphicFrameLocks noGrp="1"/>
          </p:cNvGraphicFramePr>
          <p:nvPr>
            <p:extLst>
              <p:ext uri="{D42A27DB-BD31-4B8C-83A1-F6EECF244321}">
                <p14:modId xmlns:p14="http://schemas.microsoft.com/office/powerpoint/2010/main" val="2972905918"/>
              </p:ext>
            </p:extLst>
          </p:nvPr>
        </p:nvGraphicFramePr>
        <p:xfrm>
          <a:off x="1562153" y="1582171"/>
          <a:ext cx="24488087" cy="3048478"/>
        </p:xfrm>
        <a:graphic>
          <a:graphicData uri="http://schemas.openxmlformats.org/drawingml/2006/table">
            <a:tbl>
              <a:tblPr firstRow="1" firstCol="1">
                <a:tableStyleId>{9D7B26C5-4107-4FEC-AEDC-1716B250A1EF}</a:tableStyleId>
              </a:tblPr>
              <a:tblGrid>
                <a:gridCol w="4507010">
                  <a:extLst>
                    <a:ext uri="{9D8B030D-6E8A-4147-A177-3AD203B41FA5}">
                      <a16:colId xmlns:a16="http://schemas.microsoft.com/office/drawing/2014/main" val="2379573356"/>
                    </a:ext>
                  </a:extLst>
                </a:gridCol>
                <a:gridCol w="4256619">
                  <a:extLst>
                    <a:ext uri="{9D8B030D-6E8A-4147-A177-3AD203B41FA5}">
                      <a16:colId xmlns:a16="http://schemas.microsoft.com/office/drawing/2014/main" val="3150869672"/>
                    </a:ext>
                  </a:extLst>
                </a:gridCol>
                <a:gridCol w="4206543">
                  <a:extLst>
                    <a:ext uri="{9D8B030D-6E8A-4147-A177-3AD203B41FA5}">
                      <a16:colId xmlns:a16="http://schemas.microsoft.com/office/drawing/2014/main" val="1454502963"/>
                    </a:ext>
                  </a:extLst>
                </a:gridCol>
                <a:gridCol w="3755842">
                  <a:extLst>
                    <a:ext uri="{9D8B030D-6E8A-4147-A177-3AD203B41FA5}">
                      <a16:colId xmlns:a16="http://schemas.microsoft.com/office/drawing/2014/main" val="4150256134"/>
                    </a:ext>
                  </a:extLst>
                </a:gridCol>
                <a:gridCol w="3755842">
                  <a:extLst>
                    <a:ext uri="{9D8B030D-6E8A-4147-A177-3AD203B41FA5}">
                      <a16:colId xmlns:a16="http://schemas.microsoft.com/office/drawing/2014/main" val="3229081957"/>
                    </a:ext>
                  </a:extLst>
                </a:gridCol>
                <a:gridCol w="4006231">
                  <a:extLst>
                    <a:ext uri="{9D8B030D-6E8A-4147-A177-3AD203B41FA5}">
                      <a16:colId xmlns:a16="http://schemas.microsoft.com/office/drawing/2014/main" val="2539467141"/>
                    </a:ext>
                  </a:extLst>
                </a:gridCol>
              </a:tblGrid>
              <a:tr h="1531394">
                <a:tc>
                  <a:txBody>
                    <a:bodyPr/>
                    <a:lstStyle/>
                    <a:p>
                      <a:pPr algn="ctr" rtl="0" fontAlgn="ctr"/>
                      <a:r>
                        <a:rPr lang="en-US" sz="4000" b="1" i="0" u="none" strike="noStrike" dirty="0">
                          <a:solidFill>
                            <a:schemeClr val="tx1"/>
                          </a:solidFill>
                          <a:effectLst/>
                          <a:latin typeface="Arial" panose="020B0604020202020204" pitchFamily="34" charset="0"/>
                        </a:rPr>
                        <a:t>Time (sec)</a:t>
                      </a:r>
                    </a:p>
                  </a:txBody>
                  <a:tcPr marL="6350" marR="6350" marT="6350" marB="0" anchor="ctr">
                    <a:lnL w="1270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2400300" rtl="0" eaLnBrk="1" fontAlgn="ctr" latinLnBrk="0" hangingPunct="1">
                        <a:lnSpc>
                          <a:spcPct val="100000"/>
                        </a:lnSpc>
                        <a:spcBef>
                          <a:spcPts val="0"/>
                        </a:spcBef>
                        <a:spcAft>
                          <a:spcPts val="0"/>
                        </a:spcAft>
                        <a:buClrTx/>
                        <a:buSzTx/>
                        <a:buFontTx/>
                        <a:buNone/>
                        <a:tabLst/>
                        <a:defRPr/>
                      </a:pPr>
                      <a:r>
                        <a:rPr lang="en-US" sz="4000" b="1" i="0" u="none" strike="noStrike" dirty="0">
                          <a:solidFill>
                            <a:srgbClr val="000000"/>
                          </a:solidFill>
                          <a:effectLst/>
                          <a:latin typeface="Arial" panose="020B0604020202020204" pitchFamily="34" charset="0"/>
                        </a:rPr>
                        <a:t>70% CO</a:t>
                      </a:r>
                      <a:r>
                        <a:rPr lang="en-US" sz="4000" b="1" i="0" u="none" strike="noStrike" baseline="-25000" dirty="0">
                          <a:solidFill>
                            <a:srgbClr val="000000"/>
                          </a:solidFill>
                          <a:effectLst/>
                          <a:latin typeface="Arial" panose="020B0604020202020204" pitchFamily="34" charset="0"/>
                        </a:rPr>
                        <a:t>2</a:t>
                      </a:r>
                      <a:endParaRPr lang="en-US" sz="4000" b="1" i="0" u="none" strike="noStrike" dirty="0">
                        <a:solidFill>
                          <a:srgbClr val="000000"/>
                        </a:solidFill>
                        <a:effectLst/>
                        <a:latin typeface="Arial" panose="020B0604020202020204" pitchFamily="34" charset="0"/>
                      </a:endParaRPr>
                    </a:p>
                    <a:p>
                      <a:pPr algn="ctr" rtl="0" fontAlgn="ctr"/>
                      <a:endParaRPr lang="en-US" sz="4000" b="1" i="0" u="none" strike="noStrike" dirty="0">
                        <a:solidFill>
                          <a:schemeClr val="tx1"/>
                        </a:solidFill>
                        <a:effectLst/>
                        <a:latin typeface="Arial" panose="020B0604020202020204" pitchFamily="34" charset="0"/>
                      </a:endParaRPr>
                    </a:p>
                  </a:txBody>
                  <a:tcPr marL="6350" marR="6350" marT="6350" marB="0" anchor="ctr">
                    <a:lnL w="1905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2400300" rtl="0" eaLnBrk="1" fontAlgn="ctr" latinLnBrk="0" hangingPunct="1">
                        <a:lnSpc>
                          <a:spcPct val="100000"/>
                        </a:lnSpc>
                        <a:spcBef>
                          <a:spcPts val="0"/>
                        </a:spcBef>
                        <a:spcAft>
                          <a:spcPts val="0"/>
                        </a:spcAft>
                        <a:buClrTx/>
                        <a:buSzTx/>
                        <a:buFontTx/>
                        <a:buNone/>
                        <a:tabLst/>
                        <a:defRPr/>
                      </a:pPr>
                      <a:r>
                        <a:rPr lang="en-US" sz="4000" b="1" i="0" u="none" strike="noStrike" dirty="0">
                          <a:solidFill>
                            <a:srgbClr val="1E88E5"/>
                          </a:solidFill>
                          <a:effectLst/>
                          <a:latin typeface="Arial" panose="020B0604020202020204" pitchFamily="34" charset="0"/>
                        </a:rPr>
                        <a:t>30% CO</a:t>
                      </a:r>
                      <a:r>
                        <a:rPr lang="en-US" sz="4000" b="1" i="0" u="none" strike="noStrike" baseline="-25000" dirty="0">
                          <a:solidFill>
                            <a:srgbClr val="1E88E5"/>
                          </a:solidFill>
                          <a:effectLst/>
                          <a:latin typeface="Arial" panose="020B0604020202020204" pitchFamily="34" charset="0"/>
                        </a:rPr>
                        <a:t>2</a:t>
                      </a:r>
                      <a:endParaRPr lang="en-US" sz="4000" b="1" i="0" u="none" strike="noStrike" dirty="0">
                        <a:solidFill>
                          <a:srgbClr val="1E88E5"/>
                        </a:solidFill>
                        <a:effectLst/>
                        <a:latin typeface="Arial" panose="020B0604020202020204" pitchFamily="34" charset="0"/>
                      </a:endParaRPr>
                    </a:p>
                    <a:p>
                      <a:pPr algn="ctr" rtl="0" fontAlgn="ctr"/>
                      <a:endParaRPr lang="en-US" sz="4000" b="1" i="0" u="none" strike="noStrike" dirty="0">
                        <a:solidFill>
                          <a:schemeClr val="tx1"/>
                        </a:solidFill>
                        <a:effectLst/>
                        <a:latin typeface="Arial" panose="020B0604020202020204" pitchFamily="34" charset="0"/>
                      </a:endParaRPr>
                    </a:p>
                  </a:txBody>
                  <a:tcPr marL="6350" marR="6350" marT="6350" marB="0" anchor="ctr">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2400300" rtl="0" eaLnBrk="1" fontAlgn="ctr" latinLnBrk="0" hangingPunct="1">
                        <a:lnSpc>
                          <a:spcPct val="100000"/>
                        </a:lnSpc>
                        <a:spcBef>
                          <a:spcPts val="0"/>
                        </a:spcBef>
                        <a:spcAft>
                          <a:spcPts val="0"/>
                        </a:spcAft>
                        <a:buClrTx/>
                        <a:buSzTx/>
                        <a:buFontTx/>
                        <a:buNone/>
                        <a:tabLst/>
                        <a:defRPr/>
                      </a:pPr>
                      <a:r>
                        <a:rPr lang="en-US" sz="4000" b="1" i="0" u="none" strike="noStrike" dirty="0">
                          <a:solidFill>
                            <a:srgbClr val="D81B60"/>
                          </a:solidFill>
                          <a:effectLst/>
                          <a:latin typeface="Arial" panose="020B0604020202020204" pitchFamily="34" charset="0"/>
                        </a:rPr>
                        <a:t>Isoflurane</a:t>
                      </a:r>
                      <a:r>
                        <a:rPr lang="en-US" sz="4000" b="1" i="0" u="none" strike="noStrike" baseline="30000" dirty="0">
                          <a:solidFill>
                            <a:srgbClr val="D81B60"/>
                          </a:solidFill>
                          <a:effectLst/>
                          <a:latin typeface="Arial" panose="020B0604020202020204" pitchFamily="34" charset="0"/>
                        </a:rPr>
                        <a:t>1</a:t>
                      </a:r>
                    </a:p>
                    <a:p>
                      <a:pPr algn="ctr" rtl="0" fontAlgn="ctr"/>
                      <a:endParaRPr lang="en-US" sz="4000" b="1" i="0" u="none" strike="noStrike" dirty="0">
                        <a:solidFill>
                          <a:schemeClr val="tx1"/>
                        </a:solidFill>
                        <a:effectLst/>
                        <a:latin typeface="Arial" panose="020B0604020202020204" pitchFamily="34" charset="0"/>
                      </a:endParaRPr>
                    </a:p>
                  </a:txBody>
                  <a:tcPr marL="6350" marR="6350" marT="6350" marB="0" anchor="ctr">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2400300" rtl="0" eaLnBrk="1" fontAlgn="ctr" latinLnBrk="0" hangingPunct="1">
                        <a:lnSpc>
                          <a:spcPct val="100000"/>
                        </a:lnSpc>
                        <a:spcBef>
                          <a:spcPts val="0"/>
                        </a:spcBef>
                        <a:spcAft>
                          <a:spcPts val="0"/>
                        </a:spcAft>
                        <a:buClrTx/>
                        <a:buSzTx/>
                        <a:buFontTx/>
                        <a:buNone/>
                        <a:tabLst/>
                        <a:defRPr/>
                      </a:pPr>
                      <a:r>
                        <a:rPr lang="en-US" sz="4000" b="1" i="0" u="none" strike="noStrike" dirty="0">
                          <a:solidFill>
                            <a:srgbClr val="FDC51C"/>
                          </a:solidFill>
                          <a:effectLst/>
                          <a:latin typeface="Arial" panose="020B0604020202020204" pitchFamily="34" charset="0"/>
                        </a:rPr>
                        <a:t>CO</a:t>
                      </a:r>
                    </a:p>
                    <a:p>
                      <a:pPr algn="ctr" rtl="0" fontAlgn="ctr"/>
                      <a:endParaRPr lang="en-US" sz="4000" b="1" i="0" u="none" strike="noStrike" dirty="0">
                        <a:solidFill>
                          <a:schemeClr val="tx1"/>
                        </a:solidFill>
                        <a:effectLst/>
                        <a:latin typeface="Arial" panose="020B0604020202020204" pitchFamily="34" charset="0"/>
                      </a:endParaRPr>
                    </a:p>
                  </a:txBody>
                  <a:tcPr marL="6350" marR="6350" marT="6350" marB="0" anchor="ctr">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2400300" rtl="0" eaLnBrk="1" fontAlgn="ctr" latinLnBrk="0" hangingPunct="1">
                        <a:lnSpc>
                          <a:spcPct val="100000"/>
                        </a:lnSpc>
                        <a:spcBef>
                          <a:spcPts val="0"/>
                        </a:spcBef>
                        <a:spcAft>
                          <a:spcPts val="0"/>
                        </a:spcAft>
                        <a:buClrTx/>
                        <a:buSzTx/>
                        <a:buFontTx/>
                        <a:buNone/>
                        <a:tabLst/>
                        <a:defRPr/>
                      </a:pPr>
                      <a:r>
                        <a:rPr lang="en-US" sz="4000" b="1" i="0" u="none" strike="noStrike" dirty="0">
                          <a:solidFill>
                            <a:srgbClr val="078A74"/>
                          </a:solidFill>
                          <a:effectLst/>
                          <a:latin typeface="Arial" panose="020B0604020202020204" pitchFamily="34" charset="0"/>
                        </a:rPr>
                        <a:t>N</a:t>
                      </a:r>
                      <a:r>
                        <a:rPr lang="en-US" sz="4000" b="1" i="0" u="none" strike="noStrike" baseline="-25000" dirty="0">
                          <a:solidFill>
                            <a:srgbClr val="078A74"/>
                          </a:solidFill>
                          <a:effectLst/>
                          <a:latin typeface="Arial" panose="020B0604020202020204" pitchFamily="34" charset="0"/>
                        </a:rPr>
                        <a:t>2</a:t>
                      </a:r>
                      <a:endParaRPr lang="en-US" sz="4000" b="1" i="0" u="none" strike="noStrike" dirty="0">
                        <a:solidFill>
                          <a:srgbClr val="078A74"/>
                        </a:solidFill>
                        <a:effectLst/>
                        <a:latin typeface="Arial" panose="020B0604020202020204" pitchFamily="34" charset="0"/>
                      </a:endParaRPr>
                    </a:p>
                    <a:p>
                      <a:pPr algn="ctr" rtl="0" fontAlgn="ctr"/>
                      <a:endParaRPr lang="en-US" sz="4000" b="1" i="0" u="none" strike="noStrike" dirty="0">
                        <a:solidFill>
                          <a:schemeClr val="tx1"/>
                        </a:solidFill>
                        <a:effectLst/>
                        <a:latin typeface="Arial" panose="020B0604020202020204" pitchFamily="34" charset="0"/>
                      </a:endParaRPr>
                    </a:p>
                  </a:txBody>
                  <a:tcPr marL="6350" marR="6350" marT="635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35623517"/>
                  </a:ext>
                </a:extLst>
              </a:tr>
              <a:tr h="1517084">
                <a:tc>
                  <a:txBody>
                    <a:bodyPr/>
                    <a:lstStyle/>
                    <a:p>
                      <a:pPr algn="ctr" rtl="0" fontAlgn="ctr"/>
                      <a:r>
                        <a:rPr lang="fr-CH" sz="4000" b="1" i="0" u="none" strike="noStrike" dirty="0" err="1">
                          <a:solidFill>
                            <a:srgbClr val="000000"/>
                          </a:solidFill>
                          <a:effectLst/>
                          <a:latin typeface="Arial" panose="020B0604020202020204" pitchFamily="34" charset="0"/>
                        </a:rPr>
                        <a:t>Onset</a:t>
                      </a:r>
                      <a:r>
                        <a:rPr lang="fr-CH" sz="4000" b="1" i="0" u="none" strike="noStrike" dirty="0">
                          <a:solidFill>
                            <a:srgbClr val="000000"/>
                          </a:solidFill>
                          <a:effectLst/>
                          <a:latin typeface="Arial" panose="020B0604020202020204" pitchFamily="34" charset="0"/>
                        </a:rPr>
                        <a:t> of </a:t>
                      </a:r>
                      <a:r>
                        <a:rPr lang="fr-CH" sz="4000" b="1" i="0" u="none" strike="noStrike" dirty="0" err="1">
                          <a:solidFill>
                            <a:srgbClr val="000000"/>
                          </a:solidFill>
                          <a:effectLst/>
                          <a:latin typeface="Arial" panose="020B0604020202020204" pitchFamily="34" charset="0"/>
                        </a:rPr>
                        <a:t>arrhythmias</a:t>
                      </a:r>
                      <a:endParaRPr lang="en-US" sz="4000" b="1" i="0" u="none" strike="noStrike" dirty="0">
                        <a:solidFill>
                          <a:srgbClr val="000000"/>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en-US" sz="4000" b="0" i="0" u="none" strike="noStrike" dirty="0">
                          <a:solidFill>
                            <a:srgbClr val="000000"/>
                          </a:solidFill>
                          <a:effectLst/>
                          <a:latin typeface="Arial" panose="020B0604020202020204" pitchFamily="34" charset="0"/>
                        </a:rPr>
                        <a:t>5.2±3.9</a:t>
                      </a:r>
                      <a:r>
                        <a:rPr lang="en-US" sz="4000" b="0" i="0" u="none" strike="noStrike" dirty="0">
                          <a:solidFill>
                            <a:srgbClr val="1E88E5"/>
                          </a:solidFill>
                          <a:effectLst/>
                          <a:latin typeface="Arial" panose="020B0604020202020204" pitchFamily="34" charset="0"/>
                        </a:rPr>
                        <a:t>*</a:t>
                      </a:r>
                    </a:p>
                  </a:txBody>
                  <a:tcPr marL="6350" marR="6350" marT="6350" marB="0" anchor="ctr">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en-US" sz="4000" b="0" i="0" u="none" strike="noStrike" dirty="0">
                          <a:solidFill>
                            <a:srgbClr val="000000"/>
                          </a:solidFill>
                          <a:effectLst/>
                          <a:latin typeface="Arial" panose="020B0604020202020204" pitchFamily="34" charset="0"/>
                        </a:rPr>
                        <a:t>18.5±6.9*</a:t>
                      </a:r>
                      <a:endParaRPr lang="en-US" sz="4000" b="0" i="0" u="none" strike="noStrike" dirty="0">
                        <a:solidFill>
                          <a:srgbClr val="1E88E5"/>
                        </a:solidFill>
                        <a:effectLst/>
                        <a:latin typeface="Arial" panose="020B0604020202020204" pitchFamily="34" charset="0"/>
                      </a:endParaRPr>
                    </a:p>
                  </a:txBody>
                  <a:tcPr marL="6350" marR="6350" marT="6350" marB="0" anchor="ctr">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en-US" sz="4000" b="0" i="0" u="none" strike="noStrike" dirty="0">
                          <a:solidFill>
                            <a:srgbClr val="000000"/>
                          </a:solidFill>
                          <a:effectLst/>
                          <a:latin typeface="Arial" panose="020B0604020202020204" pitchFamily="34" charset="0"/>
                        </a:rPr>
                        <a:t>42.7±41.6****</a:t>
                      </a:r>
                      <a:endParaRPr lang="en-US" sz="4000" b="0" i="0" u="none" strike="noStrike" dirty="0">
                        <a:solidFill>
                          <a:srgbClr val="1E88E5"/>
                        </a:solidFill>
                        <a:effectLst/>
                        <a:latin typeface="Arial" panose="020B0604020202020204" pitchFamily="34" charset="0"/>
                      </a:endParaRPr>
                    </a:p>
                  </a:txBody>
                  <a:tcPr marL="6350" marR="6350" marT="6350" marB="0" anchor="ctr">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en-US" sz="4000" b="0" i="0" u="none" strike="noStrike" dirty="0">
                          <a:solidFill>
                            <a:srgbClr val="000000"/>
                          </a:solidFill>
                          <a:effectLst/>
                          <a:latin typeface="Arial" panose="020B0604020202020204" pitchFamily="34" charset="0"/>
                        </a:rPr>
                        <a:t>45.1±5.6</a:t>
                      </a:r>
                      <a:r>
                        <a:rPr lang="en-US" sz="4000" b="0" i="0" u="none" strike="noStrike" dirty="0">
                          <a:solidFill>
                            <a:srgbClr val="1E88E5"/>
                          </a:solidFill>
                          <a:effectLst/>
                          <a:latin typeface="Arial" panose="020B0604020202020204" pitchFamily="34" charset="0"/>
                        </a:rPr>
                        <a:t>*</a:t>
                      </a:r>
                      <a:r>
                        <a:rPr lang="en-US" sz="4000" b="0" i="0" u="none" strike="noStrike" dirty="0">
                          <a:solidFill>
                            <a:schemeClr val="tx1"/>
                          </a:solidFill>
                          <a:effectLst/>
                          <a:latin typeface="Arial" panose="020B0604020202020204" pitchFamily="34" charset="0"/>
                        </a:rPr>
                        <a:t>/</a:t>
                      </a:r>
                      <a:r>
                        <a:rPr lang="en-US" sz="4000" b="0" i="0" u="none" strike="noStrike" dirty="0">
                          <a:solidFill>
                            <a:srgbClr val="000000"/>
                          </a:solidFill>
                          <a:effectLst/>
                          <a:latin typeface="Arial" panose="020B0604020202020204" pitchFamily="34" charset="0"/>
                        </a:rPr>
                        <a:t>****</a:t>
                      </a:r>
                      <a:endParaRPr lang="en-US" sz="4000" b="0" i="0" u="none" strike="noStrike" dirty="0">
                        <a:solidFill>
                          <a:srgbClr val="1E88E5"/>
                        </a:solidFill>
                        <a:effectLst/>
                        <a:latin typeface="Arial" panose="020B0604020202020204" pitchFamily="34" charset="0"/>
                      </a:endParaRPr>
                    </a:p>
                  </a:txBody>
                  <a:tcPr marL="6350" marR="6350" marT="6350" marB="0" anchor="ctr">
                    <a:lnL>
                      <a:noFill/>
                    </a:lnL>
                    <a:lnR>
                      <a:noFill/>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en-US" sz="4000" b="0" i="0" u="none" strike="noStrike" dirty="0">
                          <a:solidFill>
                            <a:srgbClr val="000000"/>
                          </a:solidFill>
                          <a:effectLst/>
                          <a:latin typeface="Arial" panose="020B0604020202020204" pitchFamily="34" charset="0"/>
                        </a:rPr>
                        <a:t>48.1±9.2</a:t>
                      </a:r>
                      <a:r>
                        <a:rPr lang="en-US" sz="4000" b="0" i="0" u="none" strike="noStrike" dirty="0">
                          <a:solidFill>
                            <a:srgbClr val="1E88E5"/>
                          </a:solidFill>
                          <a:effectLst/>
                          <a:latin typeface="Arial" panose="020B0604020202020204" pitchFamily="34" charset="0"/>
                        </a:rPr>
                        <a:t>*</a:t>
                      </a:r>
                      <a:r>
                        <a:rPr lang="en-US" sz="4000" b="0" i="0" u="none" strike="noStrike" dirty="0">
                          <a:solidFill>
                            <a:schemeClr val="tx1"/>
                          </a:solidFill>
                          <a:effectLst/>
                          <a:latin typeface="Arial" panose="020B0604020202020204" pitchFamily="34" charset="0"/>
                        </a:rPr>
                        <a:t>/</a:t>
                      </a:r>
                      <a:r>
                        <a:rPr lang="en-US" sz="4000" b="0" i="0" u="none" strike="noStrike" dirty="0">
                          <a:solidFill>
                            <a:srgbClr val="000000"/>
                          </a:solidFill>
                          <a:effectLst/>
                          <a:latin typeface="Arial" panose="020B0604020202020204" pitchFamily="34" charset="0"/>
                        </a:rPr>
                        <a:t>****</a:t>
                      </a:r>
                      <a:endParaRPr lang="en-US" sz="4000" b="0" i="0" u="none" strike="noStrike" dirty="0">
                        <a:solidFill>
                          <a:srgbClr val="1E88E5"/>
                        </a:solidFill>
                        <a:effectLst/>
                        <a:latin typeface="Arial" panose="020B0604020202020204" pitchFamily="34" charset="0"/>
                      </a:endParaRPr>
                    </a:p>
                  </a:txBody>
                  <a:tcPr marL="6350" marR="6350" marT="6350" marB="0" anchor="ctr">
                    <a:lnL>
                      <a:noFill/>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97866333"/>
                  </a:ext>
                </a:extLst>
              </a:tr>
            </a:tbl>
          </a:graphicData>
        </a:graphic>
      </p:graphicFrame>
      <p:sp>
        <p:nvSpPr>
          <p:cNvPr id="12" name="TextBox 11">
            <a:extLst>
              <a:ext uri="{FF2B5EF4-FFF2-40B4-BE49-F238E27FC236}">
                <a16:creationId xmlns:a16="http://schemas.microsoft.com/office/drawing/2014/main" id="{8D64B230-0DBC-9270-EA8E-B58716C4EDAC}"/>
              </a:ext>
            </a:extLst>
          </p:cNvPr>
          <p:cNvSpPr txBox="1"/>
          <p:nvPr/>
        </p:nvSpPr>
        <p:spPr>
          <a:xfrm>
            <a:off x="1332764" y="1809976"/>
            <a:ext cx="441146"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a</a:t>
            </a:r>
          </a:p>
        </p:txBody>
      </p:sp>
      <p:sp>
        <p:nvSpPr>
          <p:cNvPr id="13" name="TextBox 12">
            <a:extLst>
              <a:ext uri="{FF2B5EF4-FFF2-40B4-BE49-F238E27FC236}">
                <a16:creationId xmlns:a16="http://schemas.microsoft.com/office/drawing/2014/main" id="{F6A169A2-836F-DD45-A750-97C8B50BFEA5}"/>
              </a:ext>
            </a:extLst>
          </p:cNvPr>
          <p:cNvSpPr txBox="1"/>
          <p:nvPr/>
        </p:nvSpPr>
        <p:spPr>
          <a:xfrm>
            <a:off x="1305512" y="4778392"/>
            <a:ext cx="466794"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b</a:t>
            </a:r>
          </a:p>
        </p:txBody>
      </p:sp>
      <p:sp>
        <p:nvSpPr>
          <p:cNvPr id="8" name="TextBox 7">
            <a:extLst>
              <a:ext uri="{FF2B5EF4-FFF2-40B4-BE49-F238E27FC236}">
                <a16:creationId xmlns:a16="http://schemas.microsoft.com/office/drawing/2014/main" id="{3109CABD-7B2A-C033-2578-23C79BDDC786}"/>
              </a:ext>
            </a:extLst>
          </p:cNvPr>
          <p:cNvSpPr txBox="1"/>
          <p:nvPr/>
        </p:nvSpPr>
        <p:spPr>
          <a:xfrm rot="16200000">
            <a:off x="897189" y="5623008"/>
            <a:ext cx="213391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ECG voltage (mV)</a:t>
            </a:r>
            <a:endParaRPr lang="en-US" sz="14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B656E59-8596-E507-EE14-38F15BC23036}"/>
              </a:ext>
            </a:extLst>
          </p:cNvPr>
          <p:cNvSpPr txBox="1"/>
          <p:nvPr/>
        </p:nvSpPr>
        <p:spPr>
          <a:xfrm>
            <a:off x="10316588" y="984028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21" name="TextBox 20">
            <a:extLst>
              <a:ext uri="{FF2B5EF4-FFF2-40B4-BE49-F238E27FC236}">
                <a16:creationId xmlns:a16="http://schemas.microsoft.com/office/drawing/2014/main" id="{DD84C211-67AF-4AD5-31D9-CB0BDA6E5956}"/>
              </a:ext>
            </a:extLst>
          </p:cNvPr>
          <p:cNvSpPr txBox="1"/>
          <p:nvPr/>
        </p:nvSpPr>
        <p:spPr>
          <a:xfrm>
            <a:off x="19892019" y="7675292"/>
            <a:ext cx="7072770"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 Second degree atrio-ventricular block</a:t>
            </a:r>
          </a:p>
        </p:txBody>
      </p:sp>
      <p:pic>
        <p:nvPicPr>
          <p:cNvPr id="25" name="Picture 24">
            <a:extLst>
              <a:ext uri="{FF2B5EF4-FFF2-40B4-BE49-F238E27FC236}">
                <a16:creationId xmlns:a16="http://schemas.microsoft.com/office/drawing/2014/main" id="{4C0F1461-6BBD-9DC9-995F-526503856C51}"/>
              </a:ext>
            </a:extLst>
          </p:cNvPr>
          <p:cNvPicPr>
            <a:picLocks noChangeAspect="1"/>
          </p:cNvPicPr>
          <p:nvPr/>
        </p:nvPicPr>
        <p:blipFill rotWithShape="1">
          <a:blip r:embed="rId3"/>
          <a:srcRect b="6128"/>
          <a:stretch/>
        </p:blipFill>
        <p:spPr>
          <a:xfrm>
            <a:off x="2186344" y="12273882"/>
            <a:ext cx="17221200" cy="1958147"/>
          </a:xfrm>
          <a:prstGeom prst="rect">
            <a:avLst/>
          </a:prstGeom>
        </p:spPr>
      </p:pic>
      <p:pic>
        <p:nvPicPr>
          <p:cNvPr id="27" name="Picture 26">
            <a:extLst>
              <a:ext uri="{FF2B5EF4-FFF2-40B4-BE49-F238E27FC236}">
                <a16:creationId xmlns:a16="http://schemas.microsoft.com/office/drawing/2014/main" id="{15526A33-6AB7-40A3-F364-12EB70CEC18A}"/>
              </a:ext>
            </a:extLst>
          </p:cNvPr>
          <p:cNvPicPr>
            <a:picLocks noChangeAspect="1"/>
          </p:cNvPicPr>
          <p:nvPr/>
        </p:nvPicPr>
        <p:blipFill rotWithShape="1">
          <a:blip r:embed="rId4"/>
          <a:srcRect t="-1" b="7078"/>
          <a:stretch/>
        </p:blipFill>
        <p:spPr>
          <a:xfrm>
            <a:off x="2186344" y="14960099"/>
            <a:ext cx="17221200" cy="1752468"/>
          </a:xfrm>
          <a:prstGeom prst="rect">
            <a:avLst/>
          </a:prstGeom>
        </p:spPr>
      </p:pic>
      <p:pic>
        <p:nvPicPr>
          <p:cNvPr id="31" name="Picture 30">
            <a:extLst>
              <a:ext uri="{FF2B5EF4-FFF2-40B4-BE49-F238E27FC236}">
                <a16:creationId xmlns:a16="http://schemas.microsoft.com/office/drawing/2014/main" id="{21DDFF26-F511-85F9-8227-D58956C02F68}"/>
              </a:ext>
            </a:extLst>
          </p:cNvPr>
          <p:cNvPicPr>
            <a:picLocks noChangeAspect="1"/>
          </p:cNvPicPr>
          <p:nvPr/>
        </p:nvPicPr>
        <p:blipFill rotWithShape="1">
          <a:blip r:embed="rId5"/>
          <a:srcRect b="7956"/>
          <a:stretch/>
        </p:blipFill>
        <p:spPr>
          <a:xfrm>
            <a:off x="2179960" y="5007072"/>
            <a:ext cx="17221200" cy="1735900"/>
          </a:xfrm>
          <a:prstGeom prst="rect">
            <a:avLst/>
          </a:prstGeom>
        </p:spPr>
      </p:pic>
      <p:sp>
        <p:nvSpPr>
          <p:cNvPr id="33" name="TextBox 32">
            <a:extLst>
              <a:ext uri="{FF2B5EF4-FFF2-40B4-BE49-F238E27FC236}">
                <a16:creationId xmlns:a16="http://schemas.microsoft.com/office/drawing/2014/main" id="{CFA7A9F6-89EB-7359-B01E-EAFD1BE40EE5}"/>
              </a:ext>
            </a:extLst>
          </p:cNvPr>
          <p:cNvSpPr txBox="1"/>
          <p:nvPr/>
        </p:nvSpPr>
        <p:spPr>
          <a:xfrm>
            <a:off x="19892019" y="8375319"/>
            <a:ext cx="6805068"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 Premature ventricular complex (PVC)</a:t>
            </a:r>
          </a:p>
        </p:txBody>
      </p:sp>
      <p:sp>
        <p:nvSpPr>
          <p:cNvPr id="34" name="TextBox 33">
            <a:extLst>
              <a:ext uri="{FF2B5EF4-FFF2-40B4-BE49-F238E27FC236}">
                <a16:creationId xmlns:a16="http://schemas.microsoft.com/office/drawing/2014/main" id="{71C7249B-F743-DCAA-02A2-928292930621}"/>
              </a:ext>
            </a:extLst>
          </p:cNvPr>
          <p:cNvSpPr txBox="1"/>
          <p:nvPr/>
        </p:nvSpPr>
        <p:spPr>
          <a:xfrm>
            <a:off x="19892019" y="10349096"/>
            <a:ext cx="4347665"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 ventricular tachycardia</a:t>
            </a:r>
          </a:p>
        </p:txBody>
      </p:sp>
      <p:sp>
        <p:nvSpPr>
          <p:cNvPr id="35" name="TextBox 34">
            <a:extLst>
              <a:ext uri="{FF2B5EF4-FFF2-40B4-BE49-F238E27FC236}">
                <a16:creationId xmlns:a16="http://schemas.microsoft.com/office/drawing/2014/main" id="{4B20B95E-ADBB-952D-0C95-67F6EC5DBC55}"/>
              </a:ext>
            </a:extLst>
          </p:cNvPr>
          <p:cNvSpPr txBox="1"/>
          <p:nvPr/>
        </p:nvSpPr>
        <p:spPr>
          <a:xfrm>
            <a:off x="19892019" y="13157404"/>
            <a:ext cx="4112023"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 ventricular fibrillation </a:t>
            </a:r>
          </a:p>
        </p:txBody>
      </p:sp>
      <p:sp>
        <p:nvSpPr>
          <p:cNvPr id="36" name="TextBox 35">
            <a:extLst>
              <a:ext uri="{FF2B5EF4-FFF2-40B4-BE49-F238E27FC236}">
                <a16:creationId xmlns:a16="http://schemas.microsoft.com/office/drawing/2014/main" id="{391979A8-8515-B5F8-8C3B-84BF789DEB1A}"/>
              </a:ext>
            </a:extLst>
          </p:cNvPr>
          <p:cNvSpPr txBox="1"/>
          <p:nvPr/>
        </p:nvSpPr>
        <p:spPr>
          <a:xfrm>
            <a:off x="19892019" y="5784003"/>
            <a:ext cx="2704587"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Normal rhythm</a:t>
            </a:r>
          </a:p>
        </p:txBody>
      </p:sp>
      <p:sp>
        <p:nvSpPr>
          <p:cNvPr id="37" name="TextBox 36">
            <a:extLst>
              <a:ext uri="{FF2B5EF4-FFF2-40B4-BE49-F238E27FC236}">
                <a16:creationId xmlns:a16="http://schemas.microsoft.com/office/drawing/2014/main" id="{09832EF7-9F76-1BFB-3E52-981DE5119ABC}"/>
              </a:ext>
            </a:extLst>
          </p:cNvPr>
          <p:cNvSpPr txBox="1"/>
          <p:nvPr/>
        </p:nvSpPr>
        <p:spPr>
          <a:xfrm>
            <a:off x="19892019" y="15486626"/>
            <a:ext cx="2810385"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 Sinus pauses</a:t>
            </a:r>
          </a:p>
        </p:txBody>
      </p:sp>
      <p:sp>
        <p:nvSpPr>
          <p:cNvPr id="2" name="TextBox 1">
            <a:extLst>
              <a:ext uri="{FF2B5EF4-FFF2-40B4-BE49-F238E27FC236}">
                <a16:creationId xmlns:a16="http://schemas.microsoft.com/office/drawing/2014/main" id="{5B86AAD2-28AB-8AC9-905C-5A7D99A446C9}"/>
              </a:ext>
            </a:extLst>
          </p:cNvPr>
          <p:cNvSpPr txBox="1"/>
          <p:nvPr/>
        </p:nvSpPr>
        <p:spPr>
          <a:xfrm>
            <a:off x="2111883" y="16890854"/>
            <a:ext cx="28150541" cy="2677656"/>
          </a:xfrm>
          <a:prstGeom prst="rect">
            <a:avLst/>
          </a:prstGeom>
          <a:noFill/>
        </p:spPr>
        <p:txBody>
          <a:bodyPr wrap="square">
            <a:spAutoFit/>
          </a:bodyPr>
          <a:lstStyle/>
          <a:p>
            <a:pPr algn="just"/>
            <a:r>
              <a:rPr lang="en-US" sz="2400" b="1" dirty="0">
                <a:effectLst/>
                <a:latin typeface="Arial" panose="020B0604020202020204" pitchFamily="34" charset="0"/>
                <a:ea typeface="Calibri" panose="020F0502020204030204" pitchFamily="34" charset="0"/>
                <a:cs typeface="Arial" panose="020B0604020202020204" pitchFamily="34" charset="0"/>
              </a:rPr>
              <a:t>Supplementary Fig. 8: A</a:t>
            </a:r>
            <a:r>
              <a:rPr lang="en-US" sz="2400" b="1" dirty="0">
                <a:latin typeface="Arial" panose="020B0604020202020204" pitchFamily="34" charset="0"/>
                <a:cs typeface="Arial" panose="020B0604020202020204" pitchFamily="34" charset="0"/>
              </a:rPr>
              <a:t>rrhythmias observed in rats after exposure to different gases. </a:t>
            </a:r>
            <a:r>
              <a:rPr lang="en-US" sz="2400" dirty="0">
                <a:latin typeface="Arial" panose="020B0604020202020204" pitchFamily="34" charset="0"/>
              </a:rPr>
              <a:t>Animals were attributed to one of the following groups: 70% CO</a:t>
            </a:r>
            <a:r>
              <a:rPr lang="en-US" sz="2400" baseline="-25000" dirty="0">
                <a:latin typeface="Arial" panose="020B0604020202020204" pitchFamily="34" charset="0"/>
                <a:cs typeface="Arial" panose="020B0604020202020204" pitchFamily="34" charset="0"/>
              </a:rPr>
              <a:t>2</a:t>
            </a:r>
            <a:r>
              <a:rPr lang="en-US" sz="2400" dirty="0">
                <a:latin typeface="Arial" panose="020B0604020202020204" pitchFamily="34" charset="0"/>
              </a:rPr>
              <a:t> (black, n=19), 30% CO</a:t>
            </a:r>
            <a:r>
              <a:rPr lang="en-US" sz="2400" baseline="-25000" dirty="0">
                <a:latin typeface="Arial" panose="020B0604020202020204" pitchFamily="34" charset="0"/>
                <a:cs typeface="Arial" panose="020B0604020202020204" pitchFamily="34" charset="0"/>
              </a:rPr>
              <a:t>2</a:t>
            </a:r>
            <a:r>
              <a:rPr lang="en-US" sz="2400" dirty="0">
                <a:latin typeface="Arial" panose="020B0604020202020204" pitchFamily="34" charset="0"/>
              </a:rPr>
              <a:t> (blue, n=18), isoflurane (pink, n=20), CO (yellow, n=10) or N</a:t>
            </a:r>
            <a:r>
              <a:rPr lang="en-US" sz="2400" baseline="-25000" dirty="0">
                <a:latin typeface="Arial" panose="020B0604020202020204" pitchFamily="34" charset="0"/>
                <a:cs typeface="Arial" panose="020B0604020202020204" pitchFamily="34" charset="0"/>
              </a:rPr>
              <a:t>2</a:t>
            </a:r>
            <a:r>
              <a:rPr lang="en-US" sz="2400" dirty="0">
                <a:latin typeface="Arial" panose="020B0604020202020204" pitchFamily="34" charset="0"/>
              </a:rPr>
              <a:t> (green, n=10). </a:t>
            </a:r>
            <a:r>
              <a:rPr lang="en-US" sz="2400" dirty="0">
                <a:latin typeface="Arial" panose="020B0604020202020204" pitchFamily="34" charset="0"/>
                <a:cs typeface="Arial" panose="020B0604020202020204" pitchFamily="34" charset="0"/>
              </a:rPr>
              <a:t>a) onset of arrhythmias. b) Normal ECG (electrocardiogram) during baseline and examples of arrhythmias: second degree atrio-ventricular block, premature ventricular complex (PVC), ventricular tachycardia, ventricular fibrillation, sinus pauses. </a:t>
            </a:r>
            <a:r>
              <a:rPr lang="en-US" sz="2400" dirty="0">
                <a:latin typeface="Arial" panose="020B0604020202020204" pitchFamily="34" charset="0"/>
              </a:rPr>
              <a:t>Statistical analysis was performed with Kruskal-Wallis with Dunn’s multiple comparisons test. Values are reported as means ± SD. </a:t>
            </a:r>
            <a:r>
              <a:rPr lang="en-US" sz="2400" dirty="0">
                <a:latin typeface="Arial"/>
                <a:cs typeface="Arial"/>
              </a:rPr>
              <a:t>Statistical significance is indicated as follows: ∗ p&lt; 0.05; ∗∗ p&lt; 0.01; ∗∗∗ p&lt; 0.001, ∗∗∗∗ p&lt; 0.0001. In blue each group is compared to 30% CO</a:t>
            </a:r>
            <a:r>
              <a:rPr lang="en-US" sz="2400" baseline="-25000" dirty="0">
                <a:latin typeface="Arial" panose="020B0604020202020204" pitchFamily="34" charset="0"/>
                <a:cs typeface="Arial" panose="020B0604020202020204" pitchFamily="34" charset="0"/>
              </a:rPr>
              <a:t>2</a:t>
            </a:r>
            <a:r>
              <a:rPr lang="en-US" sz="2400" dirty="0">
                <a:latin typeface="Arial" panose="020B0604020202020204" pitchFamily="34" charset="0"/>
                <a:cs typeface="Arial" panose="020B0604020202020204" pitchFamily="34" charset="0"/>
              </a:rPr>
              <a:t>. </a:t>
            </a:r>
            <a:r>
              <a:rPr lang="en-US" sz="2400" dirty="0">
                <a:latin typeface="Arial"/>
                <a:cs typeface="Arial"/>
              </a:rPr>
              <a:t>In black each group is compared to 70% CO</a:t>
            </a:r>
            <a:r>
              <a:rPr lang="en-US" sz="2400" baseline="-25000" dirty="0">
                <a:latin typeface="Arial" panose="020B0604020202020204" pitchFamily="34" charset="0"/>
                <a:cs typeface="Arial" panose="020B0604020202020204" pitchFamily="34" charset="0"/>
              </a:rPr>
              <a:t>2</a:t>
            </a:r>
            <a:r>
              <a:rPr lang="en-US" sz="2400" dirty="0">
                <a:latin typeface="Arial" panose="020B0604020202020204" pitchFamily="34" charset="0"/>
                <a:cs typeface="Arial" panose="020B0604020202020204" pitchFamily="34" charset="0"/>
              </a:rPr>
              <a:t>. </a:t>
            </a:r>
            <a:r>
              <a:rPr lang="en-US" sz="2400" baseline="30000" dirty="0">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only 70% of animals experienced arrhythmia during induction of anesthesia with isoflurane.  </a:t>
            </a:r>
            <a:endParaRPr lang="en-US" sz="2400" dirty="0">
              <a:latin typeface="Arial" panose="020B0604020202020204" pitchFamily="34" charset="0"/>
            </a:endParaRPr>
          </a:p>
          <a:p>
            <a:pPr algn="just"/>
            <a:endParaRPr lang="en-US" sz="2400" dirty="0">
              <a:latin typeface="Arial" panose="020B0604020202020204" pitchFamily="34" charset="0"/>
            </a:endParaRPr>
          </a:p>
          <a:p>
            <a:pPr algn="just"/>
            <a:endParaRPr lang="en-US" sz="24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0D344A50-1574-0CAF-17D4-E1839C509CCF}"/>
              </a:ext>
            </a:extLst>
          </p:cNvPr>
          <p:cNvSpPr txBox="1"/>
          <p:nvPr/>
        </p:nvSpPr>
        <p:spPr>
          <a:xfrm>
            <a:off x="7938444" y="12698957"/>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grpSp>
        <p:nvGrpSpPr>
          <p:cNvPr id="95" name="Group 94">
            <a:extLst>
              <a:ext uri="{FF2B5EF4-FFF2-40B4-BE49-F238E27FC236}">
                <a16:creationId xmlns:a16="http://schemas.microsoft.com/office/drawing/2014/main" id="{4B614446-7447-8FBE-EBCE-B65CBA4EE691}"/>
              </a:ext>
            </a:extLst>
          </p:cNvPr>
          <p:cNvGrpSpPr/>
          <p:nvPr/>
        </p:nvGrpSpPr>
        <p:grpSpPr>
          <a:xfrm>
            <a:off x="3406817" y="15209627"/>
            <a:ext cx="15639769" cy="553998"/>
            <a:chOff x="4027302" y="15418173"/>
            <a:chExt cx="15639769" cy="553998"/>
          </a:xfrm>
        </p:grpSpPr>
        <p:sp>
          <p:nvSpPr>
            <p:cNvPr id="38" name="TextBox 37">
              <a:extLst>
                <a:ext uri="{FF2B5EF4-FFF2-40B4-BE49-F238E27FC236}">
                  <a16:creationId xmlns:a16="http://schemas.microsoft.com/office/drawing/2014/main" id="{5A041979-D370-3C0E-90EB-516F95C17B9D}"/>
                </a:ext>
              </a:extLst>
            </p:cNvPr>
            <p:cNvSpPr txBox="1"/>
            <p:nvPr/>
          </p:nvSpPr>
          <p:spPr>
            <a:xfrm>
              <a:off x="13176045"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39" name="TextBox 38">
              <a:extLst>
                <a:ext uri="{FF2B5EF4-FFF2-40B4-BE49-F238E27FC236}">
                  <a16:creationId xmlns:a16="http://schemas.microsoft.com/office/drawing/2014/main" id="{1962BA3E-3EC8-C25E-42A5-E053D77B9CE2}"/>
                </a:ext>
              </a:extLst>
            </p:cNvPr>
            <p:cNvSpPr txBox="1"/>
            <p:nvPr/>
          </p:nvSpPr>
          <p:spPr>
            <a:xfrm>
              <a:off x="13928267"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0" name="TextBox 39">
              <a:extLst>
                <a:ext uri="{FF2B5EF4-FFF2-40B4-BE49-F238E27FC236}">
                  <a16:creationId xmlns:a16="http://schemas.microsoft.com/office/drawing/2014/main" id="{B85E4A00-0857-0637-0001-971EDA8EEFEF}"/>
                </a:ext>
              </a:extLst>
            </p:cNvPr>
            <p:cNvSpPr txBox="1"/>
            <p:nvPr/>
          </p:nvSpPr>
          <p:spPr>
            <a:xfrm>
              <a:off x="11493078"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1" name="TextBox 40">
              <a:extLst>
                <a:ext uri="{FF2B5EF4-FFF2-40B4-BE49-F238E27FC236}">
                  <a16:creationId xmlns:a16="http://schemas.microsoft.com/office/drawing/2014/main" id="{45DBE2E5-FB1B-0ADC-36BF-EA8CA193AABB}"/>
                </a:ext>
              </a:extLst>
            </p:cNvPr>
            <p:cNvSpPr txBox="1"/>
            <p:nvPr/>
          </p:nvSpPr>
          <p:spPr>
            <a:xfrm>
              <a:off x="12423823"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2" name="TextBox 41">
              <a:extLst>
                <a:ext uri="{FF2B5EF4-FFF2-40B4-BE49-F238E27FC236}">
                  <a16:creationId xmlns:a16="http://schemas.microsoft.com/office/drawing/2014/main" id="{0C6AA206-2452-4196-93BD-381230E13B89}"/>
                </a:ext>
              </a:extLst>
            </p:cNvPr>
            <p:cNvSpPr txBox="1"/>
            <p:nvPr/>
          </p:nvSpPr>
          <p:spPr>
            <a:xfrm>
              <a:off x="7607774"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3" name="TextBox 42">
              <a:extLst>
                <a:ext uri="{FF2B5EF4-FFF2-40B4-BE49-F238E27FC236}">
                  <a16:creationId xmlns:a16="http://schemas.microsoft.com/office/drawing/2014/main" id="{8C20B248-68C3-04FE-53AD-E1F31B7EF155}"/>
                </a:ext>
              </a:extLst>
            </p:cNvPr>
            <p:cNvSpPr txBox="1"/>
            <p:nvPr/>
          </p:nvSpPr>
          <p:spPr>
            <a:xfrm>
              <a:off x="8359996"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4" name="TextBox 43">
              <a:extLst>
                <a:ext uri="{FF2B5EF4-FFF2-40B4-BE49-F238E27FC236}">
                  <a16:creationId xmlns:a16="http://schemas.microsoft.com/office/drawing/2014/main" id="{9D1E1731-1231-060A-DD34-4E442ED5DE82}"/>
                </a:ext>
              </a:extLst>
            </p:cNvPr>
            <p:cNvSpPr txBox="1"/>
            <p:nvPr/>
          </p:nvSpPr>
          <p:spPr>
            <a:xfrm>
              <a:off x="6103330"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5" name="TextBox 44">
              <a:extLst>
                <a:ext uri="{FF2B5EF4-FFF2-40B4-BE49-F238E27FC236}">
                  <a16:creationId xmlns:a16="http://schemas.microsoft.com/office/drawing/2014/main" id="{4DB190B6-0321-5DD1-9BDB-7A21A1C6B773}"/>
                </a:ext>
              </a:extLst>
            </p:cNvPr>
            <p:cNvSpPr txBox="1"/>
            <p:nvPr/>
          </p:nvSpPr>
          <p:spPr>
            <a:xfrm>
              <a:off x="6855552"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6" name="TextBox 45">
              <a:extLst>
                <a:ext uri="{FF2B5EF4-FFF2-40B4-BE49-F238E27FC236}">
                  <a16:creationId xmlns:a16="http://schemas.microsoft.com/office/drawing/2014/main" id="{CBE31E63-88E1-D4E9-3A84-7B41A99F237D}"/>
                </a:ext>
              </a:extLst>
            </p:cNvPr>
            <p:cNvSpPr txBox="1"/>
            <p:nvPr/>
          </p:nvSpPr>
          <p:spPr>
            <a:xfrm>
              <a:off x="16752741"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7" name="TextBox 46">
              <a:extLst>
                <a:ext uri="{FF2B5EF4-FFF2-40B4-BE49-F238E27FC236}">
                  <a16:creationId xmlns:a16="http://schemas.microsoft.com/office/drawing/2014/main" id="{C6A779F5-A121-75E0-2BF2-E31BCF6F4DBB}"/>
                </a:ext>
              </a:extLst>
            </p:cNvPr>
            <p:cNvSpPr txBox="1"/>
            <p:nvPr/>
          </p:nvSpPr>
          <p:spPr>
            <a:xfrm>
              <a:off x="17649999"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8" name="TextBox 47">
              <a:extLst>
                <a:ext uri="{FF2B5EF4-FFF2-40B4-BE49-F238E27FC236}">
                  <a16:creationId xmlns:a16="http://schemas.microsoft.com/office/drawing/2014/main" id="{0EB8BCDE-ECE2-063A-5CB0-AECE71EFEB05}"/>
                </a:ext>
              </a:extLst>
            </p:cNvPr>
            <p:cNvSpPr txBox="1"/>
            <p:nvPr/>
          </p:nvSpPr>
          <p:spPr>
            <a:xfrm>
              <a:off x="14924170"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49" name="TextBox 48">
              <a:extLst>
                <a:ext uri="{FF2B5EF4-FFF2-40B4-BE49-F238E27FC236}">
                  <a16:creationId xmlns:a16="http://schemas.microsoft.com/office/drawing/2014/main" id="{4531FA04-F644-DDB9-7CC0-95FBD00824EB}"/>
                </a:ext>
              </a:extLst>
            </p:cNvPr>
            <p:cNvSpPr txBox="1"/>
            <p:nvPr/>
          </p:nvSpPr>
          <p:spPr>
            <a:xfrm>
              <a:off x="15886871"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0" name="TextBox 49">
              <a:extLst>
                <a:ext uri="{FF2B5EF4-FFF2-40B4-BE49-F238E27FC236}">
                  <a16:creationId xmlns:a16="http://schemas.microsoft.com/office/drawing/2014/main" id="{65A0F978-DD00-F647-427B-9F09A163C53C}"/>
                </a:ext>
              </a:extLst>
            </p:cNvPr>
            <p:cNvSpPr txBox="1"/>
            <p:nvPr/>
          </p:nvSpPr>
          <p:spPr>
            <a:xfrm>
              <a:off x="9847448"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1" name="TextBox 50">
              <a:extLst>
                <a:ext uri="{FF2B5EF4-FFF2-40B4-BE49-F238E27FC236}">
                  <a16:creationId xmlns:a16="http://schemas.microsoft.com/office/drawing/2014/main" id="{CC7D5160-B277-8712-76AD-46E5C71CBF65}"/>
                </a:ext>
              </a:extLst>
            </p:cNvPr>
            <p:cNvSpPr txBox="1"/>
            <p:nvPr/>
          </p:nvSpPr>
          <p:spPr>
            <a:xfrm>
              <a:off x="10551778"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3" name="TextBox 52">
              <a:extLst>
                <a:ext uri="{FF2B5EF4-FFF2-40B4-BE49-F238E27FC236}">
                  <a16:creationId xmlns:a16="http://schemas.microsoft.com/office/drawing/2014/main" id="{06F0AB8D-166D-8669-DF9D-971DBC8F6F46}"/>
                </a:ext>
              </a:extLst>
            </p:cNvPr>
            <p:cNvSpPr txBox="1"/>
            <p:nvPr/>
          </p:nvSpPr>
          <p:spPr>
            <a:xfrm>
              <a:off x="9126488"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2" name="TextBox 51">
              <a:extLst>
                <a:ext uri="{FF2B5EF4-FFF2-40B4-BE49-F238E27FC236}">
                  <a16:creationId xmlns:a16="http://schemas.microsoft.com/office/drawing/2014/main" id="{643DBA72-5F9F-1EC7-8F97-6DC9AD5B9DA5}"/>
                </a:ext>
              </a:extLst>
            </p:cNvPr>
            <p:cNvSpPr txBox="1"/>
            <p:nvPr/>
          </p:nvSpPr>
          <p:spPr>
            <a:xfrm>
              <a:off x="5426047"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5" name="TextBox 54">
              <a:extLst>
                <a:ext uri="{FF2B5EF4-FFF2-40B4-BE49-F238E27FC236}">
                  <a16:creationId xmlns:a16="http://schemas.microsoft.com/office/drawing/2014/main" id="{4175FA1C-0355-9BA6-AD23-5DF466E78D77}"/>
                </a:ext>
              </a:extLst>
            </p:cNvPr>
            <p:cNvSpPr txBox="1"/>
            <p:nvPr/>
          </p:nvSpPr>
          <p:spPr>
            <a:xfrm>
              <a:off x="4692223"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6" name="TextBox 55">
              <a:extLst>
                <a:ext uri="{FF2B5EF4-FFF2-40B4-BE49-F238E27FC236}">
                  <a16:creationId xmlns:a16="http://schemas.microsoft.com/office/drawing/2014/main" id="{CE3C942A-2AC5-F39F-5554-201350B94E57}"/>
                </a:ext>
              </a:extLst>
            </p:cNvPr>
            <p:cNvSpPr txBox="1"/>
            <p:nvPr/>
          </p:nvSpPr>
          <p:spPr>
            <a:xfrm>
              <a:off x="4027302"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7" name="TextBox 56">
              <a:extLst>
                <a:ext uri="{FF2B5EF4-FFF2-40B4-BE49-F238E27FC236}">
                  <a16:creationId xmlns:a16="http://schemas.microsoft.com/office/drawing/2014/main" id="{340B1966-ADCC-9858-C564-ACEFEAED215A}"/>
                </a:ext>
              </a:extLst>
            </p:cNvPr>
            <p:cNvSpPr txBox="1"/>
            <p:nvPr/>
          </p:nvSpPr>
          <p:spPr>
            <a:xfrm>
              <a:off x="19269205"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8" name="TextBox 57">
              <a:extLst>
                <a:ext uri="{FF2B5EF4-FFF2-40B4-BE49-F238E27FC236}">
                  <a16:creationId xmlns:a16="http://schemas.microsoft.com/office/drawing/2014/main" id="{0DE977DF-34AF-C723-9674-B4EE209A0F01}"/>
                </a:ext>
              </a:extLst>
            </p:cNvPr>
            <p:cNvSpPr txBox="1"/>
            <p:nvPr/>
          </p:nvSpPr>
          <p:spPr>
            <a:xfrm>
              <a:off x="18496989" y="15418173"/>
              <a:ext cx="39786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grpSp>
      <p:cxnSp>
        <p:nvCxnSpPr>
          <p:cNvPr id="76" name="Straight Connector 75">
            <a:extLst>
              <a:ext uri="{FF2B5EF4-FFF2-40B4-BE49-F238E27FC236}">
                <a16:creationId xmlns:a16="http://schemas.microsoft.com/office/drawing/2014/main" id="{ADC1241A-CE0B-D94B-C31E-57FDCE900835}"/>
              </a:ext>
            </a:extLst>
          </p:cNvPr>
          <p:cNvCxnSpPr>
            <a:cxnSpLocks/>
          </p:cNvCxnSpPr>
          <p:nvPr/>
        </p:nvCxnSpPr>
        <p:spPr>
          <a:xfrm>
            <a:off x="17672382" y="7226118"/>
            <a:ext cx="1737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2973F6A8-79B7-0342-69E6-7F17DD5E01ED}"/>
              </a:ext>
            </a:extLst>
          </p:cNvPr>
          <p:cNvSpPr txBox="1"/>
          <p:nvPr/>
        </p:nvSpPr>
        <p:spPr>
          <a:xfrm>
            <a:off x="17998612" y="6672120"/>
            <a:ext cx="1103187"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1 sec</a:t>
            </a:r>
          </a:p>
        </p:txBody>
      </p:sp>
      <p:cxnSp>
        <p:nvCxnSpPr>
          <p:cNvPr id="79" name="Straight Connector 78">
            <a:extLst>
              <a:ext uri="{FF2B5EF4-FFF2-40B4-BE49-F238E27FC236}">
                <a16:creationId xmlns:a16="http://schemas.microsoft.com/office/drawing/2014/main" id="{F8F9B975-E8DB-C2BD-F921-3FD6C0D4A68D}"/>
              </a:ext>
            </a:extLst>
          </p:cNvPr>
          <p:cNvCxnSpPr>
            <a:cxnSpLocks/>
          </p:cNvCxnSpPr>
          <p:nvPr/>
        </p:nvCxnSpPr>
        <p:spPr>
          <a:xfrm>
            <a:off x="18550206" y="11457092"/>
            <a:ext cx="85953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E1F268D2-61BB-8D56-2D33-571A13F0ED34}"/>
              </a:ext>
            </a:extLst>
          </p:cNvPr>
          <p:cNvSpPr txBox="1"/>
          <p:nvPr/>
        </p:nvSpPr>
        <p:spPr>
          <a:xfrm>
            <a:off x="18428380" y="10903094"/>
            <a:ext cx="1103187"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1 sec</a:t>
            </a:r>
          </a:p>
        </p:txBody>
      </p:sp>
      <p:cxnSp>
        <p:nvCxnSpPr>
          <p:cNvPr id="82" name="Straight Connector 81">
            <a:extLst>
              <a:ext uri="{FF2B5EF4-FFF2-40B4-BE49-F238E27FC236}">
                <a16:creationId xmlns:a16="http://schemas.microsoft.com/office/drawing/2014/main" id="{C70494BD-5B4E-E9F4-C885-FB0BE3A53041}"/>
              </a:ext>
            </a:extLst>
          </p:cNvPr>
          <p:cNvCxnSpPr>
            <a:cxnSpLocks/>
          </p:cNvCxnSpPr>
          <p:nvPr/>
        </p:nvCxnSpPr>
        <p:spPr>
          <a:xfrm>
            <a:off x="18550206" y="14122932"/>
            <a:ext cx="85953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35AB0B72-ACDB-9263-DBBB-F0B661AB5044}"/>
              </a:ext>
            </a:extLst>
          </p:cNvPr>
          <p:cNvSpPr txBox="1"/>
          <p:nvPr/>
        </p:nvSpPr>
        <p:spPr>
          <a:xfrm>
            <a:off x="18413850" y="13576700"/>
            <a:ext cx="1103187"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1 sec</a:t>
            </a:r>
          </a:p>
        </p:txBody>
      </p:sp>
      <p:cxnSp>
        <p:nvCxnSpPr>
          <p:cNvPr id="87" name="Straight Connector 86">
            <a:extLst>
              <a:ext uri="{FF2B5EF4-FFF2-40B4-BE49-F238E27FC236}">
                <a16:creationId xmlns:a16="http://schemas.microsoft.com/office/drawing/2014/main" id="{5503D31B-4C40-EEC4-227A-FB9C2E52B783}"/>
              </a:ext>
            </a:extLst>
          </p:cNvPr>
          <p:cNvCxnSpPr>
            <a:cxnSpLocks/>
          </p:cNvCxnSpPr>
          <p:nvPr/>
        </p:nvCxnSpPr>
        <p:spPr>
          <a:xfrm>
            <a:off x="17672382" y="16846546"/>
            <a:ext cx="1737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522034A-9725-7BD3-FD0F-9F1BA2052FEC}"/>
              </a:ext>
            </a:extLst>
          </p:cNvPr>
          <p:cNvSpPr txBox="1"/>
          <p:nvPr/>
        </p:nvSpPr>
        <p:spPr>
          <a:xfrm>
            <a:off x="17993059" y="16292548"/>
            <a:ext cx="1103187"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1 sec</a:t>
            </a:r>
          </a:p>
        </p:txBody>
      </p:sp>
      <p:sp>
        <p:nvSpPr>
          <p:cNvPr id="90" name="TextBox 89">
            <a:extLst>
              <a:ext uri="{FF2B5EF4-FFF2-40B4-BE49-F238E27FC236}">
                <a16:creationId xmlns:a16="http://schemas.microsoft.com/office/drawing/2014/main" id="{F250E0B8-B2B7-C2F0-7F56-6B6755F6E5F2}"/>
              </a:ext>
            </a:extLst>
          </p:cNvPr>
          <p:cNvSpPr txBox="1"/>
          <p:nvPr/>
        </p:nvSpPr>
        <p:spPr>
          <a:xfrm rot="16200000">
            <a:off x="897189" y="8105709"/>
            <a:ext cx="213391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ECG voltage (mV)</a:t>
            </a:r>
            <a:endParaRPr lang="en-US" sz="1400" b="1" dirty="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58B08561-A9FD-1C33-4B23-F5C5622DCD28}"/>
              </a:ext>
            </a:extLst>
          </p:cNvPr>
          <p:cNvSpPr txBox="1"/>
          <p:nvPr/>
        </p:nvSpPr>
        <p:spPr>
          <a:xfrm rot="16200000">
            <a:off x="897189" y="10588409"/>
            <a:ext cx="213391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ECG voltage (mV)</a:t>
            </a:r>
            <a:endParaRPr lang="en-US" sz="1400" b="1" dirty="0">
              <a:latin typeface="Arial" panose="020B0604020202020204" pitchFamily="34" charset="0"/>
              <a:cs typeface="Arial" panose="020B0604020202020204" pitchFamily="34" charset="0"/>
            </a:endParaRPr>
          </a:p>
        </p:txBody>
      </p:sp>
      <p:sp>
        <p:nvSpPr>
          <p:cNvPr id="92" name="TextBox 91">
            <a:extLst>
              <a:ext uri="{FF2B5EF4-FFF2-40B4-BE49-F238E27FC236}">
                <a16:creationId xmlns:a16="http://schemas.microsoft.com/office/drawing/2014/main" id="{ED281CF4-FFE6-CAD1-4F1C-6BDEDC48E22F}"/>
              </a:ext>
            </a:extLst>
          </p:cNvPr>
          <p:cNvSpPr txBox="1"/>
          <p:nvPr/>
        </p:nvSpPr>
        <p:spPr>
          <a:xfrm rot="16200000">
            <a:off x="897189" y="13071109"/>
            <a:ext cx="213391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ECG voltage (mV)</a:t>
            </a:r>
            <a:endParaRPr lang="en-US" sz="1400" b="1" dirty="0">
              <a:latin typeface="Arial" panose="020B060402020202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A48157FF-CBB9-A181-E578-5442F6F40EDF}"/>
              </a:ext>
            </a:extLst>
          </p:cNvPr>
          <p:cNvSpPr txBox="1"/>
          <p:nvPr/>
        </p:nvSpPr>
        <p:spPr>
          <a:xfrm rot="16200000">
            <a:off x="897189" y="15553810"/>
            <a:ext cx="213391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ECG voltage (mV)</a:t>
            </a:r>
            <a:endParaRPr lang="en-US" sz="1400" b="1" dirty="0">
              <a:latin typeface="Arial" panose="020B0604020202020204" pitchFamily="34" charset="0"/>
              <a:cs typeface="Arial" panose="020B0604020202020204" pitchFamily="34" charset="0"/>
            </a:endParaRPr>
          </a:p>
        </p:txBody>
      </p:sp>
      <p:pic>
        <p:nvPicPr>
          <p:cNvPr id="94" name="Picture 93">
            <a:extLst>
              <a:ext uri="{FF2B5EF4-FFF2-40B4-BE49-F238E27FC236}">
                <a16:creationId xmlns:a16="http://schemas.microsoft.com/office/drawing/2014/main" id="{AE39B712-8485-E0F0-1CB1-3B71BA32F4D9}"/>
              </a:ext>
            </a:extLst>
          </p:cNvPr>
          <p:cNvPicPr>
            <a:picLocks noChangeAspect="1"/>
          </p:cNvPicPr>
          <p:nvPr/>
        </p:nvPicPr>
        <p:blipFill rotWithShape="1">
          <a:blip r:embed="rId6"/>
          <a:srcRect l="1268" t="2" r="97412" b="21988"/>
          <a:stretch/>
        </p:blipFill>
        <p:spPr>
          <a:xfrm>
            <a:off x="2420428" y="7354660"/>
            <a:ext cx="305891" cy="1909543"/>
          </a:xfrm>
          <a:prstGeom prst="rect">
            <a:avLst/>
          </a:prstGeom>
        </p:spPr>
      </p:pic>
      <p:pic>
        <p:nvPicPr>
          <p:cNvPr id="6" name="Picture 5">
            <a:extLst>
              <a:ext uri="{FF2B5EF4-FFF2-40B4-BE49-F238E27FC236}">
                <a16:creationId xmlns:a16="http://schemas.microsoft.com/office/drawing/2014/main" id="{E52A0EA3-AE6B-7A04-1432-C7492BE895DB}"/>
              </a:ext>
            </a:extLst>
          </p:cNvPr>
          <p:cNvPicPr>
            <a:picLocks noChangeAspect="1"/>
          </p:cNvPicPr>
          <p:nvPr/>
        </p:nvPicPr>
        <p:blipFill rotWithShape="1">
          <a:blip r:embed="rId6"/>
          <a:srcRect l="25711" t="1" r="2334" b="12823"/>
          <a:stretch/>
        </p:blipFill>
        <p:spPr>
          <a:xfrm>
            <a:off x="2629719" y="7285829"/>
            <a:ext cx="16672644" cy="2133920"/>
          </a:xfrm>
          <a:prstGeom prst="rect">
            <a:avLst/>
          </a:prstGeom>
        </p:spPr>
      </p:pic>
      <p:sp>
        <p:nvSpPr>
          <p:cNvPr id="22" name="TextBox 21">
            <a:extLst>
              <a:ext uri="{FF2B5EF4-FFF2-40B4-BE49-F238E27FC236}">
                <a16:creationId xmlns:a16="http://schemas.microsoft.com/office/drawing/2014/main" id="{3FA32C2A-3FFD-3525-90C0-F6FC4357C02A}"/>
              </a:ext>
            </a:extLst>
          </p:cNvPr>
          <p:cNvSpPr txBox="1"/>
          <p:nvPr/>
        </p:nvSpPr>
        <p:spPr>
          <a:xfrm>
            <a:off x="4386150" y="7911955"/>
            <a:ext cx="33374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23" name="TextBox 22">
            <a:extLst>
              <a:ext uri="{FF2B5EF4-FFF2-40B4-BE49-F238E27FC236}">
                <a16:creationId xmlns:a16="http://schemas.microsoft.com/office/drawing/2014/main" id="{D5FFCB00-68FF-0812-7925-60CAC595077A}"/>
              </a:ext>
            </a:extLst>
          </p:cNvPr>
          <p:cNvSpPr txBox="1"/>
          <p:nvPr/>
        </p:nvSpPr>
        <p:spPr>
          <a:xfrm>
            <a:off x="11861135"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4" name="TextBox 53">
            <a:extLst>
              <a:ext uri="{FF2B5EF4-FFF2-40B4-BE49-F238E27FC236}">
                <a16:creationId xmlns:a16="http://schemas.microsoft.com/office/drawing/2014/main" id="{40BA6D6B-B41F-8CF9-EB54-A231C8F7C5D8}"/>
              </a:ext>
            </a:extLst>
          </p:cNvPr>
          <p:cNvSpPr txBox="1"/>
          <p:nvPr/>
        </p:nvSpPr>
        <p:spPr>
          <a:xfrm>
            <a:off x="11203263"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59" name="TextBox 58">
            <a:extLst>
              <a:ext uri="{FF2B5EF4-FFF2-40B4-BE49-F238E27FC236}">
                <a16:creationId xmlns:a16="http://schemas.microsoft.com/office/drawing/2014/main" id="{E12AFA9C-D974-4CFB-B1F4-98350E768EF1}"/>
              </a:ext>
            </a:extLst>
          </p:cNvPr>
          <p:cNvSpPr txBox="1"/>
          <p:nvPr/>
        </p:nvSpPr>
        <p:spPr>
          <a:xfrm>
            <a:off x="13002323"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0" name="TextBox 59">
            <a:extLst>
              <a:ext uri="{FF2B5EF4-FFF2-40B4-BE49-F238E27FC236}">
                <a16:creationId xmlns:a16="http://schemas.microsoft.com/office/drawing/2014/main" id="{A67758CC-C96C-5BF7-C514-B13063D107AA}"/>
              </a:ext>
            </a:extLst>
          </p:cNvPr>
          <p:cNvSpPr txBox="1"/>
          <p:nvPr/>
        </p:nvSpPr>
        <p:spPr>
          <a:xfrm>
            <a:off x="12422827"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1" name="TextBox 60">
            <a:extLst>
              <a:ext uri="{FF2B5EF4-FFF2-40B4-BE49-F238E27FC236}">
                <a16:creationId xmlns:a16="http://schemas.microsoft.com/office/drawing/2014/main" id="{93E483C6-9BBB-BBBC-93A1-1E9C2A8F610F}"/>
              </a:ext>
            </a:extLst>
          </p:cNvPr>
          <p:cNvSpPr txBox="1"/>
          <p:nvPr/>
        </p:nvSpPr>
        <p:spPr>
          <a:xfrm>
            <a:off x="14635565"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2" name="TextBox 61">
            <a:extLst>
              <a:ext uri="{FF2B5EF4-FFF2-40B4-BE49-F238E27FC236}">
                <a16:creationId xmlns:a16="http://schemas.microsoft.com/office/drawing/2014/main" id="{4D81F1CD-E93B-F87A-9DA3-3B7F3B34D4B9}"/>
              </a:ext>
            </a:extLst>
          </p:cNvPr>
          <p:cNvSpPr txBox="1"/>
          <p:nvPr/>
        </p:nvSpPr>
        <p:spPr>
          <a:xfrm>
            <a:off x="13977693"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3" name="TextBox 62">
            <a:extLst>
              <a:ext uri="{FF2B5EF4-FFF2-40B4-BE49-F238E27FC236}">
                <a16:creationId xmlns:a16="http://schemas.microsoft.com/office/drawing/2014/main" id="{42491998-EC42-CA49-A563-4C4C172F3934}"/>
              </a:ext>
            </a:extLst>
          </p:cNvPr>
          <p:cNvSpPr txBox="1"/>
          <p:nvPr/>
        </p:nvSpPr>
        <p:spPr>
          <a:xfrm>
            <a:off x="17065595"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4" name="TextBox 63">
            <a:extLst>
              <a:ext uri="{FF2B5EF4-FFF2-40B4-BE49-F238E27FC236}">
                <a16:creationId xmlns:a16="http://schemas.microsoft.com/office/drawing/2014/main" id="{04D85677-C6F7-48A4-5FE5-E98BDA0F5C01}"/>
              </a:ext>
            </a:extLst>
          </p:cNvPr>
          <p:cNvSpPr txBox="1"/>
          <p:nvPr/>
        </p:nvSpPr>
        <p:spPr>
          <a:xfrm>
            <a:off x="16464873"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5" name="TextBox 64">
            <a:extLst>
              <a:ext uri="{FF2B5EF4-FFF2-40B4-BE49-F238E27FC236}">
                <a16:creationId xmlns:a16="http://schemas.microsoft.com/office/drawing/2014/main" id="{23D79671-4148-D4B6-282F-C0DB03ACABC6}"/>
              </a:ext>
            </a:extLst>
          </p:cNvPr>
          <p:cNvSpPr txBox="1"/>
          <p:nvPr/>
        </p:nvSpPr>
        <p:spPr>
          <a:xfrm>
            <a:off x="17499864" y="8132538"/>
            <a:ext cx="33374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6" name="TextBox 65">
            <a:extLst>
              <a:ext uri="{FF2B5EF4-FFF2-40B4-BE49-F238E27FC236}">
                <a16:creationId xmlns:a16="http://schemas.microsoft.com/office/drawing/2014/main" id="{EFEEF592-53CA-495E-E665-19319BC83FCF}"/>
              </a:ext>
            </a:extLst>
          </p:cNvPr>
          <p:cNvSpPr txBox="1"/>
          <p:nvPr/>
        </p:nvSpPr>
        <p:spPr>
          <a:xfrm>
            <a:off x="18968616" y="8132538"/>
            <a:ext cx="33374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7" name="TextBox 66">
            <a:extLst>
              <a:ext uri="{FF2B5EF4-FFF2-40B4-BE49-F238E27FC236}">
                <a16:creationId xmlns:a16="http://schemas.microsoft.com/office/drawing/2014/main" id="{08F21847-D158-23C2-E20A-8645DC03E429}"/>
              </a:ext>
            </a:extLst>
          </p:cNvPr>
          <p:cNvSpPr txBox="1"/>
          <p:nvPr/>
        </p:nvSpPr>
        <p:spPr>
          <a:xfrm>
            <a:off x="17876890" y="8132538"/>
            <a:ext cx="409086" cy="553998"/>
          </a:xfrm>
          <a:prstGeom prst="rect">
            <a:avLst/>
          </a:prstGeom>
          <a:noFill/>
        </p:spPr>
        <p:txBody>
          <a:bodyPr wrap="none" rtlCol="0">
            <a:spAutoFit/>
          </a:bodyPr>
          <a:lstStyle/>
          <a:p>
            <a:r>
              <a:rPr lang="fr-CH" sz="3000" dirty="0">
                <a:latin typeface="Arial" panose="020B0604020202020204" pitchFamily="34" charset="0"/>
                <a:cs typeface="Arial" panose="020B0604020202020204" pitchFamily="34" charset="0"/>
              </a:rPr>
              <a:t>+</a:t>
            </a:r>
            <a:endParaRPr lang="en-US" sz="3000" dirty="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E3AC3AE4-BC75-F23D-0343-E0A43EECF2CB}"/>
              </a:ext>
            </a:extLst>
          </p:cNvPr>
          <p:cNvSpPr txBox="1"/>
          <p:nvPr/>
        </p:nvSpPr>
        <p:spPr>
          <a:xfrm>
            <a:off x="18389120"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69" name="TextBox 68">
            <a:extLst>
              <a:ext uri="{FF2B5EF4-FFF2-40B4-BE49-F238E27FC236}">
                <a16:creationId xmlns:a16="http://schemas.microsoft.com/office/drawing/2014/main" id="{0C2E6FC5-FD31-3163-5FE2-BE41C5213B1B}"/>
              </a:ext>
            </a:extLst>
          </p:cNvPr>
          <p:cNvSpPr txBox="1"/>
          <p:nvPr/>
        </p:nvSpPr>
        <p:spPr>
          <a:xfrm>
            <a:off x="15198498"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70" name="TextBox 69">
            <a:extLst>
              <a:ext uri="{FF2B5EF4-FFF2-40B4-BE49-F238E27FC236}">
                <a16:creationId xmlns:a16="http://schemas.microsoft.com/office/drawing/2014/main" id="{D0E40C45-E411-2138-A08F-4491941B46D1}"/>
              </a:ext>
            </a:extLst>
          </p:cNvPr>
          <p:cNvSpPr txBox="1"/>
          <p:nvPr/>
        </p:nvSpPr>
        <p:spPr>
          <a:xfrm>
            <a:off x="15997677" y="8132538"/>
            <a:ext cx="40908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71" name="TextBox 70">
            <a:extLst>
              <a:ext uri="{FF2B5EF4-FFF2-40B4-BE49-F238E27FC236}">
                <a16:creationId xmlns:a16="http://schemas.microsoft.com/office/drawing/2014/main" id="{2998575A-831A-B3A1-6B36-8F3CB55C8827}"/>
              </a:ext>
            </a:extLst>
          </p:cNvPr>
          <p:cNvSpPr txBox="1"/>
          <p:nvPr/>
        </p:nvSpPr>
        <p:spPr>
          <a:xfrm>
            <a:off x="15623087" y="8132538"/>
            <a:ext cx="33374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sp>
        <p:nvSpPr>
          <p:cNvPr id="72" name="TextBox 71">
            <a:extLst>
              <a:ext uri="{FF2B5EF4-FFF2-40B4-BE49-F238E27FC236}">
                <a16:creationId xmlns:a16="http://schemas.microsoft.com/office/drawing/2014/main" id="{BA8599E0-1EF8-F84F-3092-822DB50E854B}"/>
              </a:ext>
            </a:extLst>
          </p:cNvPr>
          <p:cNvSpPr txBox="1"/>
          <p:nvPr/>
        </p:nvSpPr>
        <p:spPr>
          <a:xfrm>
            <a:off x="9226963" y="8132538"/>
            <a:ext cx="333746"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a:t>
            </a:r>
          </a:p>
        </p:txBody>
      </p:sp>
      <p:cxnSp>
        <p:nvCxnSpPr>
          <p:cNvPr id="74" name="Straight Connector 73">
            <a:extLst>
              <a:ext uri="{FF2B5EF4-FFF2-40B4-BE49-F238E27FC236}">
                <a16:creationId xmlns:a16="http://schemas.microsoft.com/office/drawing/2014/main" id="{7317E18F-928B-BAC8-DEE5-07C78CF0D4A9}"/>
              </a:ext>
            </a:extLst>
          </p:cNvPr>
          <p:cNvCxnSpPr>
            <a:cxnSpLocks/>
          </p:cNvCxnSpPr>
          <p:nvPr/>
        </p:nvCxnSpPr>
        <p:spPr>
          <a:xfrm>
            <a:off x="17032302" y="9695345"/>
            <a:ext cx="23774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BADF507D-4E29-8D28-C670-6B6CC54C773C}"/>
              </a:ext>
            </a:extLst>
          </p:cNvPr>
          <p:cNvSpPr txBox="1"/>
          <p:nvPr/>
        </p:nvSpPr>
        <p:spPr>
          <a:xfrm>
            <a:off x="17683799" y="9120285"/>
            <a:ext cx="1103187" cy="553998"/>
          </a:xfrm>
          <a:prstGeom prst="rect">
            <a:avLst/>
          </a:prstGeom>
          <a:noFill/>
        </p:spPr>
        <p:txBody>
          <a:bodyPr wrap="none" rtlCol="0">
            <a:spAutoFit/>
          </a:bodyPr>
          <a:lstStyle/>
          <a:p>
            <a:r>
              <a:rPr lang="en-US" sz="3000" dirty="0">
                <a:latin typeface="Arial" panose="020B0604020202020204" pitchFamily="34" charset="0"/>
                <a:cs typeface="Arial" panose="020B0604020202020204" pitchFamily="34" charset="0"/>
              </a:rPr>
              <a:t>1 sec</a:t>
            </a:r>
          </a:p>
        </p:txBody>
      </p:sp>
    </p:spTree>
    <p:extLst>
      <p:ext uri="{BB962C8B-B14F-4D97-AF65-F5344CB8AC3E}">
        <p14:creationId xmlns:p14="http://schemas.microsoft.com/office/powerpoint/2010/main" val="1442262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35D0B18-47EF-344D-3E37-C045ECDE16B5}"/>
              </a:ext>
            </a:extLst>
          </p:cNvPr>
          <p:cNvSpPr txBox="1"/>
          <p:nvPr/>
        </p:nvSpPr>
        <p:spPr>
          <a:xfrm>
            <a:off x="566872" y="12075438"/>
            <a:ext cx="30369865" cy="1569660"/>
          </a:xfrm>
          <a:prstGeom prst="rect">
            <a:avLst/>
          </a:prstGeom>
          <a:noFill/>
        </p:spPr>
        <p:txBody>
          <a:bodyPr wrap="square" rtlCol="0">
            <a:spAutoFit/>
          </a:bodyPr>
          <a:lstStyle/>
          <a:p>
            <a:pPr algn="just"/>
            <a:r>
              <a:rPr lang="en-US" sz="2400" b="1" dirty="0">
                <a:latin typeface="Arial" panose="020B0604020202020204" pitchFamily="34" charset="0"/>
              </a:rPr>
              <a:t>Supplementary Fig. 9: Sexes differences in rats euthanized with 70% CO</a:t>
            </a:r>
            <a:r>
              <a:rPr lang="en-US" sz="2400" b="1" baseline="-25000" dirty="0">
                <a:latin typeface="Arial" panose="020B0604020202020204" pitchFamily="34" charset="0"/>
                <a:cs typeface="Arial" panose="020B0604020202020204" pitchFamily="34" charset="0"/>
              </a:rPr>
              <a:t>2</a:t>
            </a:r>
            <a:r>
              <a:rPr lang="en-US" sz="2400" b="1" dirty="0">
                <a:latin typeface="Arial" panose="020B0604020202020204" pitchFamily="34" charset="0"/>
              </a:rPr>
              <a:t>, 30% CO</a:t>
            </a:r>
            <a:r>
              <a:rPr lang="en-US" sz="2400" b="1" baseline="-25000" dirty="0">
                <a:latin typeface="Arial" panose="020B0604020202020204" pitchFamily="34" charset="0"/>
                <a:cs typeface="Arial" panose="020B0604020202020204" pitchFamily="34" charset="0"/>
              </a:rPr>
              <a:t>2</a:t>
            </a:r>
            <a:r>
              <a:rPr lang="en-US" sz="2400" b="1" dirty="0">
                <a:latin typeface="Arial" panose="020B0604020202020204" pitchFamily="34" charset="0"/>
              </a:rPr>
              <a:t>, CO or N</a:t>
            </a:r>
            <a:r>
              <a:rPr lang="en-US" sz="2400" b="1" baseline="-25000" dirty="0">
                <a:latin typeface="Arial" panose="020B0604020202020204" pitchFamily="34" charset="0"/>
                <a:cs typeface="Arial" panose="020B0604020202020204" pitchFamily="34" charset="0"/>
              </a:rPr>
              <a:t>2</a:t>
            </a:r>
            <a:r>
              <a:rPr lang="en-US" sz="2400" b="1" dirty="0">
                <a:latin typeface="Arial" panose="020B0604020202020204" pitchFamily="34" charset="0"/>
              </a:rPr>
              <a:t> or anesthetized with isoflurane. </a:t>
            </a:r>
            <a:r>
              <a:rPr lang="en-US" sz="2400" dirty="0">
                <a:latin typeface="Arial" panose="020B0604020202020204" pitchFamily="34" charset="0"/>
              </a:rPr>
              <a:t>a-b) Sniffing and circling durations. c) Number of gasping events. d-f) </a:t>
            </a:r>
            <a:r>
              <a:rPr lang="en-US" sz="2400" dirty="0">
                <a:latin typeface="Arial"/>
                <a:cs typeface="Arial"/>
              </a:rPr>
              <a:t>morphometric quantification of air spaces, number of erythrocytes and perivascular albumin area.</a:t>
            </a:r>
            <a:r>
              <a:rPr lang="en-US" sz="2400" dirty="0">
                <a:latin typeface="Arial" panose="020B0604020202020204" pitchFamily="34" charset="0"/>
              </a:rPr>
              <a:t> g-j) Times until loss of motion (LOM), isoelectric electroencephalogram (EEG), cessation of breathing, and asystole. k-m) Stress hormone levels for noradrenaline, ACTH (Adrenocorticotropic hormone) and corticosterone. Statistical analysis was performed with 2-way-ANOVA with </a:t>
            </a:r>
            <a:r>
              <a:rPr lang="en-US" sz="2400" dirty="0" err="1">
                <a:latin typeface="Arial" panose="020B0604020202020204" pitchFamily="34" charset="0"/>
              </a:rPr>
              <a:t>Šídák's</a:t>
            </a:r>
            <a:r>
              <a:rPr lang="en-US" sz="2400" dirty="0">
                <a:latin typeface="Arial" panose="020B0604020202020204" pitchFamily="34" charset="0"/>
              </a:rPr>
              <a:t> multiple comparisons tests. Values are presented as means ± SD. </a:t>
            </a:r>
            <a:r>
              <a:rPr lang="en-US" sz="2400" dirty="0">
                <a:latin typeface="Arial"/>
                <a:cs typeface="Arial"/>
              </a:rPr>
              <a:t>Statistical significance is indicated as follows: ∗ p&lt; 0.05; ∗∗ p&lt; 0.01; ∗∗∗ p&lt; 0.001, ∗∗∗∗ p&lt; 0.0001.</a:t>
            </a:r>
            <a:endParaRPr lang="en-US" sz="2400" b="1" dirty="0">
              <a:latin typeface="Arial" panose="020B0604020202020204" pitchFamily="34" charset="0"/>
            </a:endParaRPr>
          </a:p>
        </p:txBody>
      </p:sp>
      <p:sp>
        <p:nvSpPr>
          <p:cNvPr id="2" name="TextBox 1">
            <a:extLst>
              <a:ext uri="{FF2B5EF4-FFF2-40B4-BE49-F238E27FC236}">
                <a16:creationId xmlns:a16="http://schemas.microsoft.com/office/drawing/2014/main" id="{16E09F1E-D1A0-051D-5BC1-0E2C40C0718F}"/>
              </a:ext>
            </a:extLst>
          </p:cNvPr>
          <p:cNvSpPr txBox="1"/>
          <p:nvPr/>
        </p:nvSpPr>
        <p:spPr>
          <a:xfrm>
            <a:off x="28511007" y="1521375"/>
            <a:ext cx="2651864" cy="3416320"/>
          </a:xfrm>
          <a:prstGeom prst="rect">
            <a:avLst/>
          </a:prstGeom>
          <a:noFill/>
        </p:spPr>
        <p:txBody>
          <a:bodyPr wrap="square" rtlCol="0">
            <a:spAutoFit/>
          </a:bodyPr>
          <a:lstStyle/>
          <a:p>
            <a:r>
              <a:rPr lang="fr-CH" sz="3600" b="1" dirty="0">
                <a:solidFill>
                  <a:srgbClr val="828282"/>
                </a:solidFill>
                <a:latin typeface="Arial" panose="020B0604020202020204" pitchFamily="34" charset="0"/>
                <a:cs typeface="Arial" panose="020B0604020202020204" pitchFamily="34" charset="0"/>
              </a:rPr>
              <a:t>Baseline</a:t>
            </a:r>
            <a:endParaRPr lang="en-US" sz="3600" b="1" dirty="0">
              <a:solidFill>
                <a:srgbClr val="828282"/>
              </a:solidFill>
              <a:latin typeface="Arial" panose="020B0604020202020204" pitchFamily="34" charset="0"/>
              <a:cs typeface="Arial" panose="020B0604020202020204" pitchFamily="34" charset="0"/>
            </a:endParaRPr>
          </a:p>
          <a:p>
            <a:r>
              <a:rPr lang="fr-CH" sz="3600" b="1" dirty="0">
                <a:latin typeface="Arial" panose="020B0604020202020204" pitchFamily="34" charset="0"/>
                <a:cs typeface="Arial" panose="020B0604020202020204" pitchFamily="34" charset="0"/>
              </a:rPr>
              <a:t>70% CO</a:t>
            </a:r>
            <a:r>
              <a:rPr lang="fr-CH" sz="3600" b="1" baseline="-25000" dirty="0">
                <a:latin typeface="Arial" panose="020B0604020202020204" pitchFamily="34" charset="0"/>
                <a:cs typeface="Arial" panose="020B0604020202020204" pitchFamily="34" charset="0"/>
              </a:rPr>
              <a:t>2</a:t>
            </a:r>
          </a:p>
          <a:p>
            <a:r>
              <a:rPr lang="fr-CH" sz="3600" b="1" dirty="0">
                <a:solidFill>
                  <a:srgbClr val="1E88E5"/>
                </a:solidFill>
                <a:latin typeface="Arial" panose="020B0604020202020204" pitchFamily="34" charset="0"/>
                <a:cs typeface="Arial" panose="020B0604020202020204" pitchFamily="34" charset="0"/>
              </a:rPr>
              <a:t>30% CO</a:t>
            </a:r>
            <a:r>
              <a:rPr lang="fr-CH" sz="3600" b="1" baseline="-25000" dirty="0">
                <a:solidFill>
                  <a:srgbClr val="1E88E5"/>
                </a:solidFill>
                <a:latin typeface="Arial" panose="020B0604020202020204" pitchFamily="34" charset="0"/>
                <a:cs typeface="Arial" panose="020B0604020202020204" pitchFamily="34" charset="0"/>
              </a:rPr>
              <a:t>2</a:t>
            </a:r>
          </a:p>
          <a:p>
            <a:r>
              <a:rPr lang="fr-CH" sz="3600" b="1" dirty="0">
                <a:solidFill>
                  <a:srgbClr val="D81B60"/>
                </a:solidFill>
                <a:latin typeface="Arial" panose="020B0604020202020204" pitchFamily="34" charset="0"/>
                <a:cs typeface="Arial" panose="020B0604020202020204" pitchFamily="34" charset="0"/>
              </a:rPr>
              <a:t>Isoflurane</a:t>
            </a:r>
          </a:p>
          <a:p>
            <a:r>
              <a:rPr lang="fr-CH" sz="3600" b="1" dirty="0">
                <a:solidFill>
                  <a:srgbClr val="FDC51C"/>
                </a:solidFill>
                <a:latin typeface="Arial" panose="020B0604020202020204" pitchFamily="34" charset="0"/>
                <a:cs typeface="Arial" panose="020B0604020202020204" pitchFamily="34" charset="0"/>
              </a:rPr>
              <a:t>CO</a:t>
            </a:r>
          </a:p>
          <a:p>
            <a:r>
              <a:rPr lang="fr-CH" sz="3600" b="1" dirty="0">
                <a:solidFill>
                  <a:srgbClr val="078A74"/>
                </a:solidFill>
                <a:latin typeface="Arial" panose="020B0604020202020204" pitchFamily="34" charset="0"/>
                <a:cs typeface="Arial" panose="020B0604020202020204" pitchFamily="34" charset="0"/>
              </a:rPr>
              <a:t>N</a:t>
            </a:r>
            <a:r>
              <a:rPr lang="fr-CH" sz="3600" b="1" baseline="-25000" dirty="0">
                <a:solidFill>
                  <a:srgbClr val="078A74"/>
                </a:solidFill>
                <a:latin typeface="Arial" panose="020B0604020202020204" pitchFamily="34" charset="0"/>
                <a:cs typeface="Arial" panose="020B0604020202020204" pitchFamily="34" charset="0"/>
              </a:rPr>
              <a:t>2</a:t>
            </a:r>
          </a:p>
        </p:txBody>
      </p:sp>
      <p:pic>
        <p:nvPicPr>
          <p:cNvPr id="27" name="Picture 26" descr="A graph of different colored lines&#10;&#10;Description automatically generated with medium confidence">
            <a:extLst>
              <a:ext uri="{FF2B5EF4-FFF2-40B4-BE49-F238E27FC236}">
                <a16:creationId xmlns:a16="http://schemas.microsoft.com/office/drawing/2014/main" id="{B8965B15-8415-36D4-42DF-96EFE5E1CB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9434"/>
            <a:ext cx="18670241" cy="5762500"/>
          </a:xfrm>
          <a:prstGeom prst="rect">
            <a:avLst/>
          </a:prstGeom>
        </p:spPr>
      </p:pic>
      <p:pic>
        <p:nvPicPr>
          <p:cNvPr id="35" name="Picture 34" descr="A graph of different colored lines&#10;&#10;Description automatically generated with medium confidence">
            <a:extLst>
              <a:ext uri="{FF2B5EF4-FFF2-40B4-BE49-F238E27FC236}">
                <a16:creationId xmlns:a16="http://schemas.microsoft.com/office/drawing/2014/main" id="{AD7490D2-C211-2E07-96DB-ECEDC8A4B7D0}"/>
              </a:ext>
            </a:extLst>
          </p:cNvPr>
          <p:cNvPicPr>
            <a:picLocks noChangeAspect="1"/>
          </p:cNvPicPr>
          <p:nvPr/>
        </p:nvPicPr>
        <p:blipFill rotWithShape="1">
          <a:blip r:embed="rId3">
            <a:extLst>
              <a:ext uri="{28A0092B-C50C-407E-A947-70E740481C1C}">
                <a14:useLocalDpi xmlns:a14="http://schemas.microsoft.com/office/drawing/2010/main" val="0"/>
              </a:ext>
            </a:extLst>
          </a:blip>
          <a:srcRect r="4921"/>
          <a:stretch/>
        </p:blipFill>
        <p:spPr>
          <a:xfrm>
            <a:off x="18175320" y="6219434"/>
            <a:ext cx="13828680" cy="5726454"/>
          </a:xfrm>
          <a:prstGeom prst="rect">
            <a:avLst/>
          </a:prstGeom>
        </p:spPr>
      </p:pic>
      <p:pic>
        <p:nvPicPr>
          <p:cNvPr id="37" name="Picture 36" descr="A graph of different colored bars&#10;&#10;Description automatically generated with medium confidence">
            <a:extLst>
              <a:ext uri="{FF2B5EF4-FFF2-40B4-BE49-F238E27FC236}">
                <a16:creationId xmlns:a16="http://schemas.microsoft.com/office/drawing/2014/main" id="{59BBED2E-FBF4-8E08-8ACF-E81F1C6B0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92738"/>
            <a:ext cx="13707894" cy="5547016"/>
          </a:xfrm>
          <a:prstGeom prst="rect">
            <a:avLst/>
          </a:prstGeom>
        </p:spPr>
      </p:pic>
      <p:pic>
        <p:nvPicPr>
          <p:cNvPr id="7" name="Picture 6" descr="A graph of different colored lines&#10;&#10;Description automatically generated with medium confidence">
            <a:extLst>
              <a:ext uri="{FF2B5EF4-FFF2-40B4-BE49-F238E27FC236}">
                <a16:creationId xmlns:a16="http://schemas.microsoft.com/office/drawing/2014/main" id="{38A45E37-783F-6965-999A-90D70E566D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26614" y="692738"/>
            <a:ext cx="14292059" cy="5547016"/>
          </a:xfrm>
          <a:prstGeom prst="rect">
            <a:avLst/>
          </a:prstGeom>
        </p:spPr>
      </p:pic>
    </p:spTree>
    <p:extLst>
      <p:ext uri="{BB962C8B-B14F-4D97-AF65-F5344CB8AC3E}">
        <p14:creationId xmlns:p14="http://schemas.microsoft.com/office/powerpoint/2010/main" val="3808755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aph of different colored lines&#10;&#10;Description automatically generated with medium confidence">
            <a:extLst>
              <a:ext uri="{FF2B5EF4-FFF2-40B4-BE49-F238E27FC236}">
                <a16:creationId xmlns:a16="http://schemas.microsoft.com/office/drawing/2014/main" id="{2A544BBC-0094-4C4D-7613-12E7FBE7AAAF}"/>
              </a:ext>
            </a:extLst>
          </p:cNvPr>
          <p:cNvPicPr>
            <a:picLocks noChangeAspect="1"/>
          </p:cNvPicPr>
          <p:nvPr/>
        </p:nvPicPr>
        <p:blipFill rotWithShape="1">
          <a:blip r:embed="rId2">
            <a:extLst>
              <a:ext uri="{28A0092B-C50C-407E-A947-70E740481C1C}">
                <a14:useLocalDpi xmlns:a14="http://schemas.microsoft.com/office/drawing/2010/main" val="0"/>
              </a:ext>
            </a:extLst>
          </a:blip>
          <a:srcRect t="5103"/>
          <a:stretch/>
        </p:blipFill>
        <p:spPr>
          <a:xfrm>
            <a:off x="973769" y="5751095"/>
            <a:ext cx="19528042" cy="12039688"/>
          </a:xfrm>
          <a:prstGeom prst="rect">
            <a:avLst/>
          </a:prstGeom>
        </p:spPr>
      </p:pic>
      <p:sp>
        <p:nvSpPr>
          <p:cNvPr id="12" name="TextBox 11">
            <a:extLst>
              <a:ext uri="{FF2B5EF4-FFF2-40B4-BE49-F238E27FC236}">
                <a16:creationId xmlns:a16="http://schemas.microsoft.com/office/drawing/2014/main" id="{3F20A21B-C90D-08C5-A6DE-8D5C92D60237}"/>
              </a:ext>
            </a:extLst>
          </p:cNvPr>
          <p:cNvSpPr txBox="1"/>
          <p:nvPr/>
        </p:nvSpPr>
        <p:spPr>
          <a:xfrm>
            <a:off x="1511975" y="17632740"/>
            <a:ext cx="20230425" cy="1569660"/>
          </a:xfrm>
          <a:prstGeom prst="rect">
            <a:avLst/>
          </a:prstGeom>
          <a:noFill/>
        </p:spPr>
        <p:txBody>
          <a:bodyPr wrap="square" rtlCol="0">
            <a:spAutoFit/>
          </a:bodyPr>
          <a:lstStyle/>
          <a:p>
            <a:pPr algn="just"/>
            <a:r>
              <a:rPr lang="en-US" sz="2400" b="1" dirty="0">
                <a:latin typeface="Arial" panose="020B0604020202020204" pitchFamily="34" charset="0"/>
              </a:rPr>
              <a:t>Supplementary Fig. 10: Oxygen concentration, chamber temperature and relative humidity during anesthesia or euthanasia with different gases. </a:t>
            </a:r>
            <a:r>
              <a:rPr lang="en-US" sz="2400" dirty="0">
                <a:latin typeface="Arial" panose="020B0604020202020204" pitchFamily="34" charset="0"/>
              </a:rPr>
              <a:t>a) Oxygen (O</a:t>
            </a:r>
            <a:r>
              <a:rPr lang="en-US" sz="2400" baseline="-25000" dirty="0">
                <a:latin typeface="Arial" panose="020B0604020202020204" pitchFamily="34" charset="0"/>
                <a:cs typeface="Arial" panose="020B0604020202020204" pitchFamily="34" charset="0"/>
              </a:rPr>
              <a:t>2</a:t>
            </a:r>
            <a:r>
              <a:rPr lang="en-US" sz="2400" dirty="0">
                <a:latin typeface="Arial" panose="020B0604020202020204" pitchFamily="34" charset="0"/>
              </a:rPr>
              <a:t>) concentration was calculated over time for each gas</a:t>
            </a:r>
            <a:r>
              <a:rPr lang="en-US" sz="2400" dirty="0">
                <a:effectLst/>
                <a:latin typeface="Arial" panose="020B0604020202020204" pitchFamily="34" charset="0"/>
                <a:ea typeface="Calibri" panose="020F0502020204030204" pitchFamily="34" charset="0"/>
              </a:rPr>
              <a:t>.</a:t>
            </a:r>
            <a:r>
              <a:rPr lang="en-US" sz="2400" dirty="0">
                <a:latin typeface="Arial" panose="020B0604020202020204" pitchFamily="34" charset="0"/>
              </a:rPr>
              <a:t> b-c) Chamber temperature (°C) and relative humidity (%) in the chamber over time for </a:t>
            </a:r>
            <a:r>
              <a:rPr lang="en-US" sz="2400" dirty="0">
                <a:effectLst/>
                <a:latin typeface="Arial" panose="020B0604020202020204" pitchFamily="34" charset="0"/>
                <a:ea typeface="Calibri" panose="020F0502020204030204" pitchFamily="34" charset="0"/>
              </a:rPr>
              <a:t>30% CO</a:t>
            </a:r>
            <a:r>
              <a:rPr lang="en-US" sz="2400" baseline="-25000" dirty="0">
                <a:latin typeface="Arial" panose="020B0604020202020204" pitchFamily="34" charset="0"/>
                <a:cs typeface="Arial" panose="020B0604020202020204" pitchFamily="34" charset="0"/>
              </a:rPr>
              <a:t>2</a:t>
            </a:r>
            <a:r>
              <a:rPr lang="en-US" sz="2400" dirty="0">
                <a:effectLst/>
                <a:latin typeface="Arial" panose="020B0604020202020204" pitchFamily="34" charset="0"/>
                <a:ea typeface="Calibri" panose="020F0502020204030204" pitchFamily="34" charset="0"/>
              </a:rPr>
              <a:t> (blue, n=19), 70% CO</a:t>
            </a:r>
            <a:r>
              <a:rPr lang="en-US" sz="2400" baseline="-25000" dirty="0">
                <a:latin typeface="Arial" panose="020B0604020202020204" pitchFamily="34" charset="0"/>
                <a:cs typeface="Arial" panose="020B0604020202020204" pitchFamily="34" charset="0"/>
              </a:rPr>
              <a:t>2</a:t>
            </a:r>
            <a:r>
              <a:rPr lang="en-US" sz="2400" dirty="0">
                <a:effectLst/>
                <a:latin typeface="Arial" panose="020B0604020202020204" pitchFamily="34" charset="0"/>
                <a:ea typeface="Calibri" panose="020F0502020204030204" pitchFamily="34" charset="0"/>
              </a:rPr>
              <a:t> (black, n=19), isoflurane (pink, n=20), CO (yellow, n=10) and N</a:t>
            </a:r>
            <a:r>
              <a:rPr lang="en-US" sz="2400" baseline="-25000" dirty="0">
                <a:latin typeface="Arial" panose="020B0604020202020204" pitchFamily="34" charset="0"/>
                <a:cs typeface="Arial" panose="020B0604020202020204" pitchFamily="34" charset="0"/>
              </a:rPr>
              <a:t>2</a:t>
            </a:r>
            <a:r>
              <a:rPr lang="en-US" sz="2400" dirty="0">
                <a:effectLst/>
                <a:latin typeface="Arial" panose="020B0604020202020204" pitchFamily="34" charset="0"/>
                <a:ea typeface="Calibri" panose="020F0502020204030204" pitchFamily="34" charset="0"/>
              </a:rPr>
              <a:t> (green, n=10).</a:t>
            </a:r>
            <a:r>
              <a:rPr lang="en-US" sz="2400" dirty="0">
                <a:latin typeface="Arial" panose="020B0604020202020204" pitchFamily="34" charset="0"/>
              </a:rPr>
              <a:t> The dotted lines represent the gas influx at time point 0. The arrows indicate the time of loss of motion for each group. </a:t>
            </a:r>
          </a:p>
        </p:txBody>
      </p:sp>
      <p:pic>
        <p:nvPicPr>
          <p:cNvPr id="4" name="Picture 3" descr="A graph of different types of graphs&#10;&#10;Description automatically generated with medium confidence">
            <a:extLst>
              <a:ext uri="{FF2B5EF4-FFF2-40B4-BE49-F238E27FC236}">
                <a16:creationId xmlns:a16="http://schemas.microsoft.com/office/drawing/2014/main" id="{8455D3EA-E4BF-EAB2-145F-F2937630B683}"/>
              </a:ext>
            </a:extLst>
          </p:cNvPr>
          <p:cNvPicPr>
            <a:picLocks noChangeAspect="1"/>
          </p:cNvPicPr>
          <p:nvPr/>
        </p:nvPicPr>
        <p:blipFill rotWithShape="1">
          <a:blip r:embed="rId3">
            <a:extLst>
              <a:ext uri="{28A0092B-C50C-407E-A947-70E740481C1C}">
                <a14:useLocalDpi xmlns:a14="http://schemas.microsoft.com/office/drawing/2010/main" val="0"/>
              </a:ext>
            </a:extLst>
          </a:blip>
          <a:srcRect t="9836"/>
          <a:stretch/>
        </p:blipFill>
        <p:spPr>
          <a:xfrm>
            <a:off x="973769" y="291128"/>
            <a:ext cx="19528042" cy="5459967"/>
          </a:xfrm>
          <a:prstGeom prst="rect">
            <a:avLst/>
          </a:prstGeom>
        </p:spPr>
      </p:pic>
    </p:spTree>
    <p:extLst>
      <p:ext uri="{BB962C8B-B14F-4D97-AF65-F5344CB8AC3E}">
        <p14:creationId xmlns:p14="http://schemas.microsoft.com/office/powerpoint/2010/main" val="230697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2255</TotalTime>
  <Words>6126</Words>
  <Application>Microsoft Office PowerPoint</Application>
  <PresentationFormat>Custom</PresentationFormat>
  <Paragraphs>541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 Narrow</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Calvet</dc:creator>
  <cp:lastModifiedBy>Charlotte Calvet</cp:lastModifiedBy>
  <cp:revision>71</cp:revision>
  <cp:lastPrinted>2025-03-12T13:21:26Z</cp:lastPrinted>
  <dcterms:created xsi:type="dcterms:W3CDTF">2023-12-19T13:32:32Z</dcterms:created>
  <dcterms:modified xsi:type="dcterms:W3CDTF">2026-03-04T10:28:05Z</dcterms:modified>
</cp:coreProperties>
</file>