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4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5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88E6F-9271-44E3-8A00-3AEED242D614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5435F2-8B4A-4996-AD76-663B37555D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1292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44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0947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098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8403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6710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6677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8520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235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4855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4821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0928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70374-097B-468D-B47E-EA7280AC840E}" type="datetimeFigureOut">
              <a:rPr lang="zh-CN" altLang="en-US" smtClean="0"/>
              <a:t>2015/3/27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69A6E-ADE5-4BD5-A138-5F0E6D4D62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8040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1005041"/>
              </p:ext>
            </p:extLst>
          </p:nvPr>
        </p:nvGraphicFramePr>
        <p:xfrm>
          <a:off x="539552" y="1196752"/>
          <a:ext cx="7848872" cy="5102027"/>
        </p:xfrm>
        <a:graphic>
          <a:graphicData uri="http://schemas.openxmlformats.org/drawingml/2006/table">
            <a:tbl>
              <a:tblPr firstRow="1" firstCol="1" bandRow="1"/>
              <a:tblGrid>
                <a:gridCol w="555395"/>
                <a:gridCol w="1028781"/>
                <a:gridCol w="504056"/>
                <a:gridCol w="504056"/>
                <a:gridCol w="432048"/>
                <a:gridCol w="576064"/>
                <a:gridCol w="504056"/>
                <a:gridCol w="432048"/>
                <a:gridCol w="504056"/>
                <a:gridCol w="432048"/>
                <a:gridCol w="504056"/>
                <a:gridCol w="432048"/>
                <a:gridCol w="504056"/>
                <a:gridCol w="432048"/>
                <a:gridCol w="504056"/>
              </a:tblGrid>
              <a:tr h="279163">
                <a:tc rowSpan="2" gridSpan="2">
                  <a:txBody>
                    <a:bodyPr/>
                    <a:lstStyle/>
                    <a:p>
                      <a:endParaRPr lang="zh-CN" sz="1000" kern="100" dirty="0">
                        <a:effectLst/>
                        <a:latin typeface="+mj-lt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1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Times New Roman"/>
                        </a:rPr>
                        <a:t>Amino acid identity</a:t>
                      </a:r>
                      <a:endParaRPr lang="zh-CN" sz="12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75430">
                <a:tc gridSpan="2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Nsyl0248340</a:t>
                      </a:r>
                      <a:endParaRPr lang="zh-CN" sz="10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Ntom0116740</a:t>
                      </a:r>
                      <a:endParaRPr lang="zh-CN" sz="10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Nsyl0289930</a:t>
                      </a:r>
                      <a:endParaRPr lang="zh-CN" sz="10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Ntom0289900</a:t>
                      </a:r>
                      <a:endParaRPr lang="zh-CN" sz="10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Ntom0008050</a:t>
                      </a:r>
                      <a:endParaRPr lang="zh-CN" sz="10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Nsyl0289940</a:t>
                      </a:r>
                      <a:endParaRPr lang="zh-CN" sz="10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Ntom0289890</a:t>
                      </a:r>
                      <a:endParaRPr lang="zh-CN" sz="10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Nsyl0308810</a:t>
                      </a:r>
                      <a:endParaRPr lang="zh-CN" sz="10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Ntom0141700</a:t>
                      </a:r>
                      <a:endParaRPr lang="zh-CN" sz="10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Nsyl0056400</a:t>
                      </a:r>
                      <a:endParaRPr lang="zh-CN" sz="10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Ntom0061210</a:t>
                      </a:r>
                      <a:endParaRPr lang="zh-CN" sz="10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Nsyl0090300</a:t>
                      </a:r>
                      <a:endParaRPr lang="zh-CN" sz="10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b="1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Ntom0041210</a:t>
                      </a:r>
                      <a:endParaRPr lang="zh-CN" sz="10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4418">
                <a:tc rowSpan="1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Nucleotide identity</a:t>
                      </a:r>
                      <a:endParaRPr lang="zh-CN" sz="12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vert="eaVert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Nsyl0248340</a:t>
                      </a:r>
                      <a:endParaRPr lang="zh-CN" sz="10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1100" kern="100" dirty="0">
                        <a:effectLst/>
                        <a:latin typeface="+mj-lt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99.01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87.2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93.17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47.83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72.1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71.85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70.37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70.62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46.59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42.4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36.08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46.59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441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Ntom0116740</a:t>
                      </a:r>
                      <a:endParaRPr lang="zh-CN" sz="10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96.03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1100" kern="100">
                        <a:effectLst/>
                        <a:latin typeface="+mj-lt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86.96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92.92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47.58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72.1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71.85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70.49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70.49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46.26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42.1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35.82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46.26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441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Nsyl0289930</a:t>
                      </a:r>
                      <a:endParaRPr lang="zh-CN" sz="10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82.88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82.26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1100" kern="100">
                        <a:effectLst/>
                        <a:latin typeface="+mj-lt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92.05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49.35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67.53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67.16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37.52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66.17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43.85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40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34.55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44.73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441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Ntom0289900</a:t>
                      </a:r>
                      <a:endParaRPr lang="zh-CN" sz="10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87.97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87.43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89.91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1100" kern="100">
                        <a:effectLst/>
                        <a:latin typeface="+mj-lt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46.96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71.23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70.74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70.62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70.99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46.48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42.3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36.08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46.7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441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Ntom0008050</a:t>
                      </a:r>
                      <a:endParaRPr lang="zh-CN" sz="10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45.69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47.52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48.44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45.61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1100" kern="100">
                        <a:effectLst/>
                        <a:latin typeface="+mj-lt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59.4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59.78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39.7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39.83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28.32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25.75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22.73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30.09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441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Nsyl0289940</a:t>
                      </a:r>
                      <a:endParaRPr lang="zh-CN" sz="10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69.88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69.34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66.27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69.76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61.44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1100" kern="100">
                        <a:effectLst/>
                        <a:latin typeface="+mj-lt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98.01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60.89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60.89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45.87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41.54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35.73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45.93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441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Ntom0289890</a:t>
                      </a:r>
                      <a:endParaRPr lang="zh-CN" sz="10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70.12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69.63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66.31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69.6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61.94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97.18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1100" kern="100">
                        <a:effectLst/>
                        <a:latin typeface="+mj-lt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60.76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60.76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45.76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41.34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35.73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45.93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441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Nsyl0308810</a:t>
                      </a:r>
                      <a:endParaRPr lang="zh-CN" sz="10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69.28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68.16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63.87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68.48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42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64.13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64.21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100"/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98.52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48.13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44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37.52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48.14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441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Ntom0141700</a:t>
                      </a:r>
                      <a:endParaRPr lang="zh-CN" sz="10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68.82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68.65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64.16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68.8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42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64.41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64.58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97.99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1100" kern="100">
                        <a:effectLst/>
                        <a:latin typeface="+mj-lt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48.57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44.4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37.86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48.57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441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Nsyl0056400</a:t>
                      </a:r>
                      <a:endParaRPr lang="zh-CN" sz="10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51.44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51.08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49.03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51.39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32.88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51.01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51.15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52.32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52.54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1100" kern="100">
                        <a:effectLst/>
                        <a:latin typeface="+mj-lt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82.72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46.39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63.65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441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Ntom0061210</a:t>
                      </a:r>
                      <a:endParaRPr lang="zh-CN" sz="10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46.99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46.62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44.41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46.54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30.2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46.35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46.48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47.89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48.09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84.28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1100" kern="100">
                        <a:effectLst/>
                        <a:latin typeface="+mj-lt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43.35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57.79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441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Nsyl0090300</a:t>
                      </a:r>
                      <a:endParaRPr lang="zh-CN" sz="10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40.54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40.34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38.47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40.27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26.44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40.15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40.2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41.13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41.13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48.36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45.11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1100" kern="100">
                        <a:effectLst/>
                        <a:latin typeface="+mj-lt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44.73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441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Ntom0041210</a:t>
                      </a:r>
                      <a:endParaRPr lang="zh-CN" sz="10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50.77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50.42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48.23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50.75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34.22</a:t>
                      </a:r>
                      <a:endParaRPr lang="zh-CN" sz="1100" kern="100" dirty="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50.31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50.42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51.64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51.4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65.59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60.25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宋体"/>
                          <a:cs typeface="宋体"/>
                        </a:rPr>
                        <a:t>65.15</a:t>
                      </a:r>
                      <a:endParaRPr lang="zh-CN" sz="1100" kern="100">
                        <a:effectLst/>
                        <a:latin typeface="+mj-lt"/>
                        <a:ea typeface="宋体"/>
                        <a:cs typeface="Times New Roman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sz="1100" kern="100" dirty="0">
                        <a:effectLst/>
                        <a:latin typeface="+mj-lt"/>
                      </a:endParaRPr>
                    </a:p>
                  </a:txBody>
                  <a:tcPr marL="24652" marR="24652" marT="880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2700000" y="2024864"/>
            <a:ext cx="360000" cy="1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150000" y="2358000"/>
            <a:ext cx="360000" cy="1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3672000" y="2700000"/>
            <a:ext cx="360000" cy="1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5148000" y="3708000"/>
            <a:ext cx="360000" cy="1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6084000" y="4374000"/>
            <a:ext cx="360000" cy="1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7012800" y="5040000"/>
            <a:ext cx="360000" cy="1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2196000" y="2358000"/>
            <a:ext cx="360000" cy="1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2700000" y="2700000"/>
            <a:ext cx="360000" cy="1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3150000" y="3024000"/>
            <a:ext cx="360000" cy="1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4680000" y="4032000"/>
            <a:ext cx="360000" cy="1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5616000" y="4698000"/>
            <a:ext cx="360000" cy="1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6552000" y="5364000"/>
            <a:ext cx="360000" cy="18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0" y="245849"/>
            <a:ext cx="9144000" cy="878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altLang="zh-CN" b="1" kern="100" dirty="0">
                <a:latin typeface="Times New Roman"/>
                <a:cs typeface="Times New Roman"/>
              </a:rPr>
              <a:t>Suppl. Table S2</a:t>
            </a:r>
            <a:r>
              <a:rPr lang="en-US" altLang="zh-CN" kern="100" dirty="0">
                <a:latin typeface="Times New Roman"/>
                <a:cs typeface="Times New Roman"/>
              </a:rPr>
              <a:t> Identity matrix of predicted </a:t>
            </a:r>
            <a:r>
              <a:rPr lang="en-US" altLang="zh-CN" kern="100" dirty="0" err="1">
                <a:latin typeface="Times New Roman"/>
                <a:cs typeface="Times New Roman"/>
              </a:rPr>
              <a:t>Sus</a:t>
            </a:r>
            <a:r>
              <a:rPr lang="en-US" altLang="zh-CN" kern="100" dirty="0">
                <a:latin typeface="Times New Roman"/>
                <a:cs typeface="Times New Roman"/>
              </a:rPr>
              <a:t> amino acid sequences and their coding sequences in </a:t>
            </a:r>
            <a:r>
              <a:rPr lang="en-US" altLang="zh-CN" i="1" kern="100" dirty="0" err="1">
                <a:latin typeface="Times New Roman"/>
                <a:cs typeface="Times New Roman"/>
              </a:rPr>
              <a:t>Nicotiana</a:t>
            </a:r>
            <a:r>
              <a:rPr lang="en-US" altLang="zh-CN" i="1" kern="100" dirty="0">
                <a:latin typeface="Times New Roman"/>
                <a:cs typeface="Times New Roman"/>
              </a:rPr>
              <a:t> </a:t>
            </a:r>
            <a:r>
              <a:rPr lang="en-US" altLang="zh-CN" i="1" kern="100" dirty="0" err="1">
                <a:latin typeface="Times New Roman"/>
                <a:cs typeface="Times New Roman"/>
              </a:rPr>
              <a:t>sylvestris</a:t>
            </a:r>
            <a:r>
              <a:rPr lang="en-US" altLang="zh-CN" kern="100" dirty="0">
                <a:latin typeface="Times New Roman"/>
                <a:cs typeface="Times New Roman"/>
              </a:rPr>
              <a:t> and </a:t>
            </a:r>
            <a:r>
              <a:rPr lang="en-US" altLang="zh-CN" i="1" kern="100" dirty="0" err="1">
                <a:latin typeface="Times New Roman"/>
                <a:cs typeface="Times New Roman"/>
              </a:rPr>
              <a:t>Nicotiana</a:t>
            </a:r>
            <a:r>
              <a:rPr lang="en-US" altLang="zh-CN" i="1" kern="100" dirty="0">
                <a:latin typeface="Times New Roman"/>
                <a:cs typeface="Times New Roman"/>
              </a:rPr>
              <a:t> </a:t>
            </a:r>
            <a:r>
              <a:rPr lang="en-US" altLang="zh-CN" i="1" kern="100" dirty="0" err="1">
                <a:latin typeface="Times New Roman"/>
                <a:cs typeface="Times New Roman"/>
              </a:rPr>
              <a:t>tomentosiformis</a:t>
            </a:r>
            <a:r>
              <a:rPr lang="en-US" altLang="zh-CN" kern="100" dirty="0">
                <a:latin typeface="Times New Roman"/>
                <a:cs typeface="Times New Roman"/>
              </a:rPr>
              <a:t>.</a:t>
            </a:r>
            <a:endParaRPr lang="zh-CN" altLang="zh-CN" sz="1400" kern="100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9284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210</Words>
  <Application>Microsoft Office PowerPoint</Application>
  <PresentationFormat>全屏显示(4:3)</PresentationFormat>
  <Paragraphs>185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主题​​</vt:lpstr>
      <vt:lpstr>PowerPoint 演示文稿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YangJun</dc:creator>
  <cp:lastModifiedBy>YangJun</cp:lastModifiedBy>
  <cp:revision>18</cp:revision>
  <dcterms:created xsi:type="dcterms:W3CDTF">2015-03-27T09:07:30Z</dcterms:created>
  <dcterms:modified xsi:type="dcterms:W3CDTF">2015-03-27T09:24:39Z</dcterms:modified>
</cp:coreProperties>
</file>