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66" r:id="rId3"/>
    <p:sldId id="258" r:id="rId4"/>
    <p:sldId id="259" r:id="rId5"/>
    <p:sldId id="263" r:id="rId6"/>
    <p:sldId id="262" r:id="rId7"/>
    <p:sldId id="267" r:id="rId8"/>
    <p:sldId id="265" r:id="rId9"/>
    <p:sldId id="264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9">
          <p15:clr>
            <a:srgbClr val="A4A3A4"/>
          </p15:clr>
        </p15:guide>
        <p15:guide id="2" orient="horz" pos="3067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044" autoAdjust="0"/>
    <p:restoredTop sz="96104" autoAdjust="0"/>
  </p:normalViewPr>
  <p:slideViewPr>
    <p:cSldViewPr showGuides="1">
      <p:cViewPr varScale="1">
        <p:scale>
          <a:sx n="104" d="100"/>
          <a:sy n="104" d="100"/>
        </p:scale>
        <p:origin x="732" y="114"/>
      </p:cViewPr>
      <p:guideLst>
        <p:guide orient="horz" pos="3339"/>
        <p:guide orient="horz" pos="306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47CD1-136B-49DA-9F43-821627CDB110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25FF2-5C2E-48B6-BD84-126E66EC4A8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25FF2-5C2E-48B6-BD84-126E66EC4A8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9492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A5568B-2E38-48F0-8E08-6437ECB31F13}" type="datetimeFigureOut">
              <a:rPr lang="ko-KR" altLang="en-US" smtClean="0"/>
              <a:pPr/>
              <a:t>2020-12-22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5AA85-A8A3-4CB6-B42F-D0BDDDF90EA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그림 35">
            <a:extLst>
              <a:ext uri="{FF2B5EF4-FFF2-40B4-BE49-F238E27FC236}">
                <a16:creationId xmlns:a16="http://schemas.microsoft.com/office/drawing/2014/main" id="{3ADDEAA0-8F5F-4DA9-97D5-FA117FC667A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8255" y="962986"/>
            <a:ext cx="2778469" cy="1971678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331418" y="3108522"/>
            <a:ext cx="49725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Rank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3528" y="2457228"/>
            <a:ext cx="818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1000" b="1" dirty="0">
                <a:latin typeface="Helvetica" pitchFamily="34" charset="0"/>
                <a:cs typeface="Helvetica" pitchFamily="34" charset="0"/>
              </a:rPr>
              <a:t>≥</a:t>
            </a:r>
            <a:r>
              <a:rPr lang="en-US" altLang="ko-KR" b="1" dirty="0">
                <a:latin typeface="Helvetica" pitchFamily="34" charset="0"/>
                <a:cs typeface="Helvetica" pitchFamily="34" charset="0"/>
              </a:rPr>
              <a:t> 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3144.4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20" name="직선 화살표 연결선 19"/>
          <p:cNvCxnSpPr>
            <a:cxnSpLocks/>
          </p:cNvCxnSpPr>
          <p:nvPr/>
        </p:nvCxnSpPr>
        <p:spPr>
          <a:xfrm>
            <a:off x="1049740" y="2708920"/>
            <a:ext cx="250908" cy="0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994561" y="503048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latin typeface="Calibri" pitchFamily="34" charset="0"/>
              </a:rPr>
              <a:t>a</a:t>
            </a:r>
            <a:endParaRPr lang="ko-KR" altLang="en-US" dirty="0">
              <a:latin typeface="Calibri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 rot="16200000">
            <a:off x="547301" y="1655869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Intensity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5760" y="4457343"/>
            <a:ext cx="8892480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S1. Rank-ordered (a) and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boxplot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(b) of the signal distribution of features with OsWOX34. a) Two independent linear models, y =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ax+b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, were applied in the steep (b1=66570.6, slope=-14.7) and heavy right (b1= 3144.4, slope=- 0.0043) tail regions, respectively. The extrapolated value from the heavy right tail regions (3144.4) was chosen as a cutoff for "significant" signal intensities. Thus, the features (36,790) with an intensity higher than 3144.4 were used for further analysis.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Boxplot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of the intensities of features. The number of whole features with an intensity higher than background was 889,720, and the mean intensity was 1813 ± 4890.0. The number of features with the forward motif, ATTGATTG, was 743, and the mean intensity was 30,876.2 ± 18406.8; 163 were found in the tail regions. The reverse complementary motif, CAATCAAT, numbered 603, and the mean intensity was 18,395.4 ± 13756.0; 377 features were found in the tail region. Of 1,886 features with the element, 1345 (71.3%) were found in the strong binding zone. The number of features without the motif (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None_cis_features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) was 887,834, and the mean intensity was 1778.4 ± 4759.9.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12CB592-0CD3-4F39-92B2-00B309B39954}"/>
              </a:ext>
            </a:extLst>
          </p:cNvPr>
          <p:cNvSpPr txBox="1"/>
          <p:nvPr/>
        </p:nvSpPr>
        <p:spPr>
          <a:xfrm rot="16200000">
            <a:off x="-13976" y="1647514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7CAD167-EE59-4527-9CB8-125B0936CB67}"/>
              </a:ext>
            </a:extLst>
          </p:cNvPr>
          <p:cNvSpPr txBox="1"/>
          <p:nvPr/>
        </p:nvSpPr>
        <p:spPr>
          <a:xfrm>
            <a:off x="1307491" y="2901734"/>
            <a:ext cx="27229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1        2x10</a:t>
            </a:r>
            <a:r>
              <a:rPr lang="en-US" altLang="ko-KR" sz="1000" b="1" baseline="30000" dirty="0"/>
              <a:t>5         </a:t>
            </a:r>
            <a:r>
              <a:rPr lang="en-US" altLang="ko-KR" sz="1000" b="1" dirty="0"/>
              <a:t>4x10</a:t>
            </a:r>
            <a:r>
              <a:rPr lang="en-US" altLang="ko-KR" sz="1000" b="1" baseline="30000" dirty="0"/>
              <a:t>5</a:t>
            </a:r>
            <a:r>
              <a:rPr lang="en-US" altLang="ko-KR" sz="1000" b="1" dirty="0"/>
              <a:t>     6x10</a:t>
            </a:r>
            <a:r>
              <a:rPr lang="en-US" altLang="ko-KR" sz="1000" b="1" baseline="30000" dirty="0"/>
              <a:t>5</a:t>
            </a:r>
            <a:r>
              <a:rPr lang="en-US" altLang="ko-KR" sz="1000" b="1" dirty="0"/>
              <a:t>     8x10</a:t>
            </a:r>
            <a:r>
              <a:rPr lang="en-US" altLang="ko-KR" sz="1000" b="1" baseline="30000" dirty="0"/>
              <a:t>5 </a:t>
            </a:r>
            <a:endParaRPr lang="ko-KR" altLang="en-US" sz="1000" b="1" baseline="30000" dirty="0"/>
          </a:p>
        </p:txBody>
      </p:sp>
      <p:sp>
        <p:nvSpPr>
          <p:cNvPr id="4" name="오른쪽 중괄호 3">
            <a:extLst>
              <a:ext uri="{FF2B5EF4-FFF2-40B4-BE49-F238E27FC236}">
                <a16:creationId xmlns:a16="http://schemas.microsoft.com/office/drawing/2014/main" id="{9B28737F-1F5F-41F0-B953-DB7882D42D44}"/>
              </a:ext>
            </a:extLst>
          </p:cNvPr>
          <p:cNvSpPr/>
          <p:nvPr/>
        </p:nvSpPr>
        <p:spPr>
          <a:xfrm rot="21099137">
            <a:off x="1570770" y="1187107"/>
            <a:ext cx="168876" cy="1419978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808B6C2-B39A-4465-9FA6-81ADE70CDFA5}"/>
              </a:ext>
            </a:extLst>
          </p:cNvPr>
          <p:cNvSpPr txBox="1"/>
          <p:nvPr/>
        </p:nvSpPr>
        <p:spPr>
          <a:xfrm>
            <a:off x="1852669" y="1677598"/>
            <a:ext cx="185018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latin typeface="Helvetica" pitchFamily="34" charset="0"/>
                <a:cs typeface="Helvetica" pitchFamily="34" charset="0"/>
              </a:rPr>
              <a:t>steep region (36,790)</a:t>
            </a:r>
            <a:endParaRPr lang="ko-KR" altLang="en-US" sz="13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" name="오른쪽 중괄호 5">
            <a:extLst>
              <a:ext uri="{FF2B5EF4-FFF2-40B4-BE49-F238E27FC236}">
                <a16:creationId xmlns:a16="http://schemas.microsoft.com/office/drawing/2014/main" id="{D22AA25A-37D7-474D-AE1D-101EB2FCB4C2}"/>
              </a:ext>
            </a:extLst>
          </p:cNvPr>
          <p:cNvSpPr/>
          <p:nvPr/>
        </p:nvSpPr>
        <p:spPr>
          <a:xfrm rot="16200000">
            <a:off x="2576076" y="1666244"/>
            <a:ext cx="213210" cy="1825721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673D4B-FE77-42AB-8E43-FE0B2BC569EF}"/>
              </a:ext>
            </a:extLst>
          </p:cNvPr>
          <p:cNvSpPr txBox="1"/>
          <p:nvPr/>
        </p:nvSpPr>
        <p:spPr>
          <a:xfrm>
            <a:off x="2253760" y="2161909"/>
            <a:ext cx="174759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b="1" dirty="0">
                <a:latin typeface="Helvetica" pitchFamily="34" charset="0"/>
                <a:cs typeface="Helvetica" pitchFamily="34" charset="0"/>
              </a:rPr>
              <a:t>tail region (917,730)</a:t>
            </a:r>
            <a:endParaRPr lang="ko-KR" altLang="en-US" sz="13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5E65579-C2AC-41F6-A157-EB27A2A58B6D}"/>
              </a:ext>
            </a:extLst>
          </p:cNvPr>
          <p:cNvSpPr txBox="1"/>
          <p:nvPr/>
        </p:nvSpPr>
        <p:spPr>
          <a:xfrm rot="16200000">
            <a:off x="3865664" y="1695857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ABAE946-C80E-455D-B6B5-BB9D27B4C475}"/>
              </a:ext>
            </a:extLst>
          </p:cNvPr>
          <p:cNvSpPr txBox="1"/>
          <p:nvPr/>
        </p:nvSpPr>
        <p:spPr>
          <a:xfrm rot="16200000">
            <a:off x="4440250" y="1904871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Intensity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044FE7A-B6F5-435E-B53C-0F76BA16600A}"/>
              </a:ext>
            </a:extLst>
          </p:cNvPr>
          <p:cNvSpPr txBox="1"/>
          <p:nvPr/>
        </p:nvSpPr>
        <p:spPr>
          <a:xfrm rot="17913411">
            <a:off x="6211087" y="3466094"/>
            <a:ext cx="14358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err="1">
                <a:latin typeface="Helvetica" pitchFamily="34" charset="0"/>
                <a:cs typeface="Helvetica" pitchFamily="34" charset="0"/>
              </a:rPr>
              <a:t>None_cis_Features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68444460-970F-418A-8BA6-9DE904BBB6FF}"/>
              </a:ext>
            </a:extLst>
          </p:cNvPr>
          <p:cNvSpPr/>
          <p:nvPr/>
        </p:nvSpPr>
        <p:spPr>
          <a:xfrm rot="17913411">
            <a:off x="4640584" y="3361449"/>
            <a:ext cx="11015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Whole features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6EDAB802-5D24-46B0-8BBF-1B0D1C49FEE4}"/>
              </a:ext>
            </a:extLst>
          </p:cNvPr>
          <p:cNvSpPr/>
          <p:nvPr/>
        </p:nvSpPr>
        <p:spPr>
          <a:xfrm rot="17913411">
            <a:off x="5220528" y="3230178"/>
            <a:ext cx="8645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ATTGATTG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24D918D-C4E8-4A62-8A19-F4E67F2371E2}"/>
              </a:ext>
            </a:extLst>
          </p:cNvPr>
          <p:cNvSpPr/>
          <p:nvPr/>
        </p:nvSpPr>
        <p:spPr>
          <a:xfrm rot="17913411">
            <a:off x="5618075" y="3228889"/>
            <a:ext cx="76136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Calibri" pitchFamily="34" charset="0"/>
                <a:cs typeface="Times New Roman" panose="02020603050405020304" pitchFamily="18" charset="0"/>
              </a:rPr>
              <a:t>CAATCAAT </a:t>
            </a:r>
            <a:endParaRPr lang="ko-KR" altLang="en-US" sz="1000" dirty="0">
              <a:latin typeface="Calibri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BBC36A1-11A8-4F92-8545-8F8EF4EC080D}"/>
              </a:ext>
            </a:extLst>
          </p:cNvPr>
          <p:cNvSpPr txBox="1"/>
          <p:nvPr/>
        </p:nvSpPr>
        <p:spPr>
          <a:xfrm>
            <a:off x="4603413" y="476275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</a:t>
            </a:r>
            <a:endParaRPr lang="ko-KR" altLang="en-US" dirty="0"/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BAB604CB-EBD9-4A25-A981-D8CF45DB65A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4347" y="950551"/>
            <a:ext cx="2284889" cy="2042411"/>
          </a:xfrm>
          <a:prstGeom prst="rect">
            <a:avLst/>
          </a:prstGeom>
        </p:spPr>
      </p:pic>
      <p:sp>
        <p:nvSpPr>
          <p:cNvPr id="40" name="직사각형 39">
            <a:extLst>
              <a:ext uri="{FF2B5EF4-FFF2-40B4-BE49-F238E27FC236}">
                <a16:creationId xmlns:a16="http://schemas.microsoft.com/office/drawing/2014/main" id="{C08A1655-3DBA-441B-8D7B-0D5123503E7D}"/>
              </a:ext>
            </a:extLst>
          </p:cNvPr>
          <p:cNvSpPr/>
          <p:nvPr/>
        </p:nvSpPr>
        <p:spPr>
          <a:xfrm rot="17913411">
            <a:off x="5922007" y="3243649"/>
            <a:ext cx="8645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ATTGATTG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9EC473A3-EE78-4F92-B841-5C502B56FD15}"/>
              </a:ext>
            </a:extLst>
          </p:cNvPr>
          <p:cNvSpPr/>
          <p:nvPr/>
        </p:nvSpPr>
        <p:spPr>
          <a:xfrm rot="17913411">
            <a:off x="6244230" y="3228889"/>
            <a:ext cx="91589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CAATCAAT 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4BF8B1-34ED-45B6-8989-722EB4EB11A6}"/>
              </a:ext>
            </a:extLst>
          </p:cNvPr>
          <p:cNvSpPr txBox="1"/>
          <p:nvPr/>
        </p:nvSpPr>
        <p:spPr>
          <a:xfrm>
            <a:off x="5260743" y="3717612"/>
            <a:ext cx="8082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Helvetica" pitchFamily="34" charset="0"/>
                <a:cs typeface="Helvetica" pitchFamily="34" charset="0"/>
              </a:rPr>
              <a:t>Steep region</a:t>
            </a:r>
            <a:endParaRPr lang="ko-KR" alt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BF781-28C5-4244-AB64-27F94C43E16C}"/>
              </a:ext>
            </a:extLst>
          </p:cNvPr>
          <p:cNvSpPr txBox="1"/>
          <p:nvPr/>
        </p:nvSpPr>
        <p:spPr>
          <a:xfrm>
            <a:off x="6012160" y="3716543"/>
            <a:ext cx="7056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Helvetica" pitchFamily="34" charset="0"/>
                <a:cs typeface="Helvetica" pitchFamily="34" charset="0"/>
              </a:rPr>
              <a:t>Tail region</a:t>
            </a:r>
            <a:endParaRPr lang="ko-KR" altLang="en-US" sz="8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8369F388-39E7-4907-9638-8133F60D7EA8}"/>
              </a:ext>
            </a:extLst>
          </p:cNvPr>
          <p:cNvCxnSpPr/>
          <p:nvPr/>
        </p:nvCxnSpPr>
        <p:spPr>
          <a:xfrm>
            <a:off x="5466646" y="3717032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DC871F49-214D-4989-97B2-008FDF556048}"/>
              </a:ext>
            </a:extLst>
          </p:cNvPr>
          <p:cNvCxnSpPr/>
          <p:nvPr/>
        </p:nvCxnSpPr>
        <p:spPr>
          <a:xfrm>
            <a:off x="6184224" y="3717032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26648403-20BA-407F-A6C1-7BC317982695}"/>
              </a:ext>
            </a:extLst>
          </p:cNvPr>
          <p:cNvSpPr/>
          <p:nvPr/>
        </p:nvSpPr>
        <p:spPr>
          <a:xfrm>
            <a:off x="395536" y="4743395"/>
            <a:ext cx="84249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S2. Rank-ordered (a) and boxplot (b) of signal distribution of features with OsSMF1. a) Two independent linear models, y =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ax+b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, were applied in the steep (b1 = 64924.8, slope = -25.1) and heavy right tail (b1= 3137.8, slope= - 0.0032) regions, respectively. The  extrapolated value from the heavy right tail regions (3137.8) was chosen as a  cutoff for "significant" signal intensities. In this way, the features (63,811) of which intensity are higher than 3137.8 were used for further analysis. </a:t>
            </a:r>
          </a:p>
          <a:p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Boxplot of intensities of features  The number of whole features with its intensity higher than background is 940,950 and its mean intensity is 1973.4 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 3289.6. The number of features with forward motif, CCACGTCA, is 1,561 and its mean intensity is 20,142.0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12,450.6 while 85 were found in the tail regions. The number of its reverse complementary motif, TGACGTGG, is 723 and its mean intensity 17400.6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10715.1 while 62 features were found in the tail region. In total number of 2,431 with the element, 2,284 (94.0 %) are found in the strong binding zone. The number of features that doesn’t have motif (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None_cis_featues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is 938,519 and its mean intensity is 1931.3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3125.6.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ECF666D-1BDB-41AA-8B95-B3EA328E07DB}"/>
              </a:ext>
            </a:extLst>
          </p:cNvPr>
          <p:cNvSpPr/>
          <p:nvPr/>
        </p:nvSpPr>
        <p:spPr>
          <a:xfrm rot="17954118">
            <a:off x="4455807" y="3540433"/>
            <a:ext cx="11192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Whole features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69D205DA-A639-467E-9E75-C0178517EC21}"/>
              </a:ext>
            </a:extLst>
          </p:cNvPr>
          <p:cNvSpPr/>
          <p:nvPr/>
        </p:nvSpPr>
        <p:spPr>
          <a:xfrm rot="17954118">
            <a:off x="5000798" y="3445202"/>
            <a:ext cx="9204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CCACGTCA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F36A60EB-1897-4820-9734-64BB8AA52D60}"/>
              </a:ext>
            </a:extLst>
          </p:cNvPr>
          <p:cNvSpPr/>
          <p:nvPr/>
        </p:nvSpPr>
        <p:spPr>
          <a:xfrm rot="17954118">
            <a:off x="5345313" y="3461967"/>
            <a:ext cx="9252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TGACGTGG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63823EE-F4D2-4281-A4BF-2FC36822FD1E}"/>
              </a:ext>
            </a:extLst>
          </p:cNvPr>
          <p:cNvSpPr txBox="1"/>
          <p:nvPr/>
        </p:nvSpPr>
        <p:spPr>
          <a:xfrm rot="17913411">
            <a:off x="6123462" y="3533218"/>
            <a:ext cx="13674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err="1">
                <a:latin typeface="Helvetica" pitchFamily="34" charset="0"/>
                <a:cs typeface="Helvetica" pitchFamily="34" charset="0"/>
              </a:rPr>
              <a:t>None_cis_Features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4EE89CD-8642-448E-8381-F3B473043932}"/>
              </a:ext>
            </a:extLst>
          </p:cNvPr>
          <p:cNvSpPr txBox="1"/>
          <p:nvPr/>
        </p:nvSpPr>
        <p:spPr>
          <a:xfrm>
            <a:off x="4644008" y="49425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</a:t>
            </a:r>
            <a:endParaRPr lang="ko-KR" altLang="en-US" dirty="0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3879A47-1623-4DE0-A260-F4AFAE288C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88242" y="948054"/>
            <a:ext cx="2456381" cy="219517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E9DDC6C-FB04-4756-A0B2-E0C89A621F4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5685" y="947190"/>
            <a:ext cx="2959256" cy="208482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FBC8FE70-5944-4F25-9279-A2D5EC268463}"/>
              </a:ext>
            </a:extLst>
          </p:cNvPr>
          <p:cNvSpPr txBox="1"/>
          <p:nvPr/>
        </p:nvSpPr>
        <p:spPr>
          <a:xfrm>
            <a:off x="1654037" y="2516235"/>
            <a:ext cx="14687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Intensity, </a:t>
            </a:r>
            <a:r>
              <a:rPr lang="ko-KR" altLang="ko-KR" sz="1000" b="1" dirty="0">
                <a:latin typeface="Helvetica" pitchFamily="34" charset="0"/>
                <a:cs typeface="Helvetica" pitchFamily="34" charset="0"/>
              </a:rPr>
              <a:t>≥ 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3129.9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365A9C3-2E56-4CD4-ACDA-C28BA5D1DB73}"/>
              </a:ext>
            </a:extLst>
          </p:cNvPr>
          <p:cNvSpPr txBox="1"/>
          <p:nvPr/>
        </p:nvSpPr>
        <p:spPr>
          <a:xfrm>
            <a:off x="783116" y="548680"/>
            <a:ext cx="26481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dirty="0">
                <a:latin typeface="Calibri" pitchFamily="34" charset="0"/>
              </a:rPr>
              <a:t>a</a:t>
            </a:r>
            <a:endParaRPr lang="ko-KR" altLang="en-US" sz="1300" dirty="0">
              <a:latin typeface="Calibri" pitchFamily="34" charset="0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2ED6A2A4-B823-429B-8BFF-B8A75FE75A95}"/>
              </a:ext>
            </a:extLst>
          </p:cNvPr>
          <p:cNvCxnSpPr>
            <a:cxnSpLocks/>
            <a:stCxn id="32" idx="1"/>
          </p:cNvCxnSpPr>
          <p:nvPr/>
        </p:nvCxnSpPr>
        <p:spPr>
          <a:xfrm flipH="1">
            <a:off x="1394691" y="2639346"/>
            <a:ext cx="259346" cy="57672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9840D95B-6B49-4C2A-B198-B46ECE2B0168}"/>
              </a:ext>
            </a:extLst>
          </p:cNvPr>
          <p:cNvSpPr txBox="1"/>
          <p:nvPr/>
        </p:nvSpPr>
        <p:spPr>
          <a:xfrm>
            <a:off x="1969759" y="3254787"/>
            <a:ext cx="50331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Rank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D692060-33BE-459E-9073-06B45BE069F4}"/>
              </a:ext>
            </a:extLst>
          </p:cNvPr>
          <p:cNvSpPr txBox="1"/>
          <p:nvPr/>
        </p:nvSpPr>
        <p:spPr>
          <a:xfrm>
            <a:off x="962195" y="3032016"/>
            <a:ext cx="27229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1        2x10</a:t>
            </a:r>
            <a:r>
              <a:rPr lang="en-US" altLang="ko-KR" sz="1000" b="1" baseline="30000" dirty="0">
                <a:latin typeface="Helvetica" pitchFamily="34" charset="0"/>
                <a:cs typeface="Helvetica" pitchFamily="34" charset="0"/>
              </a:rPr>
              <a:t>5     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4x10</a:t>
            </a:r>
            <a:r>
              <a:rPr lang="en-US" altLang="ko-KR" sz="1000" b="1" baseline="30000" dirty="0">
                <a:latin typeface="Helvetica" pitchFamily="34" charset="0"/>
                <a:cs typeface="Helvetica" pitchFamily="34" charset="0"/>
              </a:rPr>
              <a:t>5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     6x10</a:t>
            </a:r>
            <a:r>
              <a:rPr lang="en-US" altLang="ko-KR" sz="1000" b="1" baseline="30000" dirty="0">
                <a:latin typeface="Helvetica" pitchFamily="34" charset="0"/>
                <a:cs typeface="Helvetica" pitchFamily="34" charset="0"/>
              </a:rPr>
              <a:t>5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     8x10</a:t>
            </a:r>
            <a:r>
              <a:rPr lang="en-US" altLang="ko-KR" sz="1000" b="1" baseline="30000" dirty="0">
                <a:latin typeface="Helvetica" pitchFamily="34" charset="0"/>
                <a:cs typeface="Helvetica" pitchFamily="34" charset="0"/>
              </a:rPr>
              <a:t>5 </a:t>
            </a:r>
            <a:endParaRPr lang="ko-KR" altLang="en-US" sz="1000" b="1" baseline="30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02EA69F-0798-401F-BE68-995582F4EF1C}"/>
              </a:ext>
            </a:extLst>
          </p:cNvPr>
          <p:cNvSpPr txBox="1"/>
          <p:nvPr/>
        </p:nvSpPr>
        <p:spPr>
          <a:xfrm rot="16200000">
            <a:off x="-404214" y="1750281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CED1A03-7554-4FDD-BEDA-20779AC5A4B5}"/>
              </a:ext>
            </a:extLst>
          </p:cNvPr>
          <p:cNvSpPr txBox="1"/>
          <p:nvPr/>
        </p:nvSpPr>
        <p:spPr>
          <a:xfrm>
            <a:off x="5131472" y="3933636"/>
            <a:ext cx="8082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Helvetica" pitchFamily="34" charset="0"/>
                <a:cs typeface="Helvetica" pitchFamily="34" charset="0"/>
              </a:rPr>
              <a:t>Steep region</a:t>
            </a:r>
            <a:endParaRPr lang="ko-KR" altLang="en-US" sz="8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11C7B62-F019-49A1-B74D-D7FBC35D8E8A}"/>
              </a:ext>
            </a:extLst>
          </p:cNvPr>
          <p:cNvSpPr txBox="1"/>
          <p:nvPr/>
        </p:nvSpPr>
        <p:spPr>
          <a:xfrm>
            <a:off x="5882582" y="3933056"/>
            <a:ext cx="7056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b="1" dirty="0">
                <a:latin typeface="Helvetica" pitchFamily="34" charset="0"/>
                <a:cs typeface="Helvetica" pitchFamily="34" charset="0"/>
              </a:rPr>
              <a:t>Tail region</a:t>
            </a:r>
            <a:endParaRPr lang="ko-KR" altLang="en-US" sz="8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41" name="직선 연결선 40">
            <a:extLst>
              <a:ext uri="{FF2B5EF4-FFF2-40B4-BE49-F238E27FC236}">
                <a16:creationId xmlns:a16="http://schemas.microsoft.com/office/drawing/2014/main" id="{B190EDFE-8BE0-46C4-84CF-72258C9DB755}"/>
              </a:ext>
            </a:extLst>
          </p:cNvPr>
          <p:cNvCxnSpPr/>
          <p:nvPr/>
        </p:nvCxnSpPr>
        <p:spPr>
          <a:xfrm>
            <a:off x="5277608" y="3933056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>
            <a:extLst>
              <a:ext uri="{FF2B5EF4-FFF2-40B4-BE49-F238E27FC236}">
                <a16:creationId xmlns:a16="http://schemas.microsoft.com/office/drawing/2014/main" id="{CC809CF8-93F6-4647-8B10-491F5412BE53}"/>
              </a:ext>
            </a:extLst>
          </p:cNvPr>
          <p:cNvCxnSpPr/>
          <p:nvPr/>
        </p:nvCxnSpPr>
        <p:spPr>
          <a:xfrm>
            <a:off x="6003368" y="3933545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DC41AE5-24C0-4580-A5B2-C24ABFAC58BC}"/>
              </a:ext>
            </a:extLst>
          </p:cNvPr>
          <p:cNvSpPr/>
          <p:nvPr/>
        </p:nvSpPr>
        <p:spPr>
          <a:xfrm rot="17954118">
            <a:off x="5743037" y="3445202"/>
            <a:ext cx="9204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CCACGTCA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90FC83C-CAA4-4BCF-8973-29D75C215389}"/>
              </a:ext>
            </a:extLst>
          </p:cNvPr>
          <p:cNvSpPr/>
          <p:nvPr/>
        </p:nvSpPr>
        <p:spPr>
          <a:xfrm rot="17954118">
            <a:off x="6096210" y="3453175"/>
            <a:ext cx="92525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Helvetica" pitchFamily="34" charset="0"/>
                <a:cs typeface="Helvetica" pitchFamily="34" charset="0"/>
              </a:rPr>
              <a:t>TGACGTGG</a:t>
            </a:r>
            <a:endParaRPr lang="ko-KR" altLang="en-US" sz="10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5ABD30D-820F-49D6-BE91-0AB91F5BAC3D}"/>
              </a:ext>
            </a:extLst>
          </p:cNvPr>
          <p:cNvSpPr txBox="1"/>
          <p:nvPr/>
        </p:nvSpPr>
        <p:spPr>
          <a:xfrm rot="16200000">
            <a:off x="4151914" y="1904871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Intensity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704E6FE-0305-46EB-82F2-D6D9246C39F4}"/>
              </a:ext>
            </a:extLst>
          </p:cNvPr>
          <p:cNvSpPr txBox="1"/>
          <p:nvPr/>
        </p:nvSpPr>
        <p:spPr>
          <a:xfrm rot="16200000">
            <a:off x="205232" y="1904871"/>
            <a:ext cx="7104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Intensity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262CC5A-41C3-4ACF-8861-27C2F907D355}"/>
              </a:ext>
            </a:extLst>
          </p:cNvPr>
          <p:cNvSpPr txBox="1"/>
          <p:nvPr/>
        </p:nvSpPr>
        <p:spPr>
          <a:xfrm rot="16200000">
            <a:off x="3514416" y="1695857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</p:spTree>
    <p:extLst>
      <p:ext uri="{BB962C8B-B14F-4D97-AF65-F5344CB8AC3E}">
        <p14:creationId xmlns:p14="http://schemas.microsoft.com/office/powerpoint/2010/main" val="372280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직선 연결선 7"/>
          <p:cNvCxnSpPr/>
          <p:nvPr/>
        </p:nvCxnSpPr>
        <p:spPr>
          <a:xfrm>
            <a:off x="2339753" y="278875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/>
          <p:cNvSpPr/>
          <p:nvPr/>
        </p:nvSpPr>
        <p:spPr>
          <a:xfrm>
            <a:off x="2267745" y="2523093"/>
            <a:ext cx="37444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en-US" altLang="ko-KR" sz="1200" b="1" dirty="0">
                <a:solidFill>
                  <a:srgbClr val="000000"/>
                </a:solidFill>
                <a:latin typeface="MS Gothic" pitchFamily="49" charset="-128"/>
                <a:ea typeface="MS Gothic" pitchFamily="49" charset="-128"/>
              </a:rPr>
              <a:t>TTCTATGATTGATTGGTCGATAGGAAGACATATAACAGCG</a:t>
            </a:r>
          </a:p>
          <a:p>
            <a:endParaRPr lang="ko-KR" altLang="en-US" sz="1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2267745" y="2348880"/>
            <a:ext cx="213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1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927531" y="2348880"/>
            <a:ext cx="3870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10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49372" y="2395702"/>
            <a:ext cx="3892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30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697930" y="2410913"/>
            <a:ext cx="4698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20 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20073" y="2395702"/>
            <a:ext cx="3715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40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56" name="직사각형 55"/>
          <p:cNvSpPr/>
          <p:nvPr/>
        </p:nvSpPr>
        <p:spPr>
          <a:xfrm>
            <a:off x="2321472" y="2542143"/>
            <a:ext cx="719311" cy="216024"/>
          </a:xfrm>
          <a:prstGeom prst="rect">
            <a:avLst/>
          </a:prstGeom>
          <a:noFill/>
          <a:ln w="95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58" name="직선 연결선 57"/>
          <p:cNvCxnSpPr/>
          <p:nvPr/>
        </p:nvCxnSpPr>
        <p:spPr>
          <a:xfrm>
            <a:off x="2415978" y="283868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직선 연결선 58"/>
          <p:cNvCxnSpPr/>
          <p:nvPr/>
        </p:nvCxnSpPr>
        <p:spPr>
          <a:xfrm>
            <a:off x="2492203" y="288861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/>
          <p:cNvCxnSpPr/>
          <p:nvPr/>
        </p:nvCxnSpPr>
        <p:spPr>
          <a:xfrm>
            <a:off x="2568428" y="293854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직선 연결선 77"/>
          <p:cNvCxnSpPr/>
          <p:nvPr/>
        </p:nvCxnSpPr>
        <p:spPr>
          <a:xfrm>
            <a:off x="2644653" y="298847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/>
          <p:nvPr/>
        </p:nvCxnSpPr>
        <p:spPr>
          <a:xfrm>
            <a:off x="2720878" y="303840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연결선 84"/>
          <p:cNvCxnSpPr/>
          <p:nvPr/>
        </p:nvCxnSpPr>
        <p:spPr>
          <a:xfrm>
            <a:off x="2797103" y="308833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연결선 85"/>
          <p:cNvCxnSpPr/>
          <p:nvPr/>
        </p:nvCxnSpPr>
        <p:spPr>
          <a:xfrm>
            <a:off x="2873328" y="313826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직선 연결선 86"/>
          <p:cNvCxnSpPr/>
          <p:nvPr/>
        </p:nvCxnSpPr>
        <p:spPr>
          <a:xfrm>
            <a:off x="2949553" y="318819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직선 연결선 87"/>
          <p:cNvCxnSpPr/>
          <p:nvPr/>
        </p:nvCxnSpPr>
        <p:spPr>
          <a:xfrm>
            <a:off x="3025778" y="323812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직선 연결선 109"/>
          <p:cNvCxnSpPr/>
          <p:nvPr/>
        </p:nvCxnSpPr>
        <p:spPr>
          <a:xfrm>
            <a:off x="4169153" y="398707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/>
          <p:cNvCxnSpPr/>
          <p:nvPr/>
        </p:nvCxnSpPr>
        <p:spPr>
          <a:xfrm>
            <a:off x="4245378" y="403700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/>
          <p:cNvCxnSpPr/>
          <p:nvPr/>
        </p:nvCxnSpPr>
        <p:spPr>
          <a:xfrm>
            <a:off x="4321603" y="408693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직선 연결선 112"/>
          <p:cNvCxnSpPr/>
          <p:nvPr/>
        </p:nvCxnSpPr>
        <p:spPr>
          <a:xfrm>
            <a:off x="4397828" y="413686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직선 연결선 113"/>
          <p:cNvCxnSpPr/>
          <p:nvPr/>
        </p:nvCxnSpPr>
        <p:spPr>
          <a:xfrm>
            <a:off x="4474053" y="418679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/>
          <p:cNvCxnSpPr/>
          <p:nvPr/>
        </p:nvCxnSpPr>
        <p:spPr>
          <a:xfrm>
            <a:off x="4550278" y="423672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연결선 115"/>
          <p:cNvCxnSpPr/>
          <p:nvPr/>
        </p:nvCxnSpPr>
        <p:spPr>
          <a:xfrm>
            <a:off x="4626503" y="428665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직선 연결선 116"/>
          <p:cNvCxnSpPr/>
          <p:nvPr/>
        </p:nvCxnSpPr>
        <p:spPr>
          <a:xfrm>
            <a:off x="4702717" y="4336593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/>
          <p:cNvCxnSpPr/>
          <p:nvPr/>
        </p:nvCxnSpPr>
        <p:spPr>
          <a:xfrm>
            <a:off x="3102003" y="328805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직선 연결선 120"/>
          <p:cNvCxnSpPr/>
          <p:nvPr/>
        </p:nvCxnSpPr>
        <p:spPr>
          <a:xfrm>
            <a:off x="3178228" y="333798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/>
          <p:nvPr/>
        </p:nvCxnSpPr>
        <p:spPr>
          <a:xfrm>
            <a:off x="3254453" y="338791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직선 연결선 122"/>
          <p:cNvCxnSpPr/>
          <p:nvPr/>
        </p:nvCxnSpPr>
        <p:spPr>
          <a:xfrm>
            <a:off x="3330678" y="343784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/>
          <p:cNvCxnSpPr/>
          <p:nvPr/>
        </p:nvCxnSpPr>
        <p:spPr>
          <a:xfrm>
            <a:off x="3406903" y="348777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직선 연결선 124"/>
          <p:cNvCxnSpPr/>
          <p:nvPr/>
        </p:nvCxnSpPr>
        <p:spPr>
          <a:xfrm>
            <a:off x="3483128" y="353770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직선 연결선 125"/>
          <p:cNvCxnSpPr/>
          <p:nvPr/>
        </p:nvCxnSpPr>
        <p:spPr>
          <a:xfrm>
            <a:off x="3559353" y="358763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직선 연결선 126"/>
          <p:cNvCxnSpPr/>
          <p:nvPr/>
        </p:nvCxnSpPr>
        <p:spPr>
          <a:xfrm>
            <a:off x="3635578" y="363756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직선 연결선 127"/>
          <p:cNvCxnSpPr/>
          <p:nvPr/>
        </p:nvCxnSpPr>
        <p:spPr>
          <a:xfrm>
            <a:off x="3711803" y="368749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/>
          <p:nvPr/>
        </p:nvCxnSpPr>
        <p:spPr>
          <a:xfrm>
            <a:off x="3788028" y="373742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연결선 129"/>
          <p:cNvCxnSpPr/>
          <p:nvPr/>
        </p:nvCxnSpPr>
        <p:spPr>
          <a:xfrm>
            <a:off x="3864253" y="378735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연결선 130"/>
          <p:cNvCxnSpPr/>
          <p:nvPr/>
        </p:nvCxnSpPr>
        <p:spPr>
          <a:xfrm>
            <a:off x="3940478" y="383728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연결선 131"/>
          <p:cNvCxnSpPr/>
          <p:nvPr/>
        </p:nvCxnSpPr>
        <p:spPr>
          <a:xfrm>
            <a:off x="4016703" y="388721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직선 연결선 133"/>
          <p:cNvCxnSpPr/>
          <p:nvPr/>
        </p:nvCxnSpPr>
        <p:spPr>
          <a:xfrm>
            <a:off x="4092928" y="3937140"/>
            <a:ext cx="72008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직사각형 134"/>
          <p:cNvSpPr/>
          <p:nvPr/>
        </p:nvSpPr>
        <p:spPr>
          <a:xfrm>
            <a:off x="2267744" y="2276872"/>
            <a:ext cx="3276265" cy="216024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TextBox 41"/>
          <p:cNvSpPr txBox="1"/>
          <p:nvPr/>
        </p:nvSpPr>
        <p:spPr>
          <a:xfrm>
            <a:off x="539552" y="5013176"/>
            <a:ext cx="86044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S3. A 40-bp probe (Os04g0664600_8) was split into 9-mers, and each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oligomer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was subjected to the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pseudointensity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of the probe. The process was repeated with a base shift; finally, the probe produced 32 9-mers.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88198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143454" y="3068960"/>
            <a:ext cx="670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10-mer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177560" y="184239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5-mer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981179" y="456749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.....GATTG.....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981874" y="611039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...TTGATTGGC...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463552" y="178366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6-mer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4180443" y="446475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.....TGATTG....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4185290" y="611039"/>
            <a:ext cx="133882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...ATTGATTGG...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380312" y="194603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7-mer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7101859" y="461179"/>
            <a:ext cx="149271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.....TGATTGA....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7106796" y="611039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...ATTGATTGAC...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1387756" y="3068960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8-mer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909171" y="3348942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.....ATTGATTG.....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918696" y="3495580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...TGATTGATTGGT...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251520" y="5589240"/>
            <a:ext cx="21419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* P0 : </a:t>
            </a:r>
            <a:r>
              <a:rPr lang="en-US" altLang="ko-KR" sz="1200" dirty="0" err="1">
                <a:latin typeface="Helvetica" pitchFamily="34" charset="0"/>
                <a:cs typeface="Helvetica" pitchFamily="34" charset="0"/>
              </a:rPr>
              <a:t>Intenisty</a:t>
            </a:r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 of the highest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3" name="TextBox 132"/>
          <p:cNvSpPr txBox="1"/>
          <p:nvPr/>
        </p:nvSpPr>
        <p:spPr>
          <a:xfrm>
            <a:off x="7203738" y="1989420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1281400" y="5301788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EB2F755A-2362-4D06-B83B-2C8C4BB103AD}"/>
              </a:ext>
            </a:extLst>
          </p:cNvPr>
          <p:cNvSpPr/>
          <p:nvPr/>
        </p:nvSpPr>
        <p:spPr>
          <a:xfrm>
            <a:off x="6660231" y="3347268"/>
            <a:ext cx="178834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.....ATTGATTGAT...</a:t>
            </a:r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F7B0CBB2-C1A5-4691-82A8-87C430380E1E}"/>
              </a:ext>
            </a:extLst>
          </p:cNvPr>
          <p:cNvSpPr/>
          <p:nvPr/>
        </p:nvSpPr>
        <p:spPr>
          <a:xfrm>
            <a:off x="6660231" y="3521571"/>
            <a:ext cx="1656183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..</a:t>
            </a:r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TGATTGATTGATA</a:t>
            </a:r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C0B1EA68-DBE7-495A-AC52-2EA9D3CE5795}"/>
              </a:ext>
            </a:extLst>
          </p:cNvPr>
          <p:cNvCxnSpPr/>
          <p:nvPr/>
        </p:nvCxnSpPr>
        <p:spPr>
          <a:xfrm>
            <a:off x="3275856" y="3915628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70565EB-B6AE-4788-AD69-59256AE1D06B}"/>
              </a:ext>
            </a:extLst>
          </p:cNvPr>
          <p:cNvSpPr txBox="1"/>
          <p:nvPr/>
        </p:nvSpPr>
        <p:spPr>
          <a:xfrm rot="16200000">
            <a:off x="2958173" y="3438906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DCB80F-7FA2-4F00-B6F8-B0AD3F608224}"/>
              </a:ext>
            </a:extLst>
          </p:cNvPr>
          <p:cNvSpPr txBox="1"/>
          <p:nvPr/>
        </p:nvSpPr>
        <p:spPr>
          <a:xfrm>
            <a:off x="2987824" y="4941168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EFE8DD4-A2B0-414A-9D85-3C3866DC2458}"/>
              </a:ext>
            </a:extLst>
          </p:cNvPr>
          <p:cNvSpPr txBox="1"/>
          <p:nvPr/>
        </p:nvSpPr>
        <p:spPr>
          <a:xfrm>
            <a:off x="2987824" y="3800073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AB94957C-BD31-488A-857F-957D99E65186}"/>
              </a:ext>
            </a:extLst>
          </p:cNvPr>
          <p:cNvSpPr txBox="1"/>
          <p:nvPr/>
        </p:nvSpPr>
        <p:spPr>
          <a:xfrm>
            <a:off x="2998216" y="4365104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3491DD-B59F-4E13-98D7-DBC53364EF99}"/>
              </a:ext>
            </a:extLst>
          </p:cNvPr>
          <p:cNvSpPr txBox="1"/>
          <p:nvPr/>
        </p:nvSpPr>
        <p:spPr>
          <a:xfrm>
            <a:off x="3961838" y="5157192"/>
            <a:ext cx="18960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ko-KR" altLang="en-US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altLang="ko-KR" sz="1200" b="1" spc="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 G A T </a:t>
            </a:r>
            <a:r>
              <a:rPr lang="en-US" altLang="ko-KR" sz="1200" b="1" spc="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50" dirty="0">
                <a:latin typeface="Courier New" panose="02070309020205020404" pitchFamily="49" charset="0"/>
                <a:cs typeface="Courier New" panose="02070309020205020404" pitchFamily="49" charset="0"/>
              </a:rPr>
              <a:t> G</a:t>
            </a:r>
            <a:endParaRPr lang="ko-KR" altLang="en-US" sz="1200" b="1" spc="5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7" name="직선 연결선 96">
            <a:extLst>
              <a:ext uri="{FF2B5EF4-FFF2-40B4-BE49-F238E27FC236}">
                <a16:creationId xmlns:a16="http://schemas.microsoft.com/office/drawing/2014/main" id="{B1B97C69-82E1-4BBF-BA1E-60BB66CAC2D2}"/>
              </a:ext>
            </a:extLst>
          </p:cNvPr>
          <p:cNvCxnSpPr>
            <a:cxnSpLocks/>
          </p:cNvCxnSpPr>
          <p:nvPr/>
        </p:nvCxnSpPr>
        <p:spPr>
          <a:xfrm flipV="1">
            <a:off x="4054544" y="5372008"/>
            <a:ext cx="168886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249FCB76-4BAD-478E-B319-9738C0E4E640}"/>
              </a:ext>
            </a:extLst>
          </p:cNvPr>
          <p:cNvSpPr txBox="1"/>
          <p:nvPr/>
        </p:nvSpPr>
        <p:spPr>
          <a:xfrm>
            <a:off x="4250480" y="5342304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D05196BE-61AF-4D33-8E40-90DCA434A69F}"/>
              </a:ext>
            </a:extLst>
          </p:cNvPr>
          <p:cNvSpPr/>
          <p:nvPr/>
        </p:nvSpPr>
        <p:spPr>
          <a:xfrm>
            <a:off x="3721911" y="3324388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.....GATTGATTG....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4F0A291-C255-4B03-80B3-40E1C68BADD4}"/>
              </a:ext>
            </a:extLst>
          </p:cNvPr>
          <p:cNvSpPr/>
          <p:nvPr/>
        </p:nvSpPr>
        <p:spPr>
          <a:xfrm>
            <a:off x="3728452" y="3474587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...TTGATTGATTGG...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9A308C-C946-46BD-83A1-5B490EA8BCE7}"/>
              </a:ext>
            </a:extLst>
          </p:cNvPr>
          <p:cNvSpPr txBox="1"/>
          <p:nvPr/>
        </p:nvSpPr>
        <p:spPr>
          <a:xfrm>
            <a:off x="3687266" y="5157192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F81B70-B86A-4829-9C31-7C34ECA0BB5C}"/>
              </a:ext>
            </a:extLst>
          </p:cNvPr>
          <p:cNvSpPr txBox="1"/>
          <p:nvPr/>
        </p:nvSpPr>
        <p:spPr>
          <a:xfrm>
            <a:off x="3481306" y="5157192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6AE6198-C3CF-4325-8E1A-1B18E71A1CD1}"/>
              </a:ext>
            </a:extLst>
          </p:cNvPr>
          <p:cNvSpPr txBox="1"/>
          <p:nvPr/>
        </p:nvSpPr>
        <p:spPr>
          <a:xfrm>
            <a:off x="3275856" y="5157192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1266838-318F-4B86-9811-1C738084B542}"/>
              </a:ext>
            </a:extLst>
          </p:cNvPr>
          <p:cNvSpPr txBox="1"/>
          <p:nvPr/>
        </p:nvSpPr>
        <p:spPr>
          <a:xfrm>
            <a:off x="4283968" y="3068960"/>
            <a:ext cx="5854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9-mer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E842AE2-3387-4BF0-99E9-5C2B7189AF7E}"/>
              </a:ext>
            </a:extLst>
          </p:cNvPr>
          <p:cNvSpPr txBox="1"/>
          <p:nvPr/>
        </p:nvSpPr>
        <p:spPr>
          <a:xfrm>
            <a:off x="5713554" y="51579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1C22A4BE-65DD-40CF-B18E-F1529741D8A5}"/>
              </a:ext>
            </a:extLst>
          </p:cNvPr>
          <p:cNvCxnSpPr/>
          <p:nvPr/>
        </p:nvCxnSpPr>
        <p:spPr>
          <a:xfrm>
            <a:off x="3275856" y="5156354"/>
            <a:ext cx="276712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CEB963AE-233A-45B5-B422-D9195C005B78}"/>
              </a:ext>
            </a:extLst>
          </p:cNvPr>
          <p:cNvCxnSpPr/>
          <p:nvPr/>
        </p:nvCxnSpPr>
        <p:spPr>
          <a:xfrm>
            <a:off x="395536" y="469518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6E852449-A071-4A05-A00B-783B5F96C5C3}"/>
              </a:ext>
            </a:extLst>
          </p:cNvPr>
          <p:cNvSpPr txBox="1"/>
          <p:nvPr/>
        </p:nvSpPr>
        <p:spPr>
          <a:xfrm rot="16200000">
            <a:off x="77853" y="342562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2F21BAF-00AF-4AFC-9B7F-0D431BA8DEF8}"/>
              </a:ext>
            </a:extLst>
          </p:cNvPr>
          <p:cNvSpPr txBox="1"/>
          <p:nvPr/>
        </p:nvSpPr>
        <p:spPr>
          <a:xfrm>
            <a:off x="107504" y="1484784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40CDE43-2279-4B9E-841F-ADEF2CEC89A9}"/>
              </a:ext>
            </a:extLst>
          </p:cNvPr>
          <p:cNvSpPr txBox="1"/>
          <p:nvPr/>
        </p:nvSpPr>
        <p:spPr>
          <a:xfrm>
            <a:off x="107504" y="69269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7C95B95-8311-4DFE-81C1-4B2616AA4E85}"/>
              </a:ext>
            </a:extLst>
          </p:cNvPr>
          <p:cNvSpPr txBox="1"/>
          <p:nvPr/>
        </p:nvSpPr>
        <p:spPr>
          <a:xfrm>
            <a:off x="107504" y="1083558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3B26BB0D-E38F-4EB5-9F34-5B119C93C862}"/>
              </a:ext>
            </a:extLst>
          </p:cNvPr>
          <p:cNvSpPr txBox="1"/>
          <p:nvPr/>
        </p:nvSpPr>
        <p:spPr>
          <a:xfrm>
            <a:off x="1187624" y="1700808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G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A8CB41A3-57EB-4035-B96E-BC3FF2D6B9E0}"/>
              </a:ext>
            </a:extLst>
          </p:cNvPr>
          <p:cNvCxnSpPr>
            <a:cxnSpLocks/>
          </p:cNvCxnSpPr>
          <p:nvPr/>
        </p:nvCxnSpPr>
        <p:spPr>
          <a:xfrm flipV="1">
            <a:off x="1217498" y="1915625"/>
            <a:ext cx="1122254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5B6AD847-BB0B-4F27-B4A8-09E933274922}"/>
              </a:ext>
            </a:extLst>
          </p:cNvPr>
          <p:cNvSpPr txBox="1"/>
          <p:nvPr/>
        </p:nvSpPr>
        <p:spPr>
          <a:xfrm>
            <a:off x="1331640" y="1916832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7DD116DD-FA09-4906-AF4D-6DF15CACDA06}"/>
              </a:ext>
            </a:extLst>
          </p:cNvPr>
          <p:cNvSpPr txBox="1"/>
          <p:nvPr/>
        </p:nvSpPr>
        <p:spPr>
          <a:xfrm>
            <a:off x="889018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8727266-4D4D-4BD9-9A26-6C9A61BA0425}"/>
              </a:ext>
            </a:extLst>
          </p:cNvPr>
          <p:cNvSpPr txBox="1"/>
          <p:nvPr/>
        </p:nvSpPr>
        <p:spPr>
          <a:xfrm>
            <a:off x="600986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05672F6-7D88-460D-9152-94F01F8A5737}"/>
              </a:ext>
            </a:extLst>
          </p:cNvPr>
          <p:cNvSpPr txBox="1"/>
          <p:nvPr/>
        </p:nvSpPr>
        <p:spPr>
          <a:xfrm>
            <a:off x="395536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0C59C351-2AAD-4540-9D43-00BB5090076B}"/>
              </a:ext>
            </a:extLst>
          </p:cNvPr>
          <p:cNvSpPr txBox="1"/>
          <p:nvPr/>
        </p:nvSpPr>
        <p:spPr>
          <a:xfrm>
            <a:off x="2329178" y="1701567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B24B2D9-3AAF-4354-9660-B9F1A1BE4D5A}"/>
              </a:ext>
            </a:extLst>
          </p:cNvPr>
          <p:cNvSpPr txBox="1"/>
          <p:nvPr/>
        </p:nvSpPr>
        <p:spPr>
          <a:xfrm>
            <a:off x="2555776" y="1711172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8" name="직선 연결선 117">
            <a:extLst>
              <a:ext uri="{FF2B5EF4-FFF2-40B4-BE49-F238E27FC236}">
                <a16:creationId xmlns:a16="http://schemas.microsoft.com/office/drawing/2014/main" id="{190EA7C5-4B85-492B-A6A8-5EBB1A1F3D7D}"/>
              </a:ext>
            </a:extLst>
          </p:cNvPr>
          <p:cNvCxnSpPr>
            <a:cxnSpLocks/>
          </p:cNvCxnSpPr>
          <p:nvPr/>
        </p:nvCxnSpPr>
        <p:spPr>
          <a:xfrm>
            <a:off x="395536" y="1699970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직선 연결선 118">
            <a:extLst>
              <a:ext uri="{FF2B5EF4-FFF2-40B4-BE49-F238E27FC236}">
                <a16:creationId xmlns:a16="http://schemas.microsoft.com/office/drawing/2014/main" id="{4C47E064-26D9-4062-90E7-B6498DCE34F6}"/>
              </a:ext>
            </a:extLst>
          </p:cNvPr>
          <p:cNvCxnSpPr/>
          <p:nvPr/>
        </p:nvCxnSpPr>
        <p:spPr>
          <a:xfrm>
            <a:off x="3409598" y="459244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Box 119">
            <a:extLst>
              <a:ext uri="{FF2B5EF4-FFF2-40B4-BE49-F238E27FC236}">
                <a16:creationId xmlns:a16="http://schemas.microsoft.com/office/drawing/2014/main" id="{EE102F2B-22F1-4CEA-9E0F-EF44CF708A19}"/>
              </a:ext>
            </a:extLst>
          </p:cNvPr>
          <p:cNvSpPr txBox="1"/>
          <p:nvPr/>
        </p:nvSpPr>
        <p:spPr>
          <a:xfrm rot="16200000">
            <a:off x="3091915" y="342562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7962CA4-5C46-4EBD-9144-1C6E9BDE177F}"/>
              </a:ext>
            </a:extLst>
          </p:cNvPr>
          <p:cNvSpPr txBox="1"/>
          <p:nvPr/>
        </p:nvSpPr>
        <p:spPr>
          <a:xfrm>
            <a:off x="3121566" y="1484784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C3B63A8-7852-4244-A4E4-2B2C524B9490}"/>
              </a:ext>
            </a:extLst>
          </p:cNvPr>
          <p:cNvSpPr txBox="1"/>
          <p:nvPr/>
        </p:nvSpPr>
        <p:spPr>
          <a:xfrm>
            <a:off x="3121566" y="69269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BA74DB84-4C46-4224-BECB-14F33C1D5371}"/>
              </a:ext>
            </a:extLst>
          </p:cNvPr>
          <p:cNvSpPr txBox="1"/>
          <p:nvPr/>
        </p:nvSpPr>
        <p:spPr>
          <a:xfrm>
            <a:off x="3121566" y="1083558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EE4B585-9B0F-4174-956C-71743C01B5D8}"/>
              </a:ext>
            </a:extLst>
          </p:cNvPr>
          <p:cNvSpPr txBox="1"/>
          <p:nvPr/>
        </p:nvSpPr>
        <p:spPr>
          <a:xfrm>
            <a:off x="4178131" y="1691203"/>
            <a:ext cx="1531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240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altLang="ko-KR" sz="1200" b="1" spc="24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240" dirty="0">
                <a:latin typeface="Courier New" panose="02070309020205020404" pitchFamily="49" charset="0"/>
                <a:cs typeface="Courier New" panose="02070309020205020404" pitchFamily="49" charset="0"/>
              </a:rPr>
              <a:t> G</a:t>
            </a:r>
            <a:r>
              <a:rPr lang="ko-KR" altLang="en-US" sz="1200" b="1" spc="24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240" dirty="0">
                <a:latin typeface="Courier New" panose="02070309020205020404" pitchFamily="49" charset="0"/>
                <a:cs typeface="Courier New" panose="02070309020205020404" pitchFamily="49" charset="0"/>
              </a:rPr>
              <a:t>A T </a:t>
            </a:r>
            <a:r>
              <a:rPr lang="en-US" altLang="ko-KR" sz="1200" b="1" spc="24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endParaRPr lang="ko-KR" altLang="en-US" sz="1200" b="1" spc="24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6" name="직선 연결선 145">
            <a:extLst>
              <a:ext uri="{FF2B5EF4-FFF2-40B4-BE49-F238E27FC236}">
                <a16:creationId xmlns:a16="http://schemas.microsoft.com/office/drawing/2014/main" id="{4AB645D7-A0F2-4849-98DF-FF725F18FD90}"/>
              </a:ext>
            </a:extLst>
          </p:cNvPr>
          <p:cNvCxnSpPr>
            <a:cxnSpLocks/>
          </p:cNvCxnSpPr>
          <p:nvPr/>
        </p:nvCxnSpPr>
        <p:spPr>
          <a:xfrm flipV="1">
            <a:off x="4273294" y="1907591"/>
            <a:ext cx="1306818" cy="803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TextBox 153">
            <a:extLst>
              <a:ext uri="{FF2B5EF4-FFF2-40B4-BE49-F238E27FC236}">
                <a16:creationId xmlns:a16="http://schemas.microsoft.com/office/drawing/2014/main" id="{39067ECF-9D1E-4BF4-9204-624BC93D31FE}"/>
              </a:ext>
            </a:extLst>
          </p:cNvPr>
          <p:cNvSpPr txBox="1"/>
          <p:nvPr/>
        </p:nvSpPr>
        <p:spPr>
          <a:xfrm>
            <a:off x="4384222" y="1917412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19D09FA0-05F2-4F2E-901F-07918BCF5B17}"/>
              </a:ext>
            </a:extLst>
          </p:cNvPr>
          <p:cNvSpPr txBox="1"/>
          <p:nvPr/>
        </p:nvSpPr>
        <p:spPr>
          <a:xfrm>
            <a:off x="3913354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AD9CDB3D-A850-4672-BE24-8999E0B2E7D8}"/>
              </a:ext>
            </a:extLst>
          </p:cNvPr>
          <p:cNvSpPr txBox="1"/>
          <p:nvPr/>
        </p:nvSpPr>
        <p:spPr>
          <a:xfrm>
            <a:off x="3615048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97E875F5-1880-4974-913A-369A7891BDAF}"/>
              </a:ext>
            </a:extLst>
          </p:cNvPr>
          <p:cNvSpPr txBox="1"/>
          <p:nvPr/>
        </p:nvSpPr>
        <p:spPr>
          <a:xfrm>
            <a:off x="3409598" y="170080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02ADF628-7A6E-48BC-A847-32CDA7D19767}"/>
              </a:ext>
            </a:extLst>
          </p:cNvPr>
          <p:cNvSpPr txBox="1"/>
          <p:nvPr/>
        </p:nvSpPr>
        <p:spPr>
          <a:xfrm>
            <a:off x="5641741" y="1710324"/>
            <a:ext cx="4635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 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67" name="직선 연결선 166">
            <a:extLst>
              <a:ext uri="{FF2B5EF4-FFF2-40B4-BE49-F238E27FC236}">
                <a16:creationId xmlns:a16="http://schemas.microsoft.com/office/drawing/2014/main" id="{59F08182-ED0A-4F2A-B609-F536872D3386}"/>
              </a:ext>
            </a:extLst>
          </p:cNvPr>
          <p:cNvCxnSpPr>
            <a:cxnSpLocks/>
          </p:cNvCxnSpPr>
          <p:nvPr/>
        </p:nvCxnSpPr>
        <p:spPr>
          <a:xfrm>
            <a:off x="3409598" y="1699970"/>
            <a:ext cx="261313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직선 연결선 167">
            <a:extLst>
              <a:ext uri="{FF2B5EF4-FFF2-40B4-BE49-F238E27FC236}">
                <a16:creationId xmlns:a16="http://schemas.microsoft.com/office/drawing/2014/main" id="{6ABD8083-1BFE-47A3-A91C-C6C03BC7E2BE}"/>
              </a:ext>
            </a:extLst>
          </p:cNvPr>
          <p:cNvCxnSpPr/>
          <p:nvPr/>
        </p:nvCxnSpPr>
        <p:spPr>
          <a:xfrm>
            <a:off x="6444208" y="490736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TextBox 168">
            <a:extLst>
              <a:ext uri="{FF2B5EF4-FFF2-40B4-BE49-F238E27FC236}">
                <a16:creationId xmlns:a16="http://schemas.microsoft.com/office/drawing/2014/main" id="{DDF4A290-F87F-4E1E-871D-FA4DAABC05EF}"/>
              </a:ext>
            </a:extLst>
          </p:cNvPr>
          <p:cNvSpPr txBox="1"/>
          <p:nvPr/>
        </p:nvSpPr>
        <p:spPr>
          <a:xfrm rot="16200000">
            <a:off x="6126525" y="374054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B408D52A-B17D-47FF-B343-6EBFF0C8B2B0}"/>
              </a:ext>
            </a:extLst>
          </p:cNvPr>
          <p:cNvSpPr txBox="1"/>
          <p:nvPr/>
        </p:nvSpPr>
        <p:spPr>
          <a:xfrm>
            <a:off x="6156176" y="169939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C5A17291-5854-4A41-90BA-BA9081C0E30D}"/>
              </a:ext>
            </a:extLst>
          </p:cNvPr>
          <p:cNvSpPr txBox="1"/>
          <p:nvPr/>
        </p:nvSpPr>
        <p:spPr>
          <a:xfrm>
            <a:off x="6156176" y="77573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DB940801-6886-44E3-AF11-4F9206A24CE9}"/>
              </a:ext>
            </a:extLst>
          </p:cNvPr>
          <p:cNvSpPr txBox="1"/>
          <p:nvPr/>
        </p:nvSpPr>
        <p:spPr>
          <a:xfrm>
            <a:off x="6156176" y="1115050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4" name="직선 연결선 173">
            <a:extLst>
              <a:ext uri="{FF2B5EF4-FFF2-40B4-BE49-F238E27FC236}">
                <a16:creationId xmlns:a16="http://schemas.microsoft.com/office/drawing/2014/main" id="{6AA0A232-AA26-4C16-AAAC-D6569711BF74}"/>
              </a:ext>
            </a:extLst>
          </p:cNvPr>
          <p:cNvCxnSpPr>
            <a:cxnSpLocks/>
          </p:cNvCxnSpPr>
          <p:nvPr/>
        </p:nvCxnSpPr>
        <p:spPr>
          <a:xfrm flipV="1">
            <a:off x="7164288" y="1989422"/>
            <a:ext cx="1284287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TextBox 175">
            <a:extLst>
              <a:ext uri="{FF2B5EF4-FFF2-40B4-BE49-F238E27FC236}">
                <a16:creationId xmlns:a16="http://schemas.microsoft.com/office/drawing/2014/main" id="{0CCF429F-6198-49E3-B9E6-40F3090604DA}"/>
              </a:ext>
            </a:extLst>
          </p:cNvPr>
          <p:cNvSpPr txBox="1"/>
          <p:nvPr/>
        </p:nvSpPr>
        <p:spPr>
          <a:xfrm>
            <a:off x="6855618" y="1773396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77F2D79-4118-4A73-A54C-33EC1F2EF839}"/>
              </a:ext>
            </a:extLst>
          </p:cNvPr>
          <p:cNvSpPr txBox="1"/>
          <p:nvPr/>
        </p:nvSpPr>
        <p:spPr>
          <a:xfrm>
            <a:off x="6649658" y="1773396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BBB93CB-D460-4378-9B50-F12B55FEF71A}"/>
              </a:ext>
            </a:extLst>
          </p:cNvPr>
          <p:cNvSpPr txBox="1"/>
          <p:nvPr/>
        </p:nvSpPr>
        <p:spPr>
          <a:xfrm>
            <a:off x="6444208" y="178384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94F943E0-7807-4E65-98BE-A092F2EEDDE1}"/>
              </a:ext>
            </a:extLst>
          </p:cNvPr>
          <p:cNvSpPr txBox="1"/>
          <p:nvPr/>
        </p:nvSpPr>
        <p:spPr>
          <a:xfrm>
            <a:off x="8593874" y="177415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1" name="직선 연결선 180">
            <a:extLst>
              <a:ext uri="{FF2B5EF4-FFF2-40B4-BE49-F238E27FC236}">
                <a16:creationId xmlns:a16="http://schemas.microsoft.com/office/drawing/2014/main" id="{B299C93F-2832-4921-899A-126BA961126C}"/>
              </a:ext>
            </a:extLst>
          </p:cNvPr>
          <p:cNvCxnSpPr>
            <a:cxnSpLocks/>
          </p:cNvCxnSpPr>
          <p:nvPr/>
        </p:nvCxnSpPr>
        <p:spPr>
          <a:xfrm>
            <a:off x="6433934" y="1731720"/>
            <a:ext cx="24749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>
            <a:extLst>
              <a:ext uri="{FF2B5EF4-FFF2-40B4-BE49-F238E27FC236}">
                <a16:creationId xmlns:a16="http://schemas.microsoft.com/office/drawing/2014/main" id="{F6D4F93A-9A76-416E-ADD1-978836662CA2}"/>
              </a:ext>
            </a:extLst>
          </p:cNvPr>
          <p:cNvSpPr txBox="1"/>
          <p:nvPr/>
        </p:nvSpPr>
        <p:spPr>
          <a:xfrm>
            <a:off x="7164288" y="1776360"/>
            <a:ext cx="15600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T G</a:t>
            </a:r>
            <a:r>
              <a:rPr lang="ko-KR" altLang="en-US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altLang="ko-KR" sz="1200" b="1" spc="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100" dirty="0">
                <a:latin typeface="Courier New" panose="02070309020205020404" pitchFamily="49" charset="0"/>
                <a:cs typeface="Courier New" panose="02070309020205020404" pitchFamily="49" charset="0"/>
              </a:rPr>
              <a:t> G A</a:t>
            </a:r>
            <a:endParaRPr lang="ko-KR" altLang="en-US" sz="1200" b="1" spc="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3" name="직선 연결선 182">
            <a:extLst>
              <a:ext uri="{FF2B5EF4-FFF2-40B4-BE49-F238E27FC236}">
                <a16:creationId xmlns:a16="http://schemas.microsoft.com/office/drawing/2014/main" id="{433DEE8A-4F9E-47F8-BF93-5F3F596C52DA}"/>
              </a:ext>
            </a:extLst>
          </p:cNvPr>
          <p:cNvCxnSpPr/>
          <p:nvPr/>
        </p:nvCxnSpPr>
        <p:spPr>
          <a:xfrm>
            <a:off x="436722" y="3874442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9E60EFA6-B2DA-4100-9478-8E4F99D2AD0D}"/>
              </a:ext>
            </a:extLst>
          </p:cNvPr>
          <p:cNvSpPr txBox="1"/>
          <p:nvPr/>
        </p:nvSpPr>
        <p:spPr>
          <a:xfrm rot="16200000">
            <a:off x="119039" y="3510914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D57175C2-C1D9-4D9A-91CD-4B83A9E69E5C}"/>
              </a:ext>
            </a:extLst>
          </p:cNvPr>
          <p:cNvSpPr txBox="1"/>
          <p:nvPr/>
        </p:nvSpPr>
        <p:spPr>
          <a:xfrm>
            <a:off x="148690" y="4899982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0456099D-8281-489B-9F0B-E6C180323006}"/>
              </a:ext>
            </a:extLst>
          </p:cNvPr>
          <p:cNvSpPr txBox="1"/>
          <p:nvPr/>
        </p:nvSpPr>
        <p:spPr>
          <a:xfrm>
            <a:off x="148690" y="3789040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DF6DA88B-CB25-45DF-8E68-983213635AAA}"/>
              </a:ext>
            </a:extLst>
          </p:cNvPr>
          <p:cNvSpPr txBox="1"/>
          <p:nvPr/>
        </p:nvSpPr>
        <p:spPr>
          <a:xfrm>
            <a:off x="148690" y="4293096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94EE8A76-86FC-46B6-B84C-9BC928222C92}"/>
              </a:ext>
            </a:extLst>
          </p:cNvPr>
          <p:cNvSpPr txBox="1"/>
          <p:nvPr/>
        </p:nvSpPr>
        <p:spPr>
          <a:xfrm>
            <a:off x="1048506" y="5085184"/>
            <a:ext cx="16177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20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spc="20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altLang="ko-KR" sz="1200" b="1" spc="2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G A T </a:t>
            </a:r>
            <a:r>
              <a:rPr lang="en-US" altLang="ko-KR" sz="1200" b="1" spc="2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spc="20" dirty="0">
                <a:latin typeface="Courier New" panose="02070309020205020404" pitchFamily="49" charset="0"/>
                <a:cs typeface="Courier New" panose="02070309020205020404" pitchFamily="49" charset="0"/>
              </a:rPr>
              <a:t> G</a:t>
            </a:r>
            <a:endParaRPr lang="ko-KR" altLang="en-US" sz="1200" b="1" spc="2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89" name="직선 연결선 188">
            <a:extLst>
              <a:ext uri="{FF2B5EF4-FFF2-40B4-BE49-F238E27FC236}">
                <a16:creationId xmlns:a16="http://schemas.microsoft.com/office/drawing/2014/main" id="{C1751EDF-478F-4E2C-988A-27BAD2077510}"/>
              </a:ext>
            </a:extLst>
          </p:cNvPr>
          <p:cNvCxnSpPr>
            <a:cxnSpLocks/>
          </p:cNvCxnSpPr>
          <p:nvPr/>
        </p:nvCxnSpPr>
        <p:spPr>
          <a:xfrm>
            <a:off x="1105342" y="5301210"/>
            <a:ext cx="1346674" cy="57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1" name="TextBox 190">
            <a:extLst>
              <a:ext uri="{FF2B5EF4-FFF2-40B4-BE49-F238E27FC236}">
                <a16:creationId xmlns:a16="http://schemas.microsoft.com/office/drawing/2014/main" id="{1091C527-B796-4CAD-A04B-1A01C77D8738}"/>
              </a:ext>
            </a:extLst>
          </p:cNvPr>
          <p:cNvSpPr txBox="1"/>
          <p:nvPr/>
        </p:nvSpPr>
        <p:spPr>
          <a:xfrm>
            <a:off x="817010" y="50851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AB777BE9-2F3A-4280-9305-C7DFB83A5240}"/>
              </a:ext>
            </a:extLst>
          </p:cNvPr>
          <p:cNvSpPr txBox="1"/>
          <p:nvPr/>
        </p:nvSpPr>
        <p:spPr>
          <a:xfrm>
            <a:off x="600986" y="50851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30B37D52-2E6D-4EA0-B914-F95ACD99E70F}"/>
              </a:ext>
            </a:extLst>
          </p:cNvPr>
          <p:cNvSpPr txBox="1"/>
          <p:nvPr/>
        </p:nvSpPr>
        <p:spPr>
          <a:xfrm>
            <a:off x="395536" y="50851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CAC6ED53-A5C2-4836-8F15-96B006953AD3}"/>
              </a:ext>
            </a:extLst>
          </p:cNvPr>
          <p:cNvSpPr txBox="1"/>
          <p:nvPr/>
        </p:nvSpPr>
        <p:spPr>
          <a:xfrm>
            <a:off x="2545202" y="5096217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B6A28600-B84F-46DA-8D82-1EB1BC8EB4FF}"/>
              </a:ext>
            </a:extLst>
          </p:cNvPr>
          <p:cNvSpPr txBox="1"/>
          <p:nvPr/>
        </p:nvSpPr>
        <p:spPr>
          <a:xfrm>
            <a:off x="2761226" y="5105822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6" name="직선 연결선 195">
            <a:extLst>
              <a:ext uri="{FF2B5EF4-FFF2-40B4-BE49-F238E27FC236}">
                <a16:creationId xmlns:a16="http://schemas.microsoft.com/office/drawing/2014/main" id="{3E78AC70-AF6D-4611-AF83-E4E858CF1C27}"/>
              </a:ext>
            </a:extLst>
          </p:cNvPr>
          <p:cNvCxnSpPr/>
          <p:nvPr/>
        </p:nvCxnSpPr>
        <p:spPr>
          <a:xfrm>
            <a:off x="436722" y="5095458"/>
            <a:ext cx="276712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그림 34">
            <a:extLst>
              <a:ext uri="{FF2B5EF4-FFF2-40B4-BE49-F238E27FC236}">
                <a16:creationId xmlns:a16="http://schemas.microsoft.com/office/drawing/2014/main" id="{B5BA631E-534F-42AF-8E87-B01B4811E28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5313" y="3877262"/>
            <a:ext cx="2662004" cy="1274786"/>
          </a:xfrm>
          <a:prstGeom prst="rect">
            <a:avLst/>
          </a:prstGeom>
        </p:spPr>
      </p:pic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C2BE26CF-010A-45FD-89FC-C47A859398F6}"/>
              </a:ext>
            </a:extLst>
          </p:cNvPr>
          <p:cNvCxnSpPr>
            <a:cxnSpLocks/>
          </p:cNvCxnSpPr>
          <p:nvPr/>
        </p:nvCxnSpPr>
        <p:spPr>
          <a:xfrm>
            <a:off x="6372200" y="3644681"/>
            <a:ext cx="0" cy="15440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A983A0DA-5B22-4161-90E0-0E5E349DF168}"/>
              </a:ext>
            </a:extLst>
          </p:cNvPr>
          <p:cNvSpPr txBox="1"/>
          <p:nvPr/>
        </p:nvSpPr>
        <p:spPr>
          <a:xfrm rot="16200000">
            <a:off x="6054517" y="3366898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83AC5E38-2D0B-457A-A185-8E2553415665}"/>
              </a:ext>
            </a:extLst>
          </p:cNvPr>
          <p:cNvSpPr txBox="1"/>
          <p:nvPr/>
        </p:nvSpPr>
        <p:spPr>
          <a:xfrm>
            <a:off x="6084168" y="4972660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2A904A1C-08DB-4B7E-BE19-0737D906FA26}"/>
              </a:ext>
            </a:extLst>
          </p:cNvPr>
          <p:cNvSpPr txBox="1"/>
          <p:nvPr/>
        </p:nvSpPr>
        <p:spPr>
          <a:xfrm>
            <a:off x="6084168" y="3800073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C663D2AD-1BA5-47D5-9359-9C72759157DB}"/>
              </a:ext>
            </a:extLst>
          </p:cNvPr>
          <p:cNvSpPr txBox="1"/>
          <p:nvPr/>
        </p:nvSpPr>
        <p:spPr>
          <a:xfrm>
            <a:off x="6084168" y="437613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6AF3CC55-A60E-4350-96D7-DD5FB3661057}"/>
              </a:ext>
            </a:extLst>
          </p:cNvPr>
          <p:cNvSpPr txBox="1"/>
          <p:nvPr/>
        </p:nvSpPr>
        <p:spPr>
          <a:xfrm>
            <a:off x="6948264" y="5178499"/>
            <a:ext cx="19511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T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 A T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 A 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03" name="직선 연결선 202">
            <a:extLst>
              <a:ext uri="{FF2B5EF4-FFF2-40B4-BE49-F238E27FC236}">
                <a16:creationId xmlns:a16="http://schemas.microsoft.com/office/drawing/2014/main" id="{1EE64C7E-60CE-4D3E-8029-8EECF4BCC22A}"/>
              </a:ext>
            </a:extLst>
          </p:cNvPr>
          <p:cNvCxnSpPr>
            <a:cxnSpLocks/>
          </p:cNvCxnSpPr>
          <p:nvPr/>
        </p:nvCxnSpPr>
        <p:spPr>
          <a:xfrm>
            <a:off x="7020272" y="5403501"/>
            <a:ext cx="1779068" cy="3069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696D8DA0-DDC2-4616-859B-EA244F666652}"/>
              </a:ext>
            </a:extLst>
          </p:cNvPr>
          <p:cNvSpPr txBox="1"/>
          <p:nvPr/>
        </p:nvSpPr>
        <p:spPr>
          <a:xfrm>
            <a:off x="7346824" y="5373796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8DBC3952-CDDD-4C5A-913E-C31F96C97E39}"/>
              </a:ext>
            </a:extLst>
          </p:cNvPr>
          <p:cNvSpPr txBox="1"/>
          <p:nvPr/>
        </p:nvSpPr>
        <p:spPr>
          <a:xfrm>
            <a:off x="6721966" y="51886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63526FD9-40DB-47A4-A7AC-75F7B2F09714}"/>
              </a:ext>
            </a:extLst>
          </p:cNvPr>
          <p:cNvSpPr txBox="1"/>
          <p:nvPr/>
        </p:nvSpPr>
        <p:spPr>
          <a:xfrm>
            <a:off x="6516216" y="51886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CB1E32D7-4237-47AB-97F6-4414B8EB68D1}"/>
              </a:ext>
            </a:extLst>
          </p:cNvPr>
          <p:cNvSpPr txBox="1"/>
          <p:nvPr/>
        </p:nvSpPr>
        <p:spPr>
          <a:xfrm>
            <a:off x="6300192" y="5188684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9043C714-5729-45BB-94F7-F777731FAE27}"/>
              </a:ext>
            </a:extLst>
          </p:cNvPr>
          <p:cNvSpPr txBox="1"/>
          <p:nvPr/>
        </p:nvSpPr>
        <p:spPr>
          <a:xfrm>
            <a:off x="8737890" y="5189443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210" name="직선 연결선 209">
            <a:extLst>
              <a:ext uri="{FF2B5EF4-FFF2-40B4-BE49-F238E27FC236}">
                <a16:creationId xmlns:a16="http://schemas.microsoft.com/office/drawing/2014/main" id="{BD848444-9BD7-4C02-9D01-81A1E2ECFB07}"/>
              </a:ext>
            </a:extLst>
          </p:cNvPr>
          <p:cNvCxnSpPr/>
          <p:nvPr/>
        </p:nvCxnSpPr>
        <p:spPr>
          <a:xfrm>
            <a:off x="6372200" y="5187846"/>
            <a:ext cx="276712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>
            <a:extLst>
              <a:ext uri="{FF2B5EF4-FFF2-40B4-BE49-F238E27FC236}">
                <a16:creationId xmlns:a16="http://schemas.microsoft.com/office/drawing/2014/main" id="{C230C60C-22FB-4F61-8852-E1286301371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1994" y="4012227"/>
            <a:ext cx="2660164" cy="1114274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63355BE-0923-4756-8E61-4B53C8A3529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2488" y="4066039"/>
            <a:ext cx="2523132" cy="100758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D8C69C6-8DBE-4B58-8A6D-FDFA5E0F84E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94904" y="858279"/>
            <a:ext cx="2376444" cy="850394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D8B7A57-2DC9-4AB5-969D-42E037EB682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37536" y="796745"/>
            <a:ext cx="2513188" cy="86199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2E8FF38-12DC-4086-A555-CA5165339D1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52523" y="870749"/>
            <a:ext cx="2424344" cy="736968"/>
          </a:xfrm>
          <a:prstGeom prst="rect">
            <a:avLst/>
          </a:prstGeom>
        </p:spPr>
      </p:pic>
      <p:sp>
        <p:nvSpPr>
          <p:cNvPr id="122" name="TextBox 121"/>
          <p:cNvSpPr txBox="1"/>
          <p:nvPr/>
        </p:nvSpPr>
        <p:spPr>
          <a:xfrm>
            <a:off x="0" y="6237312"/>
            <a:ext cx="89644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 S4. Comparison of the intensities of the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oligomers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for OsWOX13 with point mutations at distinct positions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775681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>
            <a:extLst>
              <a:ext uri="{FF2B5EF4-FFF2-40B4-BE49-F238E27FC236}">
                <a16:creationId xmlns:a16="http://schemas.microsoft.com/office/drawing/2014/main" id="{83CF798E-AE15-43BF-A801-9DA775B9A0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4390243"/>
              </p:ext>
            </p:extLst>
          </p:nvPr>
        </p:nvGraphicFramePr>
        <p:xfrm>
          <a:off x="1475656" y="2564904"/>
          <a:ext cx="5904660" cy="1211615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93644">
                  <a:extLst>
                    <a:ext uri="{9D8B030D-6E8A-4147-A177-3AD203B41FA5}">
                      <a16:colId xmlns:a16="http://schemas.microsoft.com/office/drawing/2014/main" val="4026986907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3289744246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595852507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71388032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2109344566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91619316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571431929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3534138105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040364027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4009143480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3228575629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552766261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418553828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148739266"/>
                    </a:ext>
                  </a:extLst>
                </a:gridCol>
                <a:gridCol w="393644">
                  <a:extLst>
                    <a:ext uri="{9D8B030D-6E8A-4147-A177-3AD203B41FA5}">
                      <a16:colId xmlns:a16="http://schemas.microsoft.com/office/drawing/2014/main" val="1444318184"/>
                    </a:ext>
                  </a:extLst>
                </a:gridCol>
              </a:tblGrid>
              <a:tr h="2423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A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932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829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963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1240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784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791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685985875"/>
                  </a:ext>
                </a:extLst>
              </a:tr>
              <a:tr h="2423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C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573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553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491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562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467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616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77827267"/>
                  </a:ext>
                </a:extLst>
              </a:tr>
              <a:tr h="2423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G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625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543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1068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734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623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593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44044854"/>
                  </a:ext>
                </a:extLst>
              </a:tr>
              <a:tr h="2423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T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1111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1317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721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3243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707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1368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>
                          <a:effectLst/>
                          <a:latin typeface="Helvetica" pitchFamily="34" charset="0"/>
                          <a:cs typeface="Helvetica" pitchFamily="34" charset="0"/>
                        </a:rPr>
                        <a:t>1240</a:t>
                      </a:r>
                      <a:endParaRPr lang="en-US" altLang="ko-KR" sz="900" b="1" i="0" u="none" strike="noStrike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020540"/>
                  </a:ext>
                </a:extLst>
              </a:tr>
              <a:tr h="2423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Base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-3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-2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-1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A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G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A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T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G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+1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+2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u="none" strike="noStrike" dirty="0">
                          <a:effectLst/>
                          <a:latin typeface="Helvetica" pitchFamily="34" charset="0"/>
                          <a:cs typeface="Helvetica" pitchFamily="34" charset="0"/>
                        </a:rPr>
                        <a:t>+3</a:t>
                      </a:r>
                      <a:endParaRPr lang="en-US" altLang="ko-KR" sz="900" b="1" i="0" u="none" strike="noStrike" dirty="0">
                        <a:solidFill>
                          <a:srgbClr val="000000"/>
                        </a:solidFill>
                        <a:effectLst/>
                        <a:latin typeface="Helvetica" pitchFamily="34" charset="0"/>
                        <a:ea typeface="맑은 고딕" panose="020B0503020000020004" pitchFamily="50" charset="-127"/>
                        <a:cs typeface="Helvetica" pitchFamily="34" charset="0"/>
                      </a:endParaRPr>
                    </a:p>
                  </a:txBody>
                  <a:tcPr marL="7620" marR="7620" marT="762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80817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9552" y="4509120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S5. Sequences flanking ATTGATTG. A and T are preferable at -3 and -2, and G and A are preferable at the -1 position. By contrast, A is preferable at the +1 position, and T is preferable at the +2 and +3 positions.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0679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5166707"/>
            <a:ext cx="2098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*P0 : </a:t>
            </a:r>
            <a:r>
              <a:rPr lang="en-US" altLang="ko-KR" sz="1200" dirty="0" err="1">
                <a:latin typeface="Helvetica" pitchFamily="34" charset="0"/>
                <a:cs typeface="Helvetica" pitchFamily="34" charset="0"/>
              </a:rPr>
              <a:t>Intenisty</a:t>
            </a:r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 of the highest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260648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5-mer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94242" y="270653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6-mer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6296" y="281196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7-mer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073898" y="578833"/>
            <a:ext cx="12618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.....CACGT....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4430" y="712485"/>
            <a:ext cx="126188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...GACACGTA...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779912" y="578743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....CCACGT.....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790186" y="722849"/>
            <a:ext cx="141577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...ACCACGTCA...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875561" y="609655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.....GCCACGT.....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875561" y="763945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...TTGCCACGTCA...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06198" y="2966040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10-mer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597748" y="3274576"/>
            <a:ext cx="18004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.....GCCACGTCAG.....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6602739" y="3438515"/>
            <a:ext cx="1709733" cy="25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...GCGCCACGTCAGCA...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D642B38-2F09-4227-A197-559FC6DB7B02}"/>
              </a:ext>
            </a:extLst>
          </p:cNvPr>
          <p:cNvSpPr/>
          <p:nvPr/>
        </p:nvSpPr>
        <p:spPr>
          <a:xfrm>
            <a:off x="975543" y="3254028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.....CCACGTCA.....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938FA1D-A3F7-458E-9CF8-31C71DDFC126}"/>
              </a:ext>
            </a:extLst>
          </p:cNvPr>
          <p:cNvSpPr/>
          <p:nvPr/>
        </p:nvSpPr>
        <p:spPr>
          <a:xfrm>
            <a:off x="971600" y="3408318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</a:t>
            </a:r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TGCCACGTCAGC.</a:t>
            </a:r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</a:t>
            </a:r>
            <a:r>
              <a:rPr lang="ko-KR" altLang="en-US" sz="1000" dirty="0">
                <a:latin typeface="Courier New" pitchFamily="49" charset="0"/>
                <a:cs typeface="Courier New" pitchFamily="49" charset="0"/>
              </a:rPr>
              <a:t>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88CC7A2-2E07-42E2-8C2A-5E34386FC8B1}"/>
              </a:ext>
            </a:extLst>
          </p:cNvPr>
          <p:cNvSpPr txBox="1"/>
          <p:nvPr/>
        </p:nvSpPr>
        <p:spPr>
          <a:xfrm>
            <a:off x="1485539" y="2935218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8-mer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1BB6E3E9-07C4-426D-B0BB-6DE137EA0396}"/>
              </a:ext>
            </a:extLst>
          </p:cNvPr>
          <p:cNvSpPr/>
          <p:nvPr/>
        </p:nvSpPr>
        <p:spPr>
          <a:xfrm>
            <a:off x="3851920" y="3264302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b="1" dirty="0">
                <a:latin typeface="Courier New" pitchFamily="49" charset="0"/>
                <a:cs typeface="Courier New" pitchFamily="49" charset="0"/>
              </a:rPr>
              <a:t>.....GCCACGTCA...</a:t>
            </a:r>
            <a:r>
              <a:rPr lang="en-US" altLang="ko-KR" sz="1000" b="1" dirty="0">
                <a:latin typeface="Courier New" pitchFamily="49" charset="0"/>
                <a:cs typeface="Courier New" pitchFamily="49" charset="0"/>
              </a:rPr>
              <a:t>.</a:t>
            </a:r>
            <a:r>
              <a:rPr lang="ko-KR" altLang="en-US" sz="1000" b="1" dirty="0">
                <a:latin typeface="Courier New" pitchFamily="49" charset="0"/>
                <a:cs typeface="Courier New" pitchFamily="49" charset="0"/>
              </a:rPr>
              <a:t>.</a:t>
            </a: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F1844D86-3DC3-4FD1-82C9-390BCF60BF39}"/>
              </a:ext>
            </a:extLst>
          </p:cNvPr>
          <p:cNvSpPr/>
          <p:nvPr/>
        </p:nvSpPr>
        <p:spPr>
          <a:xfrm>
            <a:off x="3851920" y="3428241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>
                <a:latin typeface="Courier New" pitchFamily="49" charset="0"/>
                <a:cs typeface="Courier New" pitchFamily="49" charset="0"/>
              </a:rPr>
              <a:t>...</a:t>
            </a:r>
            <a:r>
              <a:rPr lang="ko-KR" altLang="en-US" sz="1000" b="1" dirty="0">
                <a:latin typeface="Courier New" pitchFamily="49" charset="0"/>
                <a:cs typeface="Courier New" pitchFamily="49" charset="0"/>
              </a:rPr>
              <a:t>GCGCCACGTCAGC</a:t>
            </a:r>
            <a:r>
              <a:rPr lang="en-US" altLang="ko-KR" sz="1000" b="1" dirty="0">
                <a:latin typeface="Courier New" pitchFamily="49" charset="0"/>
                <a:cs typeface="Courier New" pitchFamily="49" charset="0"/>
              </a:rPr>
              <a:t>...</a:t>
            </a:r>
            <a:endParaRPr lang="ko-KR" altLang="en-US" sz="1000" b="1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65E1CE0-43D5-43E2-AEC2-22DA6A7988FD}"/>
              </a:ext>
            </a:extLst>
          </p:cNvPr>
          <p:cNvSpPr txBox="1"/>
          <p:nvPr/>
        </p:nvSpPr>
        <p:spPr>
          <a:xfrm>
            <a:off x="4283968" y="2945492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9-mer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492E614B-7A63-4745-865F-F145DD15BB2B}"/>
              </a:ext>
            </a:extLst>
          </p:cNvPr>
          <p:cNvCxnSpPr/>
          <p:nvPr/>
        </p:nvCxnSpPr>
        <p:spPr>
          <a:xfrm>
            <a:off x="539552" y="65454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B260A163-F041-4323-AA34-6D075EF5D9BB}"/>
              </a:ext>
            </a:extLst>
          </p:cNvPr>
          <p:cNvSpPr txBox="1"/>
          <p:nvPr/>
        </p:nvSpPr>
        <p:spPr>
          <a:xfrm rot="16200000">
            <a:off x="221869" y="52758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8DC2899-5462-4976-A0D1-F1DC32E8AC50}"/>
              </a:ext>
            </a:extLst>
          </p:cNvPr>
          <p:cNvSpPr txBox="1"/>
          <p:nvPr/>
        </p:nvSpPr>
        <p:spPr>
          <a:xfrm>
            <a:off x="251520" y="166980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FA936A-2FCC-4DCC-BB74-EC85DDF19138}"/>
              </a:ext>
            </a:extLst>
          </p:cNvPr>
          <p:cNvSpPr txBox="1"/>
          <p:nvPr/>
        </p:nvSpPr>
        <p:spPr>
          <a:xfrm>
            <a:off x="251520" y="77421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13371CD-0630-412D-A7E5-DEBDE0AEEC0E}"/>
              </a:ext>
            </a:extLst>
          </p:cNvPr>
          <p:cNvSpPr txBox="1"/>
          <p:nvPr/>
        </p:nvSpPr>
        <p:spPr>
          <a:xfrm>
            <a:off x="251520" y="120626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BDD6D45-1EEF-425E-81B2-70B691ED6870}"/>
              </a:ext>
            </a:extLst>
          </p:cNvPr>
          <p:cNvSpPr txBox="1"/>
          <p:nvPr/>
        </p:nvSpPr>
        <p:spPr>
          <a:xfrm>
            <a:off x="1378470" y="1874887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 G  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6" name="직선 연결선 115">
            <a:extLst>
              <a:ext uri="{FF2B5EF4-FFF2-40B4-BE49-F238E27FC236}">
                <a16:creationId xmlns:a16="http://schemas.microsoft.com/office/drawing/2014/main" id="{019E2C8E-EA7F-4946-AB82-CBAB0CC5AB3F}"/>
              </a:ext>
            </a:extLst>
          </p:cNvPr>
          <p:cNvCxnSpPr>
            <a:cxnSpLocks/>
          </p:cNvCxnSpPr>
          <p:nvPr/>
        </p:nvCxnSpPr>
        <p:spPr>
          <a:xfrm flipV="1">
            <a:off x="1187624" y="210064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35EF09DC-8D07-49AE-8E6C-AD6B7DF27DAD}"/>
              </a:ext>
            </a:extLst>
          </p:cNvPr>
          <p:cNvSpPr txBox="1"/>
          <p:nvPr/>
        </p:nvSpPr>
        <p:spPr>
          <a:xfrm>
            <a:off x="1247622" y="209091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ACD14D6-7099-4BD2-953C-D549B14DF388}"/>
              </a:ext>
            </a:extLst>
          </p:cNvPr>
          <p:cNvSpPr txBox="1"/>
          <p:nvPr/>
        </p:nvSpPr>
        <p:spPr>
          <a:xfrm>
            <a:off x="1125800" y="188583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B05F689-A316-4147-ADF3-6509A82A261C}"/>
              </a:ext>
            </a:extLst>
          </p:cNvPr>
          <p:cNvSpPr txBox="1"/>
          <p:nvPr/>
        </p:nvSpPr>
        <p:spPr>
          <a:xfrm>
            <a:off x="878744" y="188583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1652CBF-3AD0-4D57-AA05-983165A5B6CB}"/>
              </a:ext>
            </a:extLst>
          </p:cNvPr>
          <p:cNvSpPr txBox="1"/>
          <p:nvPr/>
        </p:nvSpPr>
        <p:spPr>
          <a:xfrm>
            <a:off x="2699792" y="189619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9FC9022B-6412-4F67-AB8D-7B283B2FF34B}"/>
              </a:ext>
            </a:extLst>
          </p:cNvPr>
          <p:cNvCxnSpPr>
            <a:cxnSpLocks/>
          </p:cNvCxnSpPr>
          <p:nvPr/>
        </p:nvCxnSpPr>
        <p:spPr>
          <a:xfrm>
            <a:off x="539552" y="188499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>
            <a:extLst>
              <a:ext uri="{FF2B5EF4-FFF2-40B4-BE49-F238E27FC236}">
                <a16:creationId xmlns:a16="http://schemas.microsoft.com/office/drawing/2014/main" id="{5ACC1444-DA04-4EF8-AAE9-F5B6091E2624}"/>
              </a:ext>
            </a:extLst>
          </p:cNvPr>
          <p:cNvCxnSpPr/>
          <p:nvPr/>
        </p:nvCxnSpPr>
        <p:spPr>
          <a:xfrm>
            <a:off x="3347864" y="675089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A04E96E8-ED68-40CB-B828-F0B867BBEA2F}"/>
              </a:ext>
            </a:extLst>
          </p:cNvPr>
          <p:cNvSpPr txBox="1"/>
          <p:nvPr/>
        </p:nvSpPr>
        <p:spPr>
          <a:xfrm rot="16200000">
            <a:off x="3030181" y="548133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223A73A-D5D9-4934-BE53-BA5829ABFE52}"/>
              </a:ext>
            </a:extLst>
          </p:cNvPr>
          <p:cNvSpPr txBox="1"/>
          <p:nvPr/>
        </p:nvSpPr>
        <p:spPr>
          <a:xfrm>
            <a:off x="3059832" y="1690355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AF01C14-832D-4E38-B1A1-0D8733C57E2B}"/>
              </a:ext>
            </a:extLst>
          </p:cNvPr>
          <p:cNvSpPr txBox="1"/>
          <p:nvPr/>
        </p:nvSpPr>
        <p:spPr>
          <a:xfrm>
            <a:off x="3059832" y="77421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11B08DD-C9EA-483B-865A-7B090ED5ADF6}"/>
              </a:ext>
            </a:extLst>
          </p:cNvPr>
          <p:cNvSpPr txBox="1"/>
          <p:nvPr/>
        </p:nvSpPr>
        <p:spPr>
          <a:xfrm>
            <a:off x="3059832" y="120626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0" name="직선 연결선 129">
            <a:extLst>
              <a:ext uri="{FF2B5EF4-FFF2-40B4-BE49-F238E27FC236}">
                <a16:creationId xmlns:a16="http://schemas.microsoft.com/office/drawing/2014/main" id="{AE6AB3BE-8744-4EE3-87F3-9F272F892CBD}"/>
              </a:ext>
            </a:extLst>
          </p:cNvPr>
          <p:cNvCxnSpPr>
            <a:cxnSpLocks/>
          </p:cNvCxnSpPr>
          <p:nvPr/>
        </p:nvCxnSpPr>
        <p:spPr>
          <a:xfrm flipV="1">
            <a:off x="3995936" y="2121195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C9E34318-BF25-4AE3-8961-7B8C2515B3AC}"/>
              </a:ext>
            </a:extLst>
          </p:cNvPr>
          <p:cNvSpPr txBox="1"/>
          <p:nvPr/>
        </p:nvSpPr>
        <p:spPr>
          <a:xfrm>
            <a:off x="4055934" y="2111459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7F9D849-6B4E-43E3-858C-76E530974C70}"/>
              </a:ext>
            </a:extLst>
          </p:cNvPr>
          <p:cNvSpPr txBox="1"/>
          <p:nvPr/>
        </p:nvSpPr>
        <p:spPr>
          <a:xfrm>
            <a:off x="3563888" y="1906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679524D-FFAD-49D7-9DF7-530126F85734}"/>
              </a:ext>
            </a:extLst>
          </p:cNvPr>
          <p:cNvSpPr txBox="1"/>
          <p:nvPr/>
        </p:nvSpPr>
        <p:spPr>
          <a:xfrm>
            <a:off x="3275856" y="1906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1D29880-90ED-4462-9B70-428C49E0FBC1}"/>
              </a:ext>
            </a:extLst>
          </p:cNvPr>
          <p:cNvSpPr txBox="1"/>
          <p:nvPr/>
        </p:nvSpPr>
        <p:spPr>
          <a:xfrm>
            <a:off x="5302144" y="190713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99B9B16-7669-4053-BD54-303B44FA5DA1}"/>
              </a:ext>
            </a:extLst>
          </p:cNvPr>
          <p:cNvSpPr txBox="1"/>
          <p:nvPr/>
        </p:nvSpPr>
        <p:spPr>
          <a:xfrm>
            <a:off x="5569538" y="1916743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CFCC0285-2331-4394-A264-C35B4C030788}"/>
              </a:ext>
            </a:extLst>
          </p:cNvPr>
          <p:cNvCxnSpPr>
            <a:cxnSpLocks/>
          </p:cNvCxnSpPr>
          <p:nvPr/>
        </p:nvCxnSpPr>
        <p:spPr>
          <a:xfrm>
            <a:off x="3347864" y="1905541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C0B8310E-0965-4274-9F0A-99D42069DCF8}"/>
              </a:ext>
            </a:extLst>
          </p:cNvPr>
          <p:cNvCxnSpPr/>
          <p:nvPr/>
        </p:nvCxnSpPr>
        <p:spPr>
          <a:xfrm>
            <a:off x="6300192" y="70658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C5BF8235-9EF7-42F0-A0AD-4F1235EC2113}"/>
              </a:ext>
            </a:extLst>
          </p:cNvPr>
          <p:cNvSpPr txBox="1"/>
          <p:nvPr/>
        </p:nvSpPr>
        <p:spPr>
          <a:xfrm rot="16200000">
            <a:off x="5982509" y="57962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ACD5165-4C8F-4364-A64E-4646A884D912}"/>
              </a:ext>
            </a:extLst>
          </p:cNvPr>
          <p:cNvSpPr txBox="1"/>
          <p:nvPr/>
        </p:nvSpPr>
        <p:spPr>
          <a:xfrm>
            <a:off x="6012160" y="172184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CC19865-3329-4637-B708-CC6337C03C1E}"/>
              </a:ext>
            </a:extLst>
          </p:cNvPr>
          <p:cNvSpPr txBox="1"/>
          <p:nvPr/>
        </p:nvSpPr>
        <p:spPr>
          <a:xfrm>
            <a:off x="6012160" y="92975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3A054F6-66B6-476C-9B9B-A76A5A8C15EF}"/>
              </a:ext>
            </a:extLst>
          </p:cNvPr>
          <p:cNvSpPr txBox="1"/>
          <p:nvPr/>
        </p:nvSpPr>
        <p:spPr>
          <a:xfrm>
            <a:off x="6012160" y="132062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3" name="직선 연결선 142">
            <a:extLst>
              <a:ext uri="{FF2B5EF4-FFF2-40B4-BE49-F238E27FC236}">
                <a16:creationId xmlns:a16="http://schemas.microsoft.com/office/drawing/2014/main" id="{986A0496-185D-4A94-B19B-D3172EAEF509}"/>
              </a:ext>
            </a:extLst>
          </p:cNvPr>
          <p:cNvCxnSpPr>
            <a:cxnSpLocks/>
          </p:cNvCxnSpPr>
          <p:nvPr/>
        </p:nvCxnSpPr>
        <p:spPr>
          <a:xfrm flipV="1">
            <a:off x="6948264" y="215268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67CD5210-97E1-4C35-84FA-CE9C944C1A9A}"/>
              </a:ext>
            </a:extLst>
          </p:cNvPr>
          <p:cNvSpPr txBox="1"/>
          <p:nvPr/>
        </p:nvSpPr>
        <p:spPr>
          <a:xfrm>
            <a:off x="7008262" y="214295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39D9E17-5BF6-42FB-825A-6B30AB1E4B8A}"/>
              </a:ext>
            </a:extLst>
          </p:cNvPr>
          <p:cNvSpPr txBox="1"/>
          <p:nvPr/>
        </p:nvSpPr>
        <p:spPr>
          <a:xfrm>
            <a:off x="6701118" y="193787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E7D6BF3-C81A-4B9B-8645-6C9685080DFC}"/>
              </a:ext>
            </a:extLst>
          </p:cNvPr>
          <p:cNvSpPr txBox="1"/>
          <p:nvPr/>
        </p:nvSpPr>
        <p:spPr>
          <a:xfrm>
            <a:off x="6464456" y="193787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BD9FFF6-9CF1-4F7F-A0D1-2D33C34541D1}"/>
              </a:ext>
            </a:extLst>
          </p:cNvPr>
          <p:cNvSpPr txBox="1"/>
          <p:nvPr/>
        </p:nvSpPr>
        <p:spPr>
          <a:xfrm>
            <a:off x="8377850" y="193863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F947B82-22EF-483E-A43E-3C9518C7E2D0}"/>
              </a:ext>
            </a:extLst>
          </p:cNvPr>
          <p:cNvSpPr txBox="1"/>
          <p:nvPr/>
        </p:nvSpPr>
        <p:spPr>
          <a:xfrm>
            <a:off x="8593874" y="194823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9" name="직선 연결선 148">
            <a:extLst>
              <a:ext uri="{FF2B5EF4-FFF2-40B4-BE49-F238E27FC236}">
                <a16:creationId xmlns:a16="http://schemas.microsoft.com/office/drawing/2014/main" id="{A6902E85-5FC0-4B32-BDEA-AE66648B5D1B}"/>
              </a:ext>
            </a:extLst>
          </p:cNvPr>
          <p:cNvCxnSpPr>
            <a:cxnSpLocks/>
          </p:cNvCxnSpPr>
          <p:nvPr/>
        </p:nvCxnSpPr>
        <p:spPr>
          <a:xfrm>
            <a:off x="6300192" y="193703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그림 21">
            <a:extLst>
              <a:ext uri="{FF2B5EF4-FFF2-40B4-BE49-F238E27FC236}">
                <a16:creationId xmlns:a16="http://schemas.microsoft.com/office/drawing/2014/main" id="{5ED48C49-B948-4AD3-9A68-CE4917038E7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306" y="3915956"/>
            <a:ext cx="2324100" cy="695325"/>
          </a:xfrm>
          <a:prstGeom prst="rect">
            <a:avLst/>
          </a:prstGeom>
        </p:spPr>
      </p:pic>
      <p:cxnSp>
        <p:nvCxnSpPr>
          <p:cNvPr id="150" name="직선 연결선 149">
            <a:extLst>
              <a:ext uri="{FF2B5EF4-FFF2-40B4-BE49-F238E27FC236}">
                <a16:creationId xmlns:a16="http://schemas.microsoft.com/office/drawing/2014/main" id="{C30CE33B-7C27-4DB7-9742-85F8E2D8A3D8}"/>
              </a:ext>
            </a:extLst>
          </p:cNvPr>
          <p:cNvCxnSpPr/>
          <p:nvPr/>
        </p:nvCxnSpPr>
        <p:spPr>
          <a:xfrm>
            <a:off x="672994" y="3451999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6847D39B-0206-4543-BDB5-11E1FF39F4E1}"/>
              </a:ext>
            </a:extLst>
          </p:cNvPr>
          <p:cNvSpPr txBox="1"/>
          <p:nvPr/>
        </p:nvSpPr>
        <p:spPr>
          <a:xfrm rot="16200000">
            <a:off x="355311" y="3376413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B80E0E5-7326-41F6-BD99-6A4ED2BAA14F}"/>
              </a:ext>
            </a:extLst>
          </p:cNvPr>
          <p:cNvSpPr txBox="1"/>
          <p:nvPr/>
        </p:nvSpPr>
        <p:spPr>
          <a:xfrm>
            <a:off x="384962" y="4467265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FD18061D-0884-49F8-A295-23B465ECDAE8}"/>
              </a:ext>
            </a:extLst>
          </p:cNvPr>
          <p:cNvSpPr txBox="1"/>
          <p:nvPr/>
        </p:nvSpPr>
        <p:spPr>
          <a:xfrm>
            <a:off x="384962" y="360316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0F2F26AB-A3E6-4AF4-AE0D-F8CE1E51AF2F}"/>
              </a:ext>
            </a:extLst>
          </p:cNvPr>
          <p:cNvSpPr txBox="1"/>
          <p:nvPr/>
        </p:nvSpPr>
        <p:spPr>
          <a:xfrm>
            <a:off x="395536" y="396320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4C03A30-A57D-48A6-9E32-A83530EE3C49}"/>
              </a:ext>
            </a:extLst>
          </p:cNvPr>
          <p:cNvSpPr txBox="1"/>
          <p:nvPr/>
        </p:nvSpPr>
        <p:spPr>
          <a:xfrm>
            <a:off x="1218446" y="4673015"/>
            <a:ext cx="157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G T C A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6" name="직선 연결선 155">
            <a:extLst>
              <a:ext uri="{FF2B5EF4-FFF2-40B4-BE49-F238E27FC236}">
                <a16:creationId xmlns:a16="http://schemas.microsoft.com/office/drawing/2014/main" id="{EC605517-AC2B-46B9-8C29-C8659526469D}"/>
              </a:ext>
            </a:extLst>
          </p:cNvPr>
          <p:cNvCxnSpPr>
            <a:cxnSpLocks/>
          </p:cNvCxnSpPr>
          <p:nvPr/>
        </p:nvCxnSpPr>
        <p:spPr>
          <a:xfrm flipV="1">
            <a:off x="1321066" y="4898105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F6DC7532-3342-4E29-A878-46DEA2855137}"/>
              </a:ext>
            </a:extLst>
          </p:cNvPr>
          <p:cNvSpPr txBox="1"/>
          <p:nvPr/>
        </p:nvSpPr>
        <p:spPr>
          <a:xfrm>
            <a:off x="1381064" y="486840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AEBDE0EC-A2DF-4BE1-A8C9-F08139CA7FB5}"/>
              </a:ext>
            </a:extLst>
          </p:cNvPr>
          <p:cNvSpPr txBox="1"/>
          <p:nvPr/>
        </p:nvSpPr>
        <p:spPr>
          <a:xfrm>
            <a:off x="1022760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2832ED7-0736-410A-90DE-EAB59ECE2390}"/>
              </a:ext>
            </a:extLst>
          </p:cNvPr>
          <p:cNvSpPr txBox="1"/>
          <p:nvPr/>
        </p:nvSpPr>
        <p:spPr>
          <a:xfrm>
            <a:off x="642382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FA87F53-5708-46BA-B4FF-294CE9CE2630}"/>
              </a:ext>
            </a:extLst>
          </p:cNvPr>
          <p:cNvSpPr txBox="1"/>
          <p:nvPr/>
        </p:nvSpPr>
        <p:spPr>
          <a:xfrm>
            <a:off x="2617510" y="468404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BBE5C0F-E28A-4948-BBA3-CDE63E813222}"/>
              </a:ext>
            </a:extLst>
          </p:cNvPr>
          <p:cNvSpPr txBox="1"/>
          <p:nvPr/>
        </p:nvSpPr>
        <p:spPr>
          <a:xfrm>
            <a:off x="2792138" y="4683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62" name="직선 연결선 161">
            <a:extLst>
              <a:ext uri="{FF2B5EF4-FFF2-40B4-BE49-F238E27FC236}">
                <a16:creationId xmlns:a16="http://schemas.microsoft.com/office/drawing/2014/main" id="{C6F2D024-9E88-465E-82E3-74324FE761B5}"/>
              </a:ext>
            </a:extLst>
          </p:cNvPr>
          <p:cNvCxnSpPr>
            <a:cxnSpLocks/>
          </p:cNvCxnSpPr>
          <p:nvPr/>
        </p:nvCxnSpPr>
        <p:spPr>
          <a:xfrm>
            <a:off x="672994" y="4682451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AB60BC40-060B-4D73-A2E6-5F13D7458A0A}"/>
              </a:ext>
            </a:extLst>
          </p:cNvPr>
          <p:cNvSpPr txBox="1"/>
          <p:nvPr/>
        </p:nvSpPr>
        <p:spPr>
          <a:xfrm>
            <a:off x="827584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02BD7C63-5EC7-4555-A572-92F872A22A1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32033" y="3927227"/>
            <a:ext cx="2400300" cy="723900"/>
          </a:xfrm>
          <a:prstGeom prst="rect">
            <a:avLst/>
          </a:prstGeom>
        </p:spPr>
      </p:pic>
      <p:cxnSp>
        <p:nvCxnSpPr>
          <p:cNvPr id="164" name="직선 연결선 163">
            <a:extLst>
              <a:ext uri="{FF2B5EF4-FFF2-40B4-BE49-F238E27FC236}">
                <a16:creationId xmlns:a16="http://schemas.microsoft.com/office/drawing/2014/main" id="{153DE931-D332-4137-AC1A-8E0792ECEF71}"/>
              </a:ext>
            </a:extLst>
          </p:cNvPr>
          <p:cNvCxnSpPr/>
          <p:nvPr/>
        </p:nvCxnSpPr>
        <p:spPr>
          <a:xfrm>
            <a:off x="3409298" y="343136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7C1B49C4-0212-43AE-8FF1-EDDEC81C7C0A}"/>
              </a:ext>
            </a:extLst>
          </p:cNvPr>
          <p:cNvSpPr txBox="1"/>
          <p:nvPr/>
        </p:nvSpPr>
        <p:spPr>
          <a:xfrm rot="16200000">
            <a:off x="3091615" y="330440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931F1C2-E474-40BF-B7DC-3A90736B45B0}"/>
              </a:ext>
            </a:extLst>
          </p:cNvPr>
          <p:cNvSpPr txBox="1"/>
          <p:nvPr/>
        </p:nvSpPr>
        <p:spPr>
          <a:xfrm>
            <a:off x="3121266" y="444662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CB7AD47B-28B9-4054-B177-A1300785B9AF}"/>
              </a:ext>
            </a:extLst>
          </p:cNvPr>
          <p:cNvSpPr txBox="1"/>
          <p:nvPr/>
        </p:nvSpPr>
        <p:spPr>
          <a:xfrm>
            <a:off x="3121266" y="358253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523D5F0-B240-4666-A349-BAEEA5033263}"/>
              </a:ext>
            </a:extLst>
          </p:cNvPr>
          <p:cNvSpPr txBox="1"/>
          <p:nvPr/>
        </p:nvSpPr>
        <p:spPr>
          <a:xfrm>
            <a:off x="3131840" y="394257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F8101AC3-8AD7-41E7-9457-2A370573B745}"/>
              </a:ext>
            </a:extLst>
          </p:cNvPr>
          <p:cNvCxnSpPr>
            <a:cxnSpLocks/>
          </p:cNvCxnSpPr>
          <p:nvPr/>
        </p:nvCxnSpPr>
        <p:spPr>
          <a:xfrm flipV="1">
            <a:off x="4057370" y="487746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88AC4ED3-4904-4EDD-8CF0-B1B47CD21460}"/>
              </a:ext>
            </a:extLst>
          </p:cNvPr>
          <p:cNvSpPr txBox="1"/>
          <p:nvPr/>
        </p:nvSpPr>
        <p:spPr>
          <a:xfrm>
            <a:off x="4117368" y="486773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A6E6F3B-8B86-4AF1-A9BF-EACB56FEDF2E}"/>
              </a:ext>
            </a:extLst>
          </p:cNvPr>
          <p:cNvSpPr txBox="1"/>
          <p:nvPr/>
        </p:nvSpPr>
        <p:spPr>
          <a:xfrm>
            <a:off x="3759064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376522A-6A3E-4793-B3B8-AA3D2DDE11E1}"/>
              </a:ext>
            </a:extLst>
          </p:cNvPr>
          <p:cNvSpPr txBox="1"/>
          <p:nvPr/>
        </p:nvSpPr>
        <p:spPr>
          <a:xfrm>
            <a:off x="3378686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77809C9-63EF-4230-9CEB-A967FB226B1E}"/>
              </a:ext>
            </a:extLst>
          </p:cNvPr>
          <p:cNvSpPr txBox="1"/>
          <p:nvPr/>
        </p:nvSpPr>
        <p:spPr>
          <a:xfrm>
            <a:off x="5394910" y="466341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83888B1-4ADF-422E-8537-CD50DC34CC87}"/>
              </a:ext>
            </a:extLst>
          </p:cNvPr>
          <p:cNvSpPr txBox="1"/>
          <p:nvPr/>
        </p:nvSpPr>
        <p:spPr>
          <a:xfrm>
            <a:off x="5569538" y="466274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6" name="직선 연결선 175">
            <a:extLst>
              <a:ext uri="{FF2B5EF4-FFF2-40B4-BE49-F238E27FC236}">
                <a16:creationId xmlns:a16="http://schemas.microsoft.com/office/drawing/2014/main" id="{047F1BDA-7F9D-4197-B988-5ABBA7296CFE}"/>
              </a:ext>
            </a:extLst>
          </p:cNvPr>
          <p:cNvCxnSpPr>
            <a:cxnSpLocks/>
          </p:cNvCxnSpPr>
          <p:nvPr/>
        </p:nvCxnSpPr>
        <p:spPr>
          <a:xfrm>
            <a:off x="3409298" y="466181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05AF3DDF-79BA-47E2-9722-C361F62F645A}"/>
              </a:ext>
            </a:extLst>
          </p:cNvPr>
          <p:cNvSpPr txBox="1"/>
          <p:nvPr/>
        </p:nvSpPr>
        <p:spPr>
          <a:xfrm>
            <a:off x="3563888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8" name="직선 연결선 177">
            <a:extLst>
              <a:ext uri="{FF2B5EF4-FFF2-40B4-BE49-F238E27FC236}">
                <a16:creationId xmlns:a16="http://schemas.microsoft.com/office/drawing/2014/main" id="{B6093C0F-5C1F-48EA-AD0A-31230F6268DC}"/>
              </a:ext>
            </a:extLst>
          </p:cNvPr>
          <p:cNvCxnSpPr/>
          <p:nvPr/>
        </p:nvCxnSpPr>
        <p:spPr>
          <a:xfrm>
            <a:off x="6300192" y="343136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D1DD25B4-6B2C-4272-A7DB-59110ACC4380}"/>
              </a:ext>
            </a:extLst>
          </p:cNvPr>
          <p:cNvSpPr txBox="1"/>
          <p:nvPr/>
        </p:nvSpPr>
        <p:spPr>
          <a:xfrm rot="16200000">
            <a:off x="5982509" y="330440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0D2424E0-CE66-4020-BCF5-C1A1F745DA67}"/>
              </a:ext>
            </a:extLst>
          </p:cNvPr>
          <p:cNvSpPr txBox="1"/>
          <p:nvPr/>
        </p:nvSpPr>
        <p:spPr>
          <a:xfrm>
            <a:off x="6012160" y="444662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EE99A37-109F-45C5-873F-E78D091C5864}"/>
              </a:ext>
            </a:extLst>
          </p:cNvPr>
          <p:cNvSpPr txBox="1"/>
          <p:nvPr/>
        </p:nvSpPr>
        <p:spPr>
          <a:xfrm>
            <a:off x="6012160" y="358253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DE3DC82D-679F-4360-824C-2A24760CAAC6}"/>
              </a:ext>
            </a:extLst>
          </p:cNvPr>
          <p:cNvSpPr txBox="1"/>
          <p:nvPr/>
        </p:nvSpPr>
        <p:spPr>
          <a:xfrm>
            <a:off x="6022734" y="394257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0" name="직선 연결선 189">
            <a:extLst>
              <a:ext uri="{FF2B5EF4-FFF2-40B4-BE49-F238E27FC236}">
                <a16:creationId xmlns:a16="http://schemas.microsoft.com/office/drawing/2014/main" id="{EF9C2658-A66B-4D12-A1BD-A5A81F65D588}"/>
              </a:ext>
            </a:extLst>
          </p:cNvPr>
          <p:cNvCxnSpPr>
            <a:cxnSpLocks/>
          </p:cNvCxnSpPr>
          <p:nvPr/>
        </p:nvCxnSpPr>
        <p:spPr>
          <a:xfrm>
            <a:off x="6300192" y="466181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309E7925-2C85-4E17-982F-3FB88871883D}"/>
              </a:ext>
            </a:extLst>
          </p:cNvPr>
          <p:cNvSpPr txBox="1"/>
          <p:nvPr/>
        </p:nvSpPr>
        <p:spPr>
          <a:xfrm>
            <a:off x="6831333" y="4652467"/>
            <a:ext cx="18838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580" dirty="0">
                <a:latin typeface="Courier New" panose="02070309020205020404" pitchFamily="49" charset="0"/>
                <a:cs typeface="Courier New" panose="02070309020205020404" pitchFamily="49" charset="0"/>
              </a:rPr>
              <a:t>GCCACGTCAG</a:t>
            </a:r>
            <a:endParaRPr lang="ko-KR" altLang="en-US" sz="1200" b="1" spc="58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3" name="직선 연결선 192">
            <a:extLst>
              <a:ext uri="{FF2B5EF4-FFF2-40B4-BE49-F238E27FC236}">
                <a16:creationId xmlns:a16="http://schemas.microsoft.com/office/drawing/2014/main" id="{38ECDDA2-0A3D-4268-ACC7-6F06478184ED}"/>
              </a:ext>
            </a:extLst>
          </p:cNvPr>
          <p:cNvCxnSpPr>
            <a:cxnSpLocks/>
          </p:cNvCxnSpPr>
          <p:nvPr/>
        </p:nvCxnSpPr>
        <p:spPr>
          <a:xfrm flipV="1">
            <a:off x="6876256" y="487880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093C7953-7F8D-4241-83F4-4EE4FA337D43}"/>
              </a:ext>
            </a:extLst>
          </p:cNvPr>
          <p:cNvSpPr txBox="1"/>
          <p:nvPr/>
        </p:nvSpPr>
        <p:spPr>
          <a:xfrm>
            <a:off x="6936254" y="4848523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178AF008-73BB-4A76-89F8-3B3B9F4C6F35}"/>
              </a:ext>
            </a:extLst>
          </p:cNvPr>
          <p:cNvSpPr txBox="1"/>
          <p:nvPr/>
        </p:nvSpPr>
        <p:spPr>
          <a:xfrm>
            <a:off x="6197572" y="466399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8A96F6BA-E5F6-41B7-B626-A59A071D7A16}"/>
              </a:ext>
            </a:extLst>
          </p:cNvPr>
          <p:cNvSpPr txBox="1"/>
          <p:nvPr/>
        </p:nvSpPr>
        <p:spPr>
          <a:xfrm>
            <a:off x="8665882" y="4653807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6B6CEE41-C00D-4FFB-ACA9-9729FA5DE94B}"/>
              </a:ext>
            </a:extLst>
          </p:cNvPr>
          <p:cNvCxnSpPr>
            <a:cxnSpLocks/>
          </p:cNvCxnSpPr>
          <p:nvPr/>
        </p:nvCxnSpPr>
        <p:spPr>
          <a:xfrm>
            <a:off x="6289618" y="466315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2AC4B598-2AC1-412B-80CA-E7BBE2B4FFF2}"/>
              </a:ext>
            </a:extLst>
          </p:cNvPr>
          <p:cNvSpPr txBox="1"/>
          <p:nvPr/>
        </p:nvSpPr>
        <p:spPr>
          <a:xfrm>
            <a:off x="6382774" y="466399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850446BD-EAC2-4DA9-A210-5A2EC4A6E01A}"/>
              </a:ext>
            </a:extLst>
          </p:cNvPr>
          <p:cNvSpPr txBox="1"/>
          <p:nvPr/>
        </p:nvSpPr>
        <p:spPr>
          <a:xfrm>
            <a:off x="6578250" y="467292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318AA57A-E63D-42C0-8A52-2B8208799CCA}"/>
              </a:ext>
            </a:extLst>
          </p:cNvPr>
          <p:cNvSpPr txBox="1"/>
          <p:nvPr/>
        </p:nvSpPr>
        <p:spPr>
          <a:xfrm>
            <a:off x="8449858" y="466341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C3847D7-6801-479F-A66F-2FB564121A4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2057" y="3849503"/>
            <a:ext cx="2550997" cy="775840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A61FDD2D-65D0-410D-8A9F-6FD46FFD8AA8}"/>
              </a:ext>
            </a:extLst>
          </p:cNvPr>
          <p:cNvSpPr txBox="1"/>
          <p:nvPr/>
        </p:nvSpPr>
        <p:spPr>
          <a:xfrm>
            <a:off x="3923928" y="4662651"/>
            <a:ext cx="16908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580" dirty="0">
                <a:latin typeface="Courier New" panose="02070309020205020404" pitchFamily="49" charset="0"/>
                <a:cs typeface="Courier New" panose="02070309020205020404" pitchFamily="49" charset="0"/>
              </a:rPr>
              <a:t>GCCACGTCA</a:t>
            </a:r>
            <a:endParaRPr lang="ko-KR" altLang="en-US" sz="1200" b="1" spc="58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11E834EE-F7BF-42BA-B873-4C92B570A032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7020" y="1253155"/>
            <a:ext cx="2524625" cy="668527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03128917-519F-42B9-B567-5D7E9D577676}"/>
              </a:ext>
            </a:extLst>
          </p:cNvPr>
          <p:cNvSpPr txBox="1"/>
          <p:nvPr/>
        </p:nvSpPr>
        <p:spPr>
          <a:xfrm>
            <a:off x="6913601" y="1926347"/>
            <a:ext cx="1679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940" dirty="0">
                <a:latin typeface="Courier New" panose="02070309020205020404" pitchFamily="49" charset="0"/>
                <a:cs typeface="Courier New" panose="02070309020205020404" pitchFamily="49" charset="0"/>
              </a:rPr>
              <a:t>GCCACGT</a:t>
            </a:r>
            <a:endParaRPr lang="ko-KR" altLang="en-US" sz="1200" b="1" spc="94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289E6F8-320C-4574-9709-E80F95252DFF}"/>
              </a:ext>
            </a:extLst>
          </p:cNvPr>
          <p:cNvSpPr txBox="1"/>
          <p:nvPr/>
        </p:nvSpPr>
        <p:spPr>
          <a:xfrm>
            <a:off x="6269370" y="194689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9BBD1C36-0F33-4B9E-AF2C-E3FD9DA5637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85604" y="1318444"/>
            <a:ext cx="2474999" cy="562132"/>
          </a:xfrm>
          <a:prstGeom prst="rect">
            <a:avLst/>
          </a:prstGeom>
        </p:spPr>
      </p:pic>
      <p:sp>
        <p:nvSpPr>
          <p:cNvPr id="183" name="TextBox 182">
            <a:extLst>
              <a:ext uri="{FF2B5EF4-FFF2-40B4-BE49-F238E27FC236}">
                <a16:creationId xmlns:a16="http://schemas.microsoft.com/office/drawing/2014/main" id="{62538BAA-8C6E-4D9E-9B85-70CB881DDCD4}"/>
              </a:ext>
            </a:extLst>
          </p:cNvPr>
          <p:cNvSpPr txBox="1"/>
          <p:nvPr/>
        </p:nvSpPr>
        <p:spPr>
          <a:xfrm>
            <a:off x="3890532" y="1896194"/>
            <a:ext cx="1619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spc="1140" dirty="0">
                <a:latin typeface="Courier New" panose="02070309020205020404" pitchFamily="49" charset="0"/>
                <a:cs typeface="Courier New" panose="02070309020205020404" pitchFamily="49" charset="0"/>
              </a:rPr>
              <a:t>CCACGT</a:t>
            </a:r>
            <a:endParaRPr lang="ko-KR" altLang="en-US" sz="1200" b="1" spc="114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E55045F-371D-4663-A29F-4584D758B78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2384" y="1303348"/>
            <a:ext cx="2282852" cy="530015"/>
          </a:xfrm>
          <a:prstGeom prst="rect">
            <a:avLst/>
          </a:prstGeom>
        </p:spPr>
      </p:pic>
      <p:sp>
        <p:nvSpPr>
          <p:cNvPr id="184" name="TextBox 183">
            <a:extLst>
              <a:ext uri="{FF2B5EF4-FFF2-40B4-BE49-F238E27FC236}">
                <a16:creationId xmlns:a16="http://schemas.microsoft.com/office/drawing/2014/main" id="{B6E8B737-971E-4E65-85A5-E7C7ED3714E8}"/>
              </a:ext>
            </a:extLst>
          </p:cNvPr>
          <p:cNvSpPr txBox="1"/>
          <p:nvPr/>
        </p:nvSpPr>
        <p:spPr>
          <a:xfrm>
            <a:off x="611560" y="188516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51520" y="5805264"/>
            <a:ext cx="8712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 S6. Comparison of the intensities of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oligomers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for OsSMF1 with point mutations at distinct positions</a:t>
            </a:r>
            <a:endParaRPr lang="ko-KR" altLang="en-US" sz="1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F41B7A75-86BB-4B0E-9FBC-13EFDF28994F}"/>
              </a:ext>
            </a:extLst>
          </p:cNvPr>
          <p:cNvSpPr/>
          <p:nvPr/>
        </p:nvSpPr>
        <p:spPr>
          <a:xfrm rot="17729413">
            <a:off x="5249461" y="3954554"/>
            <a:ext cx="10397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CGTTGACTTT</a:t>
            </a:r>
            <a:r>
              <a:rPr lang="en-US" altLang="ko-KR" sz="1000" b="1" dirty="0"/>
              <a:t> </a:t>
            </a:r>
            <a:endParaRPr lang="ko-KR" altLang="en-US" sz="1000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FFF069C6-46AE-43FA-8436-B33E054CFE1A}"/>
              </a:ext>
            </a:extLst>
          </p:cNvPr>
          <p:cNvSpPr/>
          <p:nvPr/>
        </p:nvSpPr>
        <p:spPr>
          <a:xfrm rot="17729413">
            <a:off x="5610201" y="3991198"/>
            <a:ext cx="10429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AAAGTCAACG</a:t>
            </a:r>
            <a:endParaRPr lang="ko-KR" altLang="en-US" sz="10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60AD0AF0-4077-4CCD-BD02-01382573FFB7}"/>
              </a:ext>
            </a:extLst>
          </p:cNvPr>
          <p:cNvSpPr/>
          <p:nvPr/>
        </p:nvSpPr>
        <p:spPr>
          <a:xfrm rot="17556746">
            <a:off x="4726255" y="4038108"/>
            <a:ext cx="111921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/>
              <a:t>Whole features</a:t>
            </a:r>
            <a:endParaRPr lang="ko-KR" altLang="en-US" sz="1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184BB5-418F-4F8D-BC73-1F8F21254CC0}"/>
              </a:ext>
            </a:extLst>
          </p:cNvPr>
          <p:cNvSpPr txBox="1"/>
          <p:nvPr/>
        </p:nvSpPr>
        <p:spPr>
          <a:xfrm rot="17426365">
            <a:off x="6661659" y="4039923"/>
            <a:ext cx="13212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 err="1"/>
              <a:t>Non_cis_Features</a:t>
            </a:r>
            <a:endParaRPr lang="ko-KR" altLang="en-US" sz="10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79601-4A9F-45F9-ABA0-44182496F1F5}"/>
              </a:ext>
            </a:extLst>
          </p:cNvPr>
          <p:cNvSpPr txBox="1"/>
          <p:nvPr/>
        </p:nvSpPr>
        <p:spPr>
          <a:xfrm>
            <a:off x="4897548" y="692696"/>
            <a:ext cx="32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b</a:t>
            </a:r>
            <a:endParaRPr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EA0BFCC-F0D5-4B8F-A872-628E9ABD8F8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113512"/>
            <a:ext cx="2880320" cy="23613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4F93862-4DA2-4DE5-8868-A5C1ABAFC354}"/>
              </a:ext>
            </a:extLst>
          </p:cNvPr>
          <p:cNvSpPr txBox="1"/>
          <p:nvPr/>
        </p:nvSpPr>
        <p:spPr>
          <a:xfrm>
            <a:off x="1259632" y="760348"/>
            <a:ext cx="26481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dirty="0">
                <a:latin typeface="Calibri" pitchFamily="34" charset="0"/>
              </a:rPr>
              <a:t>a</a:t>
            </a:r>
            <a:endParaRPr lang="ko-KR" altLang="en-US" sz="1300" dirty="0">
              <a:latin typeface="Calibri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410487-ACB0-4B0F-B2B3-75CF571A6144}"/>
              </a:ext>
            </a:extLst>
          </p:cNvPr>
          <p:cNvSpPr txBox="1"/>
          <p:nvPr/>
        </p:nvSpPr>
        <p:spPr>
          <a:xfrm>
            <a:off x="1997606" y="2807585"/>
            <a:ext cx="14587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Intensity, </a:t>
            </a:r>
            <a:r>
              <a:rPr lang="ko-KR" altLang="ko-KR" sz="1000" b="1" dirty="0"/>
              <a:t>≥</a:t>
            </a:r>
            <a:r>
              <a:rPr lang="en-US" altLang="ko-KR" sz="1000" b="1" dirty="0">
                <a:latin typeface="Helvetica" pitchFamily="34" charset="0"/>
                <a:cs typeface="Helvetica" pitchFamily="34" charset="0"/>
              </a:rPr>
              <a:t> 8023.8</a:t>
            </a:r>
            <a:endParaRPr lang="ko-KR" altLang="en-US" sz="10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897FC62E-0DF8-409C-AC6B-DAEE384B89FB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1799430" y="2930696"/>
            <a:ext cx="198176" cy="10296"/>
          </a:xfrm>
          <a:prstGeom prst="straightConnector1">
            <a:avLst/>
          </a:prstGeom>
          <a:ln w="63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C042312-4808-4C1E-86B9-A1FF90519E55}"/>
              </a:ext>
            </a:extLst>
          </p:cNvPr>
          <p:cNvSpPr txBox="1"/>
          <p:nvPr/>
        </p:nvSpPr>
        <p:spPr>
          <a:xfrm>
            <a:off x="2537987" y="3902859"/>
            <a:ext cx="44916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  <a:cs typeface="Times New Roman" pitchFamily="18" charset="0"/>
              </a:rPr>
              <a:t>Rank</a:t>
            </a:r>
            <a:endParaRPr lang="ko-KR" altLang="en-US" sz="1000" b="1" dirty="0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E89ED3-51B1-4D60-B8E6-64304B6AF7F7}"/>
              </a:ext>
            </a:extLst>
          </p:cNvPr>
          <p:cNvSpPr txBox="1"/>
          <p:nvPr/>
        </p:nvSpPr>
        <p:spPr>
          <a:xfrm>
            <a:off x="1438064" y="3679479"/>
            <a:ext cx="27738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1        2x10</a:t>
            </a:r>
            <a:r>
              <a:rPr lang="en-US" altLang="ko-KR" sz="1000" b="1" baseline="30000" dirty="0"/>
              <a:t>5     </a:t>
            </a:r>
            <a:r>
              <a:rPr lang="en-US" altLang="ko-KR" sz="1000" b="1" dirty="0"/>
              <a:t>4x10</a:t>
            </a:r>
            <a:r>
              <a:rPr lang="en-US" altLang="ko-KR" sz="1000" b="1" baseline="30000" dirty="0"/>
              <a:t>5</a:t>
            </a:r>
            <a:r>
              <a:rPr lang="en-US" altLang="ko-KR" sz="1000" b="1" dirty="0"/>
              <a:t>    6x10</a:t>
            </a:r>
            <a:r>
              <a:rPr lang="en-US" altLang="ko-KR" sz="1000" b="1" baseline="30000" dirty="0"/>
              <a:t>5</a:t>
            </a:r>
            <a:r>
              <a:rPr lang="en-US" altLang="ko-KR" sz="1000" b="1" dirty="0"/>
              <a:t>     8x10</a:t>
            </a:r>
            <a:r>
              <a:rPr lang="en-US" altLang="ko-KR" sz="1000" b="1" baseline="30000" dirty="0"/>
              <a:t>5 </a:t>
            </a:r>
            <a:endParaRPr lang="ko-KR" altLang="en-US" sz="1000" b="1" baseline="30000" dirty="0"/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9CDC090-9D77-4EBA-8679-52C1D1D80C9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60707" y="1144702"/>
            <a:ext cx="2651653" cy="2394158"/>
          </a:xfrm>
          <a:prstGeom prst="rect">
            <a:avLst/>
          </a:prstGeom>
        </p:spPr>
      </p:pic>
      <p:sp>
        <p:nvSpPr>
          <p:cNvPr id="17" name="직사각형 16">
            <a:extLst>
              <a:ext uri="{FF2B5EF4-FFF2-40B4-BE49-F238E27FC236}">
                <a16:creationId xmlns:a16="http://schemas.microsoft.com/office/drawing/2014/main" id="{3E1A3CD7-5E7A-49FF-90F2-4E37591D082C}"/>
              </a:ext>
            </a:extLst>
          </p:cNvPr>
          <p:cNvSpPr/>
          <p:nvPr/>
        </p:nvSpPr>
        <p:spPr>
          <a:xfrm>
            <a:off x="301608" y="5085184"/>
            <a:ext cx="8842391" cy="17847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S7. Rank-ordered (a) and boxplot (b) of signal distribution of features with OsWRKY34. a) Two independent linear models, y =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ax+b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, were applied in the steep (b1 = 69216.7, slope = -44.4) and heavy right tail (b1= 8023.8, slope= - 0.0060) regions, respectively. The  extrapolated value from the heavy right tail regions (8023.8) was chosen as a  cutoff for "significant" signal intensities. In this way, the features (67,864) of which intensity are higher than 8023.8 were used for further analysis. </a:t>
            </a:r>
          </a:p>
          <a:p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Boxplot of intensities of features  The number of whole features with its intensity higher than background is 954,573 and its mean intensity is 5330.2 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 2535.6. The number of features with forward motif, CGTTGACTTT, is 304 and its mean intensity is 27,855.3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10,062.0 while 1 were found in the tail regions. The number of its reverse complementary motif, AAAGTCAACG is 231 and its mean intensity 12,158.2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3011.1 while 119 features were found in the tail region. In total number of 655 with the element, 535 (81.7 %) are found in the strong binding zone. The number of features that doesn’t have motif is 953,918 and its mean intensity is 5321.2 </a:t>
            </a:r>
            <a:r>
              <a:rPr lang="en-US" altLang="ko-KR" sz="11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altLang="ko-KR" sz="11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± 2495.2.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1100" dirty="0"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9FD301-ECB0-4197-832A-38EE3F08E6EA}"/>
              </a:ext>
            </a:extLst>
          </p:cNvPr>
          <p:cNvSpPr txBox="1"/>
          <p:nvPr/>
        </p:nvSpPr>
        <p:spPr>
          <a:xfrm rot="16200000">
            <a:off x="-85984" y="2182329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4F3985-C21D-4981-8EEE-0D117903E5F9}"/>
              </a:ext>
            </a:extLst>
          </p:cNvPr>
          <p:cNvSpPr txBox="1"/>
          <p:nvPr/>
        </p:nvSpPr>
        <p:spPr>
          <a:xfrm>
            <a:off x="5364088" y="4581708"/>
            <a:ext cx="86594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Steep region</a:t>
            </a:r>
            <a:endParaRPr lang="ko-KR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CA82F8-4A9F-42C9-82DD-08AE3255D45F}"/>
              </a:ext>
            </a:extLst>
          </p:cNvPr>
          <p:cNvSpPr txBox="1"/>
          <p:nvPr/>
        </p:nvSpPr>
        <p:spPr>
          <a:xfrm>
            <a:off x="6244776" y="4585995"/>
            <a:ext cx="78579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Tail region</a:t>
            </a:r>
            <a:endParaRPr lang="ko-KR" altLang="en-US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A9DB4DC8-9B64-49F6-85AF-05A0080152FA}"/>
              </a:ext>
            </a:extLst>
          </p:cNvPr>
          <p:cNvCxnSpPr/>
          <p:nvPr/>
        </p:nvCxnSpPr>
        <p:spPr>
          <a:xfrm>
            <a:off x="5508104" y="4581128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D03CE49-1C3C-4FB1-92EA-BE580E360AF4}"/>
              </a:ext>
            </a:extLst>
          </p:cNvPr>
          <p:cNvSpPr txBox="1"/>
          <p:nvPr/>
        </p:nvSpPr>
        <p:spPr>
          <a:xfrm rot="16200000">
            <a:off x="4470144" y="2380111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Intensity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CF7B42-703D-4423-B780-D23E2A9704FE}"/>
              </a:ext>
            </a:extLst>
          </p:cNvPr>
          <p:cNvSpPr txBox="1"/>
          <p:nvPr/>
        </p:nvSpPr>
        <p:spPr>
          <a:xfrm rot="16200000">
            <a:off x="551514" y="2396164"/>
            <a:ext cx="65434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b="1" dirty="0">
                <a:latin typeface="Calibri" pitchFamily="34" charset="0"/>
              </a:rPr>
              <a:t>Intensity</a:t>
            </a:r>
            <a:endParaRPr lang="ko-KR" altLang="en-US" sz="1000" b="1" dirty="0">
              <a:latin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D64A91-9B98-47B4-926D-5FDFAC92DD66}"/>
              </a:ext>
            </a:extLst>
          </p:cNvPr>
          <p:cNvSpPr txBox="1"/>
          <p:nvPr/>
        </p:nvSpPr>
        <p:spPr>
          <a:xfrm rot="16200000">
            <a:off x="3832646" y="2171097"/>
            <a:ext cx="23613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b="1" dirty="0"/>
              <a:t>0        2x10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 4x10</a:t>
            </a:r>
            <a:r>
              <a:rPr lang="en-US" altLang="ko-KR" sz="1000" b="1" baseline="30000" dirty="0"/>
              <a:t>4</a:t>
            </a:r>
            <a:r>
              <a:rPr lang="en-US" altLang="ko-KR" sz="1000" b="1" dirty="0"/>
              <a:t>      6x10</a:t>
            </a:r>
            <a:r>
              <a:rPr lang="en-US" altLang="ko-KR" sz="1000" b="1" baseline="30000" dirty="0"/>
              <a:t>4 </a:t>
            </a:r>
            <a:endParaRPr lang="ko-KR" altLang="en-US" sz="1000" b="1" baseline="30000" dirty="0"/>
          </a:p>
        </p:txBody>
      </p:sp>
      <p:cxnSp>
        <p:nvCxnSpPr>
          <p:cNvPr id="27" name="직선 연결선 26">
            <a:extLst>
              <a:ext uri="{FF2B5EF4-FFF2-40B4-BE49-F238E27FC236}">
                <a16:creationId xmlns:a16="http://schemas.microsoft.com/office/drawing/2014/main" id="{6736B1BA-88A4-48C7-8702-867E40E82C26}"/>
              </a:ext>
            </a:extLst>
          </p:cNvPr>
          <p:cNvCxnSpPr/>
          <p:nvPr/>
        </p:nvCxnSpPr>
        <p:spPr>
          <a:xfrm>
            <a:off x="6372200" y="4581128"/>
            <a:ext cx="50847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D85FC1F2-FDAC-43B4-9F35-9DAECD6BBAB7}"/>
              </a:ext>
            </a:extLst>
          </p:cNvPr>
          <p:cNvSpPr/>
          <p:nvPr/>
        </p:nvSpPr>
        <p:spPr>
          <a:xfrm rot="17729413">
            <a:off x="6081729" y="3944090"/>
            <a:ext cx="103970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CGTTGACTTT</a:t>
            </a:r>
            <a:r>
              <a:rPr lang="en-US" altLang="ko-KR" sz="1000" b="1" dirty="0"/>
              <a:t> </a:t>
            </a:r>
            <a:endParaRPr lang="ko-KR" altLang="en-US" sz="10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5465958-DDB3-4723-AC5B-31387C5FEC90}"/>
              </a:ext>
            </a:extLst>
          </p:cNvPr>
          <p:cNvSpPr/>
          <p:nvPr/>
        </p:nvSpPr>
        <p:spPr>
          <a:xfrm rot="17729413">
            <a:off x="6442469" y="3980734"/>
            <a:ext cx="104297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AAAGTCAACG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480109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60">
            <a:extLst>
              <a:ext uri="{FF2B5EF4-FFF2-40B4-BE49-F238E27FC236}">
                <a16:creationId xmlns:a16="http://schemas.microsoft.com/office/drawing/2014/main" id="{94F8A06F-6194-492F-8D99-E44AD469FCF3}"/>
              </a:ext>
            </a:extLst>
          </p:cNvPr>
          <p:cNvSpPr/>
          <p:nvPr/>
        </p:nvSpPr>
        <p:spPr>
          <a:xfrm>
            <a:off x="3622866" y="692696"/>
            <a:ext cx="1285200" cy="4572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5" name="다이아몬드 4">
            <a:extLst>
              <a:ext uri="{FF2B5EF4-FFF2-40B4-BE49-F238E27FC236}">
                <a16:creationId xmlns:a16="http://schemas.microsoft.com/office/drawing/2014/main" id="{95C6400F-B7BB-489C-A01C-BA8F1C0AECC9}"/>
              </a:ext>
            </a:extLst>
          </p:cNvPr>
          <p:cNvSpPr/>
          <p:nvPr/>
        </p:nvSpPr>
        <p:spPr>
          <a:xfrm>
            <a:off x="3636946" y="4173588"/>
            <a:ext cx="1285200" cy="684000"/>
          </a:xfrm>
          <a:prstGeom prst="diamond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6" name="모서리가 둥근 직사각형 62">
            <a:extLst>
              <a:ext uri="{FF2B5EF4-FFF2-40B4-BE49-F238E27FC236}">
                <a16:creationId xmlns:a16="http://schemas.microsoft.com/office/drawing/2014/main" id="{91706B83-AE45-485B-BD93-CA230F9BE439}"/>
              </a:ext>
            </a:extLst>
          </p:cNvPr>
          <p:cNvSpPr/>
          <p:nvPr/>
        </p:nvSpPr>
        <p:spPr>
          <a:xfrm>
            <a:off x="3635627" y="2348880"/>
            <a:ext cx="1285200" cy="4572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23804B-89BC-4DC0-8F6A-203DE0184CA5}"/>
              </a:ext>
            </a:extLst>
          </p:cNvPr>
          <p:cNvSpPr txBox="1"/>
          <p:nvPr/>
        </p:nvSpPr>
        <p:spPr>
          <a:xfrm>
            <a:off x="3584177" y="717204"/>
            <a:ext cx="136608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Features: 954,573 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(Genes: 19,484) </a:t>
            </a:r>
            <a:endParaRPr lang="ko-KR" altLang="en-US" sz="11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57A6DE-D764-4AC6-B831-BC613726F5F1}"/>
              </a:ext>
            </a:extLst>
          </p:cNvPr>
          <p:cNvSpPr txBox="1"/>
          <p:nvPr/>
        </p:nvSpPr>
        <p:spPr>
          <a:xfrm>
            <a:off x="3636211" y="2386424"/>
            <a:ext cx="12875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Features:  63,811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(Gene	s: 18,184) </a:t>
            </a:r>
            <a:endParaRPr lang="ko-KR" altLang="en-US" sz="11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9" name="직선 화살표 연결선 8">
            <a:extLst>
              <a:ext uri="{FF2B5EF4-FFF2-40B4-BE49-F238E27FC236}">
                <a16:creationId xmlns:a16="http://schemas.microsoft.com/office/drawing/2014/main" id="{9A212D82-149F-4BA0-987F-599B496C3E34}"/>
              </a:ext>
            </a:extLst>
          </p:cNvPr>
          <p:cNvCxnSpPr/>
          <p:nvPr/>
        </p:nvCxnSpPr>
        <p:spPr>
          <a:xfrm>
            <a:off x="4272755" y="3045008"/>
            <a:ext cx="0" cy="99392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49DA175-B47A-4D40-847D-44CEF5E7D4D5}"/>
              </a:ext>
            </a:extLst>
          </p:cNvPr>
          <p:cNvSpPr txBox="1"/>
          <p:nvPr/>
        </p:nvSpPr>
        <p:spPr>
          <a:xfrm>
            <a:off x="3787695" y="4293096"/>
            <a:ext cx="98456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Containing 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binding motif</a:t>
            </a:r>
            <a:endParaRPr lang="ko-KR" altLang="en-US" sz="11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1" name="직선 화살표 연결선 10">
            <a:extLst>
              <a:ext uri="{FF2B5EF4-FFF2-40B4-BE49-F238E27FC236}">
                <a16:creationId xmlns:a16="http://schemas.microsoft.com/office/drawing/2014/main" id="{43E0BC00-3E29-4DA5-AC9A-79AC78CE33F2}"/>
              </a:ext>
            </a:extLst>
          </p:cNvPr>
          <p:cNvCxnSpPr/>
          <p:nvPr/>
        </p:nvCxnSpPr>
        <p:spPr>
          <a:xfrm>
            <a:off x="4273792" y="4913585"/>
            <a:ext cx="0" cy="28803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BC7022F-08EC-4BCB-9B36-9816C7D975B3}"/>
              </a:ext>
            </a:extLst>
          </p:cNvPr>
          <p:cNvSpPr txBox="1"/>
          <p:nvPr/>
        </p:nvSpPr>
        <p:spPr>
          <a:xfrm>
            <a:off x="4314170" y="4911432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Yes</a:t>
            </a:r>
            <a:endParaRPr lang="ko-KR" altLang="en-US" sz="11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31DCC3ED-18EB-4A51-B78C-315C00D5DED3}"/>
              </a:ext>
            </a:extLst>
          </p:cNvPr>
          <p:cNvSpPr/>
          <p:nvPr/>
        </p:nvSpPr>
        <p:spPr>
          <a:xfrm>
            <a:off x="2231766" y="1484784"/>
            <a:ext cx="1285200" cy="45720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0FC99E-6824-44DA-A518-2FB433CFF502}"/>
              </a:ext>
            </a:extLst>
          </p:cNvPr>
          <p:cNvSpPr txBox="1"/>
          <p:nvPr/>
        </p:nvSpPr>
        <p:spPr>
          <a:xfrm>
            <a:off x="2187692" y="1484784"/>
            <a:ext cx="13245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Features with 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Intensity ≥ 8023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F558E5-640D-409E-AC8A-AB24E0FC2C90}"/>
              </a:ext>
            </a:extLst>
          </p:cNvPr>
          <p:cNvSpPr txBox="1"/>
          <p:nvPr/>
        </p:nvSpPr>
        <p:spPr>
          <a:xfrm>
            <a:off x="5340872" y="2146091"/>
            <a:ext cx="144016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9-mer split :</a:t>
            </a:r>
          </a:p>
          <a:p>
            <a:pPr algn="ctr" fontAlgn="ctr"/>
            <a:r>
              <a:rPr lang="en-US" altLang="ko-KR" sz="1100" dirty="0">
                <a:solidFill>
                  <a:srgbClr val="000000"/>
                </a:solidFill>
                <a:latin typeface="Helvetica" pitchFamily="34" charset="0"/>
                <a:cs typeface="Helvetica" pitchFamily="34" charset="0"/>
              </a:rPr>
              <a:t>2,041,952</a:t>
            </a:r>
          </a:p>
          <a:p>
            <a:pPr algn="ctr" font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(GC rich: 84,769</a:t>
            </a:r>
          </a:p>
          <a:p>
            <a:pPr algn="ctr" font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Unique 9-mer 251,910)</a:t>
            </a: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D7DE02B-12BA-4040-A21A-75AEA4C79BBF}"/>
              </a:ext>
            </a:extLst>
          </p:cNvPr>
          <p:cNvCxnSpPr/>
          <p:nvPr/>
        </p:nvCxnSpPr>
        <p:spPr>
          <a:xfrm>
            <a:off x="5028332" y="2565896"/>
            <a:ext cx="288032" cy="0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화살표 연결선 16">
            <a:extLst>
              <a:ext uri="{FF2B5EF4-FFF2-40B4-BE49-F238E27FC236}">
                <a16:creationId xmlns:a16="http://schemas.microsoft.com/office/drawing/2014/main" id="{8D1CBB03-BF59-446B-8A7D-E075057E02D7}"/>
              </a:ext>
            </a:extLst>
          </p:cNvPr>
          <p:cNvCxnSpPr/>
          <p:nvPr/>
        </p:nvCxnSpPr>
        <p:spPr>
          <a:xfrm>
            <a:off x="6049663" y="3119413"/>
            <a:ext cx="0" cy="23004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모서리가 둥근 직사각형 76">
            <a:extLst>
              <a:ext uri="{FF2B5EF4-FFF2-40B4-BE49-F238E27FC236}">
                <a16:creationId xmlns:a16="http://schemas.microsoft.com/office/drawing/2014/main" id="{E154AFE0-EBEA-4FC3-9C2A-0552EDAFDEE4}"/>
              </a:ext>
            </a:extLst>
          </p:cNvPr>
          <p:cNvSpPr/>
          <p:nvPr/>
        </p:nvSpPr>
        <p:spPr>
          <a:xfrm>
            <a:off x="5384458" y="2132856"/>
            <a:ext cx="1285200" cy="9396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49FE1B-22BC-4D6E-A5BE-03E37D31531A}"/>
              </a:ext>
            </a:extLst>
          </p:cNvPr>
          <p:cNvSpPr txBox="1"/>
          <p:nvPr/>
        </p:nvSpPr>
        <p:spPr>
          <a:xfrm>
            <a:off x="5363450" y="3429000"/>
            <a:ext cx="13568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DNA-binding motif  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of OsWRKY34</a:t>
            </a:r>
          </a:p>
          <a:p>
            <a:pPr algn="ctr"/>
            <a:r>
              <a:rPr lang="ko-KR" altLang="en-US" sz="1100" dirty="0">
                <a:latin typeface="Helvetica" pitchFamily="34" charset="0"/>
                <a:cs typeface="Helvetica" pitchFamily="34" charset="0"/>
              </a:rPr>
              <a:t>CGTTGACTTT</a:t>
            </a:r>
            <a:r>
              <a:rPr lang="en-US" altLang="ko-KR" sz="1100" dirty="0">
                <a:solidFill>
                  <a:srgbClr val="000000"/>
                </a:solidFill>
                <a:latin typeface="Helvetica" pitchFamily="34" charset="0"/>
                <a:cs typeface="Helvetica" pitchFamily="34" charset="0"/>
              </a:rPr>
              <a:t> motif </a:t>
            </a:r>
          </a:p>
        </p:txBody>
      </p:sp>
      <p:sp>
        <p:nvSpPr>
          <p:cNvPr id="20" name="모서리가 둥근 직사각형 79">
            <a:extLst>
              <a:ext uri="{FF2B5EF4-FFF2-40B4-BE49-F238E27FC236}">
                <a16:creationId xmlns:a16="http://schemas.microsoft.com/office/drawing/2014/main" id="{CAB7FAFD-5D5B-42CA-826B-3C5CDE52FDC7}"/>
              </a:ext>
            </a:extLst>
          </p:cNvPr>
          <p:cNvSpPr/>
          <p:nvPr/>
        </p:nvSpPr>
        <p:spPr>
          <a:xfrm>
            <a:off x="5401246" y="3356992"/>
            <a:ext cx="1285200" cy="9396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845CE6-7771-4A39-A83C-8B9E472F5AE0}"/>
              </a:ext>
            </a:extLst>
          </p:cNvPr>
          <p:cNvSpPr txBox="1"/>
          <p:nvPr/>
        </p:nvSpPr>
        <p:spPr>
          <a:xfrm>
            <a:off x="3746016" y="5354583"/>
            <a:ext cx="106792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Spots: 646</a:t>
            </a:r>
          </a:p>
          <a:p>
            <a:pPr algn="ctr"/>
            <a:r>
              <a:rPr lang="en-US" altLang="ko-KR" sz="1100" dirty="0">
                <a:latin typeface="Helvetica" pitchFamily="34" charset="0"/>
                <a:cs typeface="Helvetica" pitchFamily="34" charset="0"/>
              </a:rPr>
              <a:t>(Genes: 635) </a:t>
            </a:r>
            <a:endParaRPr lang="ko-KR" altLang="en-US" sz="11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2" name="모서리가 둥근 직사각형 82">
            <a:extLst>
              <a:ext uri="{FF2B5EF4-FFF2-40B4-BE49-F238E27FC236}">
                <a16:creationId xmlns:a16="http://schemas.microsoft.com/office/drawing/2014/main" id="{95648D26-B145-46F6-900C-BEFBB8603D14}"/>
              </a:ext>
            </a:extLst>
          </p:cNvPr>
          <p:cNvSpPr/>
          <p:nvPr/>
        </p:nvSpPr>
        <p:spPr>
          <a:xfrm>
            <a:off x="3635627" y="5357063"/>
            <a:ext cx="1285200" cy="457200"/>
          </a:xfrm>
          <a:prstGeom prst="round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100">
              <a:latin typeface="Calibri" pitchFamily="34" charset="0"/>
            </a:endParaRPr>
          </a:p>
        </p:txBody>
      </p:sp>
      <p:cxnSp>
        <p:nvCxnSpPr>
          <p:cNvPr id="23" name="직선 화살표 연결선 22">
            <a:extLst>
              <a:ext uri="{FF2B5EF4-FFF2-40B4-BE49-F238E27FC236}">
                <a16:creationId xmlns:a16="http://schemas.microsoft.com/office/drawing/2014/main" id="{16363352-E16D-497C-A907-2107A927F341}"/>
              </a:ext>
            </a:extLst>
          </p:cNvPr>
          <p:cNvCxnSpPr/>
          <p:nvPr/>
        </p:nvCxnSpPr>
        <p:spPr>
          <a:xfrm>
            <a:off x="4260752" y="1268760"/>
            <a:ext cx="0" cy="8640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>
            <a:extLst>
              <a:ext uri="{FF2B5EF4-FFF2-40B4-BE49-F238E27FC236}">
                <a16:creationId xmlns:a16="http://schemas.microsoft.com/office/drawing/2014/main" id="{784EC5E3-F52E-4087-AFF4-EC4D7827F0B8}"/>
              </a:ext>
            </a:extLst>
          </p:cNvPr>
          <p:cNvCxnSpPr/>
          <p:nvPr/>
        </p:nvCxnSpPr>
        <p:spPr>
          <a:xfrm>
            <a:off x="3540038" y="1700808"/>
            <a:ext cx="7200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736FC598-62E0-40C1-A351-F2952DCB48F8}"/>
              </a:ext>
            </a:extLst>
          </p:cNvPr>
          <p:cNvCxnSpPr/>
          <p:nvPr/>
        </p:nvCxnSpPr>
        <p:spPr>
          <a:xfrm>
            <a:off x="4272041" y="3725416"/>
            <a:ext cx="1116000" cy="0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CE66D00-432A-462C-9ADD-65538D321878}"/>
              </a:ext>
            </a:extLst>
          </p:cNvPr>
          <p:cNvSpPr txBox="1"/>
          <p:nvPr/>
        </p:nvSpPr>
        <p:spPr>
          <a:xfrm>
            <a:off x="143508" y="6093296"/>
            <a:ext cx="88569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 S8. Flowchart of the process for identifying putative feature genes of transcription factor OsWRKY34 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8EDFD5-4DE2-4468-A789-A7161D91641A}"/>
              </a:ext>
            </a:extLst>
          </p:cNvPr>
          <p:cNvSpPr txBox="1"/>
          <p:nvPr/>
        </p:nvSpPr>
        <p:spPr>
          <a:xfrm>
            <a:off x="1835696" y="760348"/>
            <a:ext cx="27283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300" dirty="0">
                <a:latin typeface="Calibri" pitchFamily="34" charset="0"/>
              </a:rPr>
              <a:t>b</a:t>
            </a:r>
            <a:endParaRPr lang="ko-KR" altLang="en-US" sz="13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5443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552" y="5166707"/>
            <a:ext cx="20986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*P0 : </a:t>
            </a:r>
            <a:r>
              <a:rPr lang="en-US" altLang="ko-KR" sz="1200" dirty="0" err="1">
                <a:latin typeface="Helvetica" pitchFamily="34" charset="0"/>
                <a:cs typeface="Helvetica" pitchFamily="34" charset="0"/>
              </a:rPr>
              <a:t>Intenisty</a:t>
            </a:r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 of the highest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260648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5-mer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94242" y="270653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6-mer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36296" y="281196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7-mer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073898" y="578833"/>
            <a:ext cx="148630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Courier New" pitchFamily="49" charset="0"/>
                <a:cs typeface="Courier New" pitchFamily="49" charset="0"/>
              </a:rPr>
              <a:t>.....TTGAC....</a:t>
            </a:r>
            <a:endParaRPr lang="ko-KR" alt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74430" y="712485"/>
            <a:ext cx="15792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Courier New" pitchFamily="49" charset="0"/>
                <a:cs typeface="Courier New" pitchFamily="49" charset="0"/>
              </a:rPr>
              <a:t>...CGTTGACTT...</a:t>
            </a:r>
            <a:endParaRPr lang="ko-KR" alt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779912" y="578743"/>
            <a:ext cx="16722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Courier New" pitchFamily="49" charset="0"/>
                <a:cs typeface="Courier New" pitchFamily="49" charset="0"/>
              </a:rPr>
              <a:t>....CGTTGA..... </a:t>
            </a:r>
            <a:endParaRPr lang="ko-KR" alt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3696029" y="722849"/>
            <a:ext cx="17652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200" dirty="0">
                <a:latin typeface="Courier New" pitchFamily="49" charset="0"/>
                <a:cs typeface="Courier New" pitchFamily="49" charset="0"/>
              </a:rPr>
              <a:t>...GCCGTTGACT... </a:t>
            </a:r>
            <a:endParaRPr lang="ko-KR" altLang="en-US" sz="12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6875561" y="609655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.....CCGTTGA.....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875561" y="763945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...CGCCGTTGACT...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106198" y="2966040"/>
            <a:ext cx="6864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10-mer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6597748" y="3274576"/>
            <a:ext cx="18004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.....CGTTGACTTT..... 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40" name="직사각형 39"/>
          <p:cNvSpPr/>
          <p:nvPr/>
        </p:nvSpPr>
        <p:spPr>
          <a:xfrm>
            <a:off x="6602739" y="3438515"/>
            <a:ext cx="1709733" cy="25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latin typeface="Courier New" pitchFamily="49" charset="0"/>
                <a:cs typeface="Courier New" pitchFamily="49" charset="0"/>
              </a:rPr>
              <a:t>...GCCGTTGACTTTT...</a:t>
            </a:r>
            <a:endParaRPr lang="ko-KR" altLang="en-US" sz="1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FD642B38-2F09-4227-A197-559FC6DB7B02}"/>
              </a:ext>
            </a:extLst>
          </p:cNvPr>
          <p:cNvSpPr/>
          <p:nvPr/>
        </p:nvSpPr>
        <p:spPr>
          <a:xfrm>
            <a:off x="975543" y="3254028"/>
            <a:ext cx="15696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.....CC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GTTGAC</a:t>
            </a:r>
            <a:r>
              <a:rPr lang="ko-KR" alt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.....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D938FA1D-A3F7-458E-9CF8-31C71DDFC126}"/>
              </a:ext>
            </a:extLst>
          </p:cNvPr>
          <p:cNvSpPr/>
          <p:nvPr/>
        </p:nvSpPr>
        <p:spPr>
          <a:xfrm>
            <a:off x="971600" y="3408318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...CGCCGTTGACTT</a:t>
            </a:r>
            <a:r>
              <a:rPr lang="ko-KR" alt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altLang="ko-KR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..</a:t>
            </a:r>
            <a:r>
              <a:rPr lang="ko-KR" altLang="en-US" sz="1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88CC7A2-2E07-42E2-8C2A-5E34386FC8B1}"/>
              </a:ext>
            </a:extLst>
          </p:cNvPr>
          <p:cNvSpPr txBox="1"/>
          <p:nvPr/>
        </p:nvSpPr>
        <p:spPr>
          <a:xfrm>
            <a:off x="1485539" y="2935218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8-mer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1BB6E3E9-07C4-426D-B0BB-6DE137EA0396}"/>
              </a:ext>
            </a:extLst>
          </p:cNvPr>
          <p:cNvSpPr/>
          <p:nvPr/>
        </p:nvSpPr>
        <p:spPr>
          <a:xfrm>
            <a:off x="3851920" y="3264302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.....</a:t>
            </a:r>
            <a:r>
              <a:rPr lang="en-US" altLang="ko-KR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CGTTGACTT</a:t>
            </a:r>
            <a:r>
              <a:rPr lang="ko-KR" alt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</a:t>
            </a:r>
            <a:r>
              <a:rPr lang="en-US" altLang="ko-KR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ko-KR" altLang="en-US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F1844D86-3DC3-4FD1-82C9-390BCF60BF39}"/>
              </a:ext>
            </a:extLst>
          </p:cNvPr>
          <p:cNvSpPr/>
          <p:nvPr/>
        </p:nvSpPr>
        <p:spPr>
          <a:xfrm>
            <a:off x="3851920" y="3428241"/>
            <a:ext cx="164660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000" b="1" dirty="0">
                <a:latin typeface="Courier New" panose="02070309020205020404" pitchFamily="49" charset="0"/>
                <a:cs typeface="Courier New" panose="02070309020205020404" pitchFamily="49" charset="0"/>
              </a:rPr>
              <a:t>...GCCGTTGACTTTT...</a:t>
            </a:r>
            <a:endParaRPr lang="ko-KR" altLang="en-US" sz="1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65E1CE0-43D5-43E2-AEC2-22DA6A7988FD}"/>
              </a:ext>
            </a:extLst>
          </p:cNvPr>
          <p:cNvSpPr txBox="1"/>
          <p:nvPr/>
        </p:nvSpPr>
        <p:spPr>
          <a:xfrm>
            <a:off x="4283968" y="2945492"/>
            <a:ext cx="6014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dirty="0">
                <a:latin typeface="Helvetica" pitchFamily="34" charset="0"/>
                <a:cs typeface="Helvetica" pitchFamily="34" charset="0"/>
              </a:rPr>
              <a:t>9-mer</a:t>
            </a:r>
            <a:endParaRPr lang="ko-KR" altLang="en-US" sz="1200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108" name="직선 연결선 107">
            <a:extLst>
              <a:ext uri="{FF2B5EF4-FFF2-40B4-BE49-F238E27FC236}">
                <a16:creationId xmlns:a16="http://schemas.microsoft.com/office/drawing/2014/main" id="{492E614B-7A63-4745-865F-F145DD15BB2B}"/>
              </a:ext>
            </a:extLst>
          </p:cNvPr>
          <p:cNvCxnSpPr/>
          <p:nvPr/>
        </p:nvCxnSpPr>
        <p:spPr>
          <a:xfrm>
            <a:off x="539552" y="65454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B260A163-F041-4323-AA34-6D075EF5D9BB}"/>
              </a:ext>
            </a:extLst>
          </p:cNvPr>
          <p:cNvSpPr txBox="1"/>
          <p:nvPr/>
        </p:nvSpPr>
        <p:spPr>
          <a:xfrm rot="16200000">
            <a:off x="221869" y="52758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C8DC2899-5462-4976-A0D1-F1DC32E8AC50}"/>
              </a:ext>
            </a:extLst>
          </p:cNvPr>
          <p:cNvSpPr txBox="1"/>
          <p:nvPr/>
        </p:nvSpPr>
        <p:spPr>
          <a:xfrm>
            <a:off x="251520" y="166980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AFA936A-2FCC-4DCC-BB74-EC85DDF19138}"/>
              </a:ext>
            </a:extLst>
          </p:cNvPr>
          <p:cNvSpPr txBox="1"/>
          <p:nvPr/>
        </p:nvSpPr>
        <p:spPr>
          <a:xfrm>
            <a:off x="251520" y="77421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13371CD-0630-412D-A7E5-DEBDE0AEEC0E}"/>
              </a:ext>
            </a:extLst>
          </p:cNvPr>
          <p:cNvSpPr txBox="1"/>
          <p:nvPr/>
        </p:nvSpPr>
        <p:spPr>
          <a:xfrm>
            <a:off x="251520" y="120626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BDD6D45-1EEF-425E-81B2-70B691ED6870}"/>
              </a:ext>
            </a:extLst>
          </p:cNvPr>
          <p:cNvSpPr txBox="1"/>
          <p:nvPr/>
        </p:nvSpPr>
        <p:spPr>
          <a:xfrm>
            <a:off x="1378470" y="1874887"/>
            <a:ext cx="1393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G  A  C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16" name="직선 연결선 115">
            <a:extLst>
              <a:ext uri="{FF2B5EF4-FFF2-40B4-BE49-F238E27FC236}">
                <a16:creationId xmlns:a16="http://schemas.microsoft.com/office/drawing/2014/main" id="{019E2C8E-EA7F-4946-AB82-CBAB0CC5AB3F}"/>
              </a:ext>
            </a:extLst>
          </p:cNvPr>
          <p:cNvCxnSpPr>
            <a:cxnSpLocks/>
          </p:cNvCxnSpPr>
          <p:nvPr/>
        </p:nvCxnSpPr>
        <p:spPr>
          <a:xfrm flipV="1">
            <a:off x="1187624" y="210064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35EF09DC-8D07-49AE-8E6C-AD6B7DF27DAD}"/>
              </a:ext>
            </a:extLst>
          </p:cNvPr>
          <p:cNvSpPr txBox="1"/>
          <p:nvPr/>
        </p:nvSpPr>
        <p:spPr>
          <a:xfrm>
            <a:off x="1247622" y="209091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2ACD14D6-7099-4BD2-953C-D549B14DF388}"/>
              </a:ext>
            </a:extLst>
          </p:cNvPr>
          <p:cNvSpPr txBox="1"/>
          <p:nvPr/>
        </p:nvSpPr>
        <p:spPr>
          <a:xfrm>
            <a:off x="1125800" y="188583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B05F689-A316-4147-ADF3-6509A82A261C}"/>
              </a:ext>
            </a:extLst>
          </p:cNvPr>
          <p:cNvSpPr txBox="1"/>
          <p:nvPr/>
        </p:nvSpPr>
        <p:spPr>
          <a:xfrm>
            <a:off x="878744" y="188583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F1652CBF-3AD0-4D57-AA05-983165A5B6CB}"/>
              </a:ext>
            </a:extLst>
          </p:cNvPr>
          <p:cNvSpPr txBox="1"/>
          <p:nvPr/>
        </p:nvSpPr>
        <p:spPr>
          <a:xfrm>
            <a:off x="2878361" y="1896193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9FC9022B-6412-4F67-AB8D-7B283B2FF34B}"/>
              </a:ext>
            </a:extLst>
          </p:cNvPr>
          <p:cNvCxnSpPr>
            <a:cxnSpLocks/>
          </p:cNvCxnSpPr>
          <p:nvPr/>
        </p:nvCxnSpPr>
        <p:spPr>
          <a:xfrm>
            <a:off x="539552" y="188499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>
            <a:extLst>
              <a:ext uri="{FF2B5EF4-FFF2-40B4-BE49-F238E27FC236}">
                <a16:creationId xmlns:a16="http://schemas.microsoft.com/office/drawing/2014/main" id="{5ACC1444-DA04-4EF8-AAE9-F5B6091E2624}"/>
              </a:ext>
            </a:extLst>
          </p:cNvPr>
          <p:cNvCxnSpPr/>
          <p:nvPr/>
        </p:nvCxnSpPr>
        <p:spPr>
          <a:xfrm>
            <a:off x="3347864" y="675089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TextBox 124">
            <a:extLst>
              <a:ext uri="{FF2B5EF4-FFF2-40B4-BE49-F238E27FC236}">
                <a16:creationId xmlns:a16="http://schemas.microsoft.com/office/drawing/2014/main" id="{A04E96E8-ED68-40CB-B828-F0B867BBEA2F}"/>
              </a:ext>
            </a:extLst>
          </p:cNvPr>
          <p:cNvSpPr txBox="1"/>
          <p:nvPr/>
        </p:nvSpPr>
        <p:spPr>
          <a:xfrm rot="16200000">
            <a:off x="3030181" y="548133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223A73A-D5D9-4934-BE53-BA5829ABFE52}"/>
              </a:ext>
            </a:extLst>
          </p:cNvPr>
          <p:cNvSpPr txBox="1"/>
          <p:nvPr/>
        </p:nvSpPr>
        <p:spPr>
          <a:xfrm>
            <a:off x="3059832" y="1690355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FAF01C14-832D-4E38-B1A1-0D8733C57E2B}"/>
              </a:ext>
            </a:extLst>
          </p:cNvPr>
          <p:cNvSpPr txBox="1"/>
          <p:nvPr/>
        </p:nvSpPr>
        <p:spPr>
          <a:xfrm>
            <a:off x="3059832" y="77421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11B08DD-C9EA-483B-865A-7B090ED5ADF6}"/>
              </a:ext>
            </a:extLst>
          </p:cNvPr>
          <p:cNvSpPr txBox="1"/>
          <p:nvPr/>
        </p:nvSpPr>
        <p:spPr>
          <a:xfrm>
            <a:off x="3059832" y="120626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0" name="직선 연결선 129">
            <a:extLst>
              <a:ext uri="{FF2B5EF4-FFF2-40B4-BE49-F238E27FC236}">
                <a16:creationId xmlns:a16="http://schemas.microsoft.com/office/drawing/2014/main" id="{AE6AB3BE-8744-4EE3-87F3-9F272F892CBD}"/>
              </a:ext>
            </a:extLst>
          </p:cNvPr>
          <p:cNvCxnSpPr>
            <a:cxnSpLocks/>
          </p:cNvCxnSpPr>
          <p:nvPr/>
        </p:nvCxnSpPr>
        <p:spPr>
          <a:xfrm flipV="1">
            <a:off x="3995936" y="2121195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C9E34318-BF25-4AE3-8961-7B8C2515B3AC}"/>
              </a:ext>
            </a:extLst>
          </p:cNvPr>
          <p:cNvSpPr txBox="1"/>
          <p:nvPr/>
        </p:nvSpPr>
        <p:spPr>
          <a:xfrm>
            <a:off x="4055934" y="2111459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77F9D849-6B4E-43E3-858C-76E530974C70}"/>
              </a:ext>
            </a:extLst>
          </p:cNvPr>
          <p:cNvSpPr txBox="1"/>
          <p:nvPr/>
        </p:nvSpPr>
        <p:spPr>
          <a:xfrm>
            <a:off x="3563888" y="1906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C679524D-FFAD-49D7-9DF7-530126F85734}"/>
              </a:ext>
            </a:extLst>
          </p:cNvPr>
          <p:cNvSpPr txBox="1"/>
          <p:nvPr/>
        </p:nvSpPr>
        <p:spPr>
          <a:xfrm>
            <a:off x="3275856" y="1906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1D29880-90ED-4462-9B70-428C49E0FBC1}"/>
              </a:ext>
            </a:extLst>
          </p:cNvPr>
          <p:cNvSpPr txBox="1"/>
          <p:nvPr/>
        </p:nvSpPr>
        <p:spPr>
          <a:xfrm>
            <a:off x="5302144" y="190713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99B9B16-7669-4053-BD54-303B44FA5DA1}"/>
              </a:ext>
            </a:extLst>
          </p:cNvPr>
          <p:cNvSpPr txBox="1"/>
          <p:nvPr/>
        </p:nvSpPr>
        <p:spPr>
          <a:xfrm>
            <a:off x="5569538" y="1916743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CFCC0285-2331-4394-A264-C35B4C030788}"/>
              </a:ext>
            </a:extLst>
          </p:cNvPr>
          <p:cNvCxnSpPr>
            <a:cxnSpLocks/>
          </p:cNvCxnSpPr>
          <p:nvPr/>
        </p:nvCxnSpPr>
        <p:spPr>
          <a:xfrm>
            <a:off x="3347864" y="1905541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>
            <a:extLst>
              <a:ext uri="{FF2B5EF4-FFF2-40B4-BE49-F238E27FC236}">
                <a16:creationId xmlns:a16="http://schemas.microsoft.com/office/drawing/2014/main" id="{C0B8310E-0965-4274-9F0A-99D42069DCF8}"/>
              </a:ext>
            </a:extLst>
          </p:cNvPr>
          <p:cNvCxnSpPr/>
          <p:nvPr/>
        </p:nvCxnSpPr>
        <p:spPr>
          <a:xfrm>
            <a:off x="6300192" y="70658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TextBox 137">
            <a:extLst>
              <a:ext uri="{FF2B5EF4-FFF2-40B4-BE49-F238E27FC236}">
                <a16:creationId xmlns:a16="http://schemas.microsoft.com/office/drawing/2014/main" id="{C5BF8235-9EF7-42F0-A0AD-4F1235EC2113}"/>
              </a:ext>
            </a:extLst>
          </p:cNvPr>
          <p:cNvSpPr txBox="1"/>
          <p:nvPr/>
        </p:nvSpPr>
        <p:spPr>
          <a:xfrm rot="16200000">
            <a:off x="5982509" y="57962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AACD5165-4C8F-4364-A64E-4646A884D912}"/>
              </a:ext>
            </a:extLst>
          </p:cNvPr>
          <p:cNvSpPr txBox="1"/>
          <p:nvPr/>
        </p:nvSpPr>
        <p:spPr>
          <a:xfrm>
            <a:off x="6012160" y="172184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CC19865-3329-4637-B708-CC6337C03C1E}"/>
              </a:ext>
            </a:extLst>
          </p:cNvPr>
          <p:cNvSpPr txBox="1"/>
          <p:nvPr/>
        </p:nvSpPr>
        <p:spPr>
          <a:xfrm>
            <a:off x="6012160" y="92975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3A054F6-66B6-476C-9B9B-A76A5A8C15EF}"/>
              </a:ext>
            </a:extLst>
          </p:cNvPr>
          <p:cNvSpPr txBox="1"/>
          <p:nvPr/>
        </p:nvSpPr>
        <p:spPr>
          <a:xfrm>
            <a:off x="6012160" y="132062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3" name="직선 연결선 142">
            <a:extLst>
              <a:ext uri="{FF2B5EF4-FFF2-40B4-BE49-F238E27FC236}">
                <a16:creationId xmlns:a16="http://schemas.microsoft.com/office/drawing/2014/main" id="{986A0496-185D-4A94-B19B-D3172EAEF509}"/>
              </a:ext>
            </a:extLst>
          </p:cNvPr>
          <p:cNvCxnSpPr>
            <a:cxnSpLocks/>
          </p:cNvCxnSpPr>
          <p:nvPr/>
        </p:nvCxnSpPr>
        <p:spPr>
          <a:xfrm flipV="1">
            <a:off x="6948264" y="2152687"/>
            <a:ext cx="1282139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67CD5210-97E1-4C35-84FA-CE9C944C1A9A}"/>
              </a:ext>
            </a:extLst>
          </p:cNvPr>
          <p:cNvSpPr txBox="1"/>
          <p:nvPr/>
        </p:nvSpPr>
        <p:spPr>
          <a:xfrm>
            <a:off x="7008262" y="214295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239D9E17-5BF6-42FB-825A-6B30AB1E4B8A}"/>
              </a:ext>
            </a:extLst>
          </p:cNvPr>
          <p:cNvSpPr txBox="1"/>
          <p:nvPr/>
        </p:nvSpPr>
        <p:spPr>
          <a:xfrm>
            <a:off x="6701118" y="193787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BE7D6BF3-C81A-4B9B-8645-6C9685080DFC}"/>
              </a:ext>
            </a:extLst>
          </p:cNvPr>
          <p:cNvSpPr txBox="1"/>
          <p:nvPr/>
        </p:nvSpPr>
        <p:spPr>
          <a:xfrm>
            <a:off x="6464456" y="193787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EBD9FFF6-9CF1-4F7F-A0D1-2D33C34541D1}"/>
              </a:ext>
            </a:extLst>
          </p:cNvPr>
          <p:cNvSpPr txBox="1"/>
          <p:nvPr/>
        </p:nvSpPr>
        <p:spPr>
          <a:xfrm>
            <a:off x="8377850" y="193863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F947B82-22EF-483E-A43E-3C9518C7E2D0}"/>
              </a:ext>
            </a:extLst>
          </p:cNvPr>
          <p:cNvSpPr txBox="1"/>
          <p:nvPr/>
        </p:nvSpPr>
        <p:spPr>
          <a:xfrm>
            <a:off x="8593874" y="194823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49" name="직선 연결선 148">
            <a:extLst>
              <a:ext uri="{FF2B5EF4-FFF2-40B4-BE49-F238E27FC236}">
                <a16:creationId xmlns:a16="http://schemas.microsoft.com/office/drawing/2014/main" id="{A6902E85-5FC0-4B32-BDEA-AE66648B5D1B}"/>
              </a:ext>
            </a:extLst>
          </p:cNvPr>
          <p:cNvCxnSpPr>
            <a:cxnSpLocks/>
          </p:cNvCxnSpPr>
          <p:nvPr/>
        </p:nvCxnSpPr>
        <p:spPr>
          <a:xfrm>
            <a:off x="6300192" y="193703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직선 연결선 149">
            <a:extLst>
              <a:ext uri="{FF2B5EF4-FFF2-40B4-BE49-F238E27FC236}">
                <a16:creationId xmlns:a16="http://schemas.microsoft.com/office/drawing/2014/main" id="{C30CE33B-7C27-4DB7-9742-85F8E2D8A3D8}"/>
              </a:ext>
            </a:extLst>
          </p:cNvPr>
          <p:cNvCxnSpPr/>
          <p:nvPr/>
        </p:nvCxnSpPr>
        <p:spPr>
          <a:xfrm>
            <a:off x="672994" y="3451999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Box 150">
            <a:extLst>
              <a:ext uri="{FF2B5EF4-FFF2-40B4-BE49-F238E27FC236}">
                <a16:creationId xmlns:a16="http://schemas.microsoft.com/office/drawing/2014/main" id="{6847D39B-0206-4543-BDB5-11E1FF39F4E1}"/>
              </a:ext>
            </a:extLst>
          </p:cNvPr>
          <p:cNvSpPr txBox="1"/>
          <p:nvPr/>
        </p:nvSpPr>
        <p:spPr>
          <a:xfrm rot="16200000">
            <a:off x="355311" y="3376413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4B80E0E5-7326-41F6-BD99-6A4ED2BAA14F}"/>
              </a:ext>
            </a:extLst>
          </p:cNvPr>
          <p:cNvSpPr txBox="1"/>
          <p:nvPr/>
        </p:nvSpPr>
        <p:spPr>
          <a:xfrm>
            <a:off x="384962" y="4467265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FD18061D-0884-49F8-A295-23B465ECDAE8}"/>
              </a:ext>
            </a:extLst>
          </p:cNvPr>
          <p:cNvSpPr txBox="1"/>
          <p:nvPr/>
        </p:nvSpPr>
        <p:spPr>
          <a:xfrm>
            <a:off x="384962" y="360316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0F2F26AB-A3E6-4AF4-AE0D-F8CE1E51AF2F}"/>
              </a:ext>
            </a:extLst>
          </p:cNvPr>
          <p:cNvSpPr txBox="1"/>
          <p:nvPr/>
        </p:nvSpPr>
        <p:spPr>
          <a:xfrm>
            <a:off x="395536" y="3963209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A4C03A30-A57D-48A6-9E32-A83530EE3C49}"/>
              </a:ext>
            </a:extLst>
          </p:cNvPr>
          <p:cNvSpPr txBox="1"/>
          <p:nvPr/>
        </p:nvSpPr>
        <p:spPr>
          <a:xfrm>
            <a:off x="1218446" y="4673015"/>
            <a:ext cx="1579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G</a:t>
            </a:r>
            <a:r>
              <a:rPr lang="ko-KR" alt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 </a:t>
            </a:r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</a:t>
            </a:r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 A C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56" name="직선 연결선 155">
            <a:extLst>
              <a:ext uri="{FF2B5EF4-FFF2-40B4-BE49-F238E27FC236}">
                <a16:creationId xmlns:a16="http://schemas.microsoft.com/office/drawing/2014/main" id="{EC605517-AC2B-46B9-8C29-C8659526469D}"/>
              </a:ext>
            </a:extLst>
          </p:cNvPr>
          <p:cNvCxnSpPr>
            <a:cxnSpLocks/>
          </p:cNvCxnSpPr>
          <p:nvPr/>
        </p:nvCxnSpPr>
        <p:spPr>
          <a:xfrm flipV="1">
            <a:off x="1321066" y="4898106"/>
            <a:ext cx="1378726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7" name="TextBox 156">
            <a:extLst>
              <a:ext uri="{FF2B5EF4-FFF2-40B4-BE49-F238E27FC236}">
                <a16:creationId xmlns:a16="http://schemas.microsoft.com/office/drawing/2014/main" id="{F6DC7532-3342-4E29-A878-46DEA2855137}"/>
              </a:ext>
            </a:extLst>
          </p:cNvPr>
          <p:cNvSpPr txBox="1"/>
          <p:nvPr/>
        </p:nvSpPr>
        <p:spPr>
          <a:xfrm>
            <a:off x="1381064" y="486840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AEBDE0EC-A2DF-4BE1-A8C9-F08139CA7FB5}"/>
              </a:ext>
            </a:extLst>
          </p:cNvPr>
          <p:cNvSpPr txBox="1"/>
          <p:nvPr/>
        </p:nvSpPr>
        <p:spPr>
          <a:xfrm>
            <a:off x="1022760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82832ED7-0736-410A-90DE-EAB59ECE2390}"/>
              </a:ext>
            </a:extLst>
          </p:cNvPr>
          <p:cNvSpPr txBox="1"/>
          <p:nvPr/>
        </p:nvSpPr>
        <p:spPr>
          <a:xfrm>
            <a:off x="642382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DFA87F53-5708-46BA-B4FF-294CE9CE2630}"/>
              </a:ext>
            </a:extLst>
          </p:cNvPr>
          <p:cNvSpPr txBox="1"/>
          <p:nvPr/>
        </p:nvSpPr>
        <p:spPr>
          <a:xfrm>
            <a:off x="2617510" y="4684048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BBE5C0F-E28A-4948-BBA3-CDE63E813222}"/>
              </a:ext>
            </a:extLst>
          </p:cNvPr>
          <p:cNvSpPr txBox="1"/>
          <p:nvPr/>
        </p:nvSpPr>
        <p:spPr>
          <a:xfrm>
            <a:off x="2792138" y="468337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62" name="직선 연결선 161">
            <a:extLst>
              <a:ext uri="{FF2B5EF4-FFF2-40B4-BE49-F238E27FC236}">
                <a16:creationId xmlns:a16="http://schemas.microsoft.com/office/drawing/2014/main" id="{C6F2D024-9E88-465E-82E3-74324FE761B5}"/>
              </a:ext>
            </a:extLst>
          </p:cNvPr>
          <p:cNvCxnSpPr>
            <a:cxnSpLocks/>
          </p:cNvCxnSpPr>
          <p:nvPr/>
        </p:nvCxnSpPr>
        <p:spPr>
          <a:xfrm>
            <a:off x="672994" y="4682451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TextBox 162">
            <a:extLst>
              <a:ext uri="{FF2B5EF4-FFF2-40B4-BE49-F238E27FC236}">
                <a16:creationId xmlns:a16="http://schemas.microsoft.com/office/drawing/2014/main" id="{AB60BC40-060B-4D73-A2E6-5F13D7458A0A}"/>
              </a:ext>
            </a:extLst>
          </p:cNvPr>
          <p:cNvSpPr txBox="1"/>
          <p:nvPr/>
        </p:nvSpPr>
        <p:spPr>
          <a:xfrm>
            <a:off x="827584" y="4683289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64" name="직선 연결선 163">
            <a:extLst>
              <a:ext uri="{FF2B5EF4-FFF2-40B4-BE49-F238E27FC236}">
                <a16:creationId xmlns:a16="http://schemas.microsoft.com/office/drawing/2014/main" id="{153DE931-D332-4137-AC1A-8E0792ECEF71}"/>
              </a:ext>
            </a:extLst>
          </p:cNvPr>
          <p:cNvCxnSpPr/>
          <p:nvPr/>
        </p:nvCxnSpPr>
        <p:spPr>
          <a:xfrm>
            <a:off x="3409298" y="343136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5" name="TextBox 164">
            <a:extLst>
              <a:ext uri="{FF2B5EF4-FFF2-40B4-BE49-F238E27FC236}">
                <a16:creationId xmlns:a16="http://schemas.microsoft.com/office/drawing/2014/main" id="{7C1B49C4-0212-43AE-8FF1-EDDEC81C7C0A}"/>
              </a:ext>
            </a:extLst>
          </p:cNvPr>
          <p:cNvSpPr txBox="1"/>
          <p:nvPr/>
        </p:nvSpPr>
        <p:spPr>
          <a:xfrm rot="16200000">
            <a:off x="3091615" y="330440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931F1C2-E474-40BF-B7DC-3A90736B45B0}"/>
              </a:ext>
            </a:extLst>
          </p:cNvPr>
          <p:cNvSpPr txBox="1"/>
          <p:nvPr/>
        </p:nvSpPr>
        <p:spPr>
          <a:xfrm>
            <a:off x="3121266" y="444662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CB7AD47B-28B9-4054-B177-A1300785B9AF}"/>
              </a:ext>
            </a:extLst>
          </p:cNvPr>
          <p:cNvSpPr txBox="1"/>
          <p:nvPr/>
        </p:nvSpPr>
        <p:spPr>
          <a:xfrm>
            <a:off x="3121266" y="358253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8523D5F0-B240-4666-A349-BAEEA5033263}"/>
              </a:ext>
            </a:extLst>
          </p:cNvPr>
          <p:cNvSpPr txBox="1"/>
          <p:nvPr/>
        </p:nvSpPr>
        <p:spPr>
          <a:xfrm>
            <a:off x="3131840" y="394257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0" name="직선 연결선 169">
            <a:extLst>
              <a:ext uri="{FF2B5EF4-FFF2-40B4-BE49-F238E27FC236}">
                <a16:creationId xmlns:a16="http://schemas.microsoft.com/office/drawing/2014/main" id="{F8101AC3-8AD7-41E7-9457-2A370573B745}"/>
              </a:ext>
            </a:extLst>
          </p:cNvPr>
          <p:cNvCxnSpPr>
            <a:cxnSpLocks/>
          </p:cNvCxnSpPr>
          <p:nvPr/>
        </p:nvCxnSpPr>
        <p:spPr>
          <a:xfrm flipV="1">
            <a:off x="4057370" y="4877468"/>
            <a:ext cx="1450734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TextBox 170">
            <a:extLst>
              <a:ext uri="{FF2B5EF4-FFF2-40B4-BE49-F238E27FC236}">
                <a16:creationId xmlns:a16="http://schemas.microsoft.com/office/drawing/2014/main" id="{88AC4ED3-4904-4EDD-8CF0-B1B47CD21460}"/>
              </a:ext>
            </a:extLst>
          </p:cNvPr>
          <p:cNvSpPr txBox="1"/>
          <p:nvPr/>
        </p:nvSpPr>
        <p:spPr>
          <a:xfrm>
            <a:off x="4117368" y="4867731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2A6E6F3B-8B86-4AF1-A9BF-EACB56FEDF2E}"/>
              </a:ext>
            </a:extLst>
          </p:cNvPr>
          <p:cNvSpPr txBox="1"/>
          <p:nvPr/>
        </p:nvSpPr>
        <p:spPr>
          <a:xfrm>
            <a:off x="3759064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F376522A-6A3E-4793-B3B8-AA3D2DDE11E1}"/>
              </a:ext>
            </a:extLst>
          </p:cNvPr>
          <p:cNvSpPr txBox="1"/>
          <p:nvPr/>
        </p:nvSpPr>
        <p:spPr>
          <a:xfrm>
            <a:off x="3378686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877809C9-63EF-4230-9CEB-A967FB226B1E}"/>
              </a:ext>
            </a:extLst>
          </p:cNvPr>
          <p:cNvSpPr txBox="1"/>
          <p:nvPr/>
        </p:nvSpPr>
        <p:spPr>
          <a:xfrm>
            <a:off x="5394910" y="466341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A83888B1-4ADF-422E-8537-CD50DC34CC87}"/>
              </a:ext>
            </a:extLst>
          </p:cNvPr>
          <p:cNvSpPr txBox="1"/>
          <p:nvPr/>
        </p:nvSpPr>
        <p:spPr>
          <a:xfrm>
            <a:off x="5569538" y="466274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6" name="직선 연결선 175">
            <a:extLst>
              <a:ext uri="{FF2B5EF4-FFF2-40B4-BE49-F238E27FC236}">
                <a16:creationId xmlns:a16="http://schemas.microsoft.com/office/drawing/2014/main" id="{047F1BDA-7F9D-4197-B988-5ABBA7296CFE}"/>
              </a:ext>
            </a:extLst>
          </p:cNvPr>
          <p:cNvCxnSpPr>
            <a:cxnSpLocks/>
          </p:cNvCxnSpPr>
          <p:nvPr/>
        </p:nvCxnSpPr>
        <p:spPr>
          <a:xfrm>
            <a:off x="3409298" y="466181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TextBox 176">
            <a:extLst>
              <a:ext uri="{FF2B5EF4-FFF2-40B4-BE49-F238E27FC236}">
                <a16:creationId xmlns:a16="http://schemas.microsoft.com/office/drawing/2014/main" id="{05AF3DDF-79BA-47E2-9722-C361F62F645A}"/>
              </a:ext>
            </a:extLst>
          </p:cNvPr>
          <p:cNvSpPr txBox="1"/>
          <p:nvPr/>
        </p:nvSpPr>
        <p:spPr>
          <a:xfrm>
            <a:off x="3563888" y="466265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78" name="직선 연결선 177">
            <a:extLst>
              <a:ext uri="{FF2B5EF4-FFF2-40B4-BE49-F238E27FC236}">
                <a16:creationId xmlns:a16="http://schemas.microsoft.com/office/drawing/2014/main" id="{B6093C0F-5C1F-48EA-AD0A-31230F6268DC}"/>
              </a:ext>
            </a:extLst>
          </p:cNvPr>
          <p:cNvCxnSpPr/>
          <p:nvPr/>
        </p:nvCxnSpPr>
        <p:spPr>
          <a:xfrm>
            <a:off x="6300192" y="3431361"/>
            <a:ext cx="0" cy="12415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9" name="TextBox 178">
            <a:extLst>
              <a:ext uri="{FF2B5EF4-FFF2-40B4-BE49-F238E27FC236}">
                <a16:creationId xmlns:a16="http://schemas.microsoft.com/office/drawing/2014/main" id="{D1DD25B4-6B2C-4272-A7DB-59110ACC4380}"/>
              </a:ext>
            </a:extLst>
          </p:cNvPr>
          <p:cNvSpPr txBox="1"/>
          <p:nvPr/>
        </p:nvSpPr>
        <p:spPr>
          <a:xfrm rot="16200000">
            <a:off x="5982509" y="3304405"/>
            <a:ext cx="4716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altLang="ko-KR" sz="1400" b="1" baseline="30000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400" b="1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0D2424E0-CE66-4020-BCF5-C1A1F745DA67}"/>
              </a:ext>
            </a:extLst>
          </p:cNvPr>
          <p:cNvSpPr txBox="1"/>
          <p:nvPr/>
        </p:nvSpPr>
        <p:spPr>
          <a:xfrm>
            <a:off x="6012160" y="4446627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EE99A37-109F-45C5-873F-E78D091C5864}"/>
              </a:ext>
            </a:extLst>
          </p:cNvPr>
          <p:cNvSpPr txBox="1"/>
          <p:nvPr/>
        </p:nvSpPr>
        <p:spPr>
          <a:xfrm>
            <a:off x="6012160" y="358253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DE3DC82D-679F-4360-824C-2A24760CAAC6}"/>
              </a:ext>
            </a:extLst>
          </p:cNvPr>
          <p:cNvSpPr txBox="1"/>
          <p:nvPr/>
        </p:nvSpPr>
        <p:spPr>
          <a:xfrm>
            <a:off x="6022734" y="3942571"/>
            <a:ext cx="2776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0" name="직선 연결선 189">
            <a:extLst>
              <a:ext uri="{FF2B5EF4-FFF2-40B4-BE49-F238E27FC236}">
                <a16:creationId xmlns:a16="http://schemas.microsoft.com/office/drawing/2014/main" id="{EF9C2658-A66B-4D12-A1BD-A5A81F65D588}"/>
              </a:ext>
            </a:extLst>
          </p:cNvPr>
          <p:cNvCxnSpPr>
            <a:cxnSpLocks/>
          </p:cNvCxnSpPr>
          <p:nvPr/>
        </p:nvCxnSpPr>
        <p:spPr>
          <a:xfrm>
            <a:off x="6300192" y="466181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309E7925-2C85-4E17-982F-3FB88871883D}"/>
              </a:ext>
            </a:extLst>
          </p:cNvPr>
          <p:cNvSpPr txBox="1"/>
          <p:nvPr/>
        </p:nvSpPr>
        <p:spPr>
          <a:xfrm>
            <a:off x="6831333" y="4652467"/>
            <a:ext cx="18582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580" dirty="0">
                <a:latin typeface="Courier New" panose="02070309020205020404" pitchFamily="49" charset="0"/>
                <a:cs typeface="Courier New" panose="02070309020205020404" pitchFamily="49" charset="0"/>
              </a:rPr>
              <a:t>CGTTGACTTT</a:t>
            </a:r>
            <a:endParaRPr lang="ko-KR" altLang="en-US" sz="1200" b="1" spc="58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3" name="직선 연결선 192">
            <a:extLst>
              <a:ext uri="{FF2B5EF4-FFF2-40B4-BE49-F238E27FC236}">
                <a16:creationId xmlns:a16="http://schemas.microsoft.com/office/drawing/2014/main" id="{38ECDDA2-0A3D-4268-ACC7-6F06478184ED}"/>
              </a:ext>
            </a:extLst>
          </p:cNvPr>
          <p:cNvCxnSpPr>
            <a:cxnSpLocks/>
          </p:cNvCxnSpPr>
          <p:nvPr/>
        </p:nvCxnSpPr>
        <p:spPr>
          <a:xfrm flipV="1">
            <a:off x="6876256" y="4878808"/>
            <a:ext cx="1512168" cy="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TextBox 193">
            <a:extLst>
              <a:ext uri="{FF2B5EF4-FFF2-40B4-BE49-F238E27FC236}">
                <a16:creationId xmlns:a16="http://schemas.microsoft.com/office/drawing/2014/main" id="{093C7953-7F8D-4241-83F4-4EE4FA337D43}"/>
              </a:ext>
            </a:extLst>
          </p:cNvPr>
          <p:cNvSpPr txBox="1"/>
          <p:nvPr/>
        </p:nvSpPr>
        <p:spPr>
          <a:xfrm>
            <a:off x="6936254" y="4848523"/>
            <a:ext cx="10919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800" dirty="0">
                <a:latin typeface="Helvetica" pitchFamily="34" charset="0"/>
                <a:cs typeface="Helvetica" pitchFamily="34" charset="0"/>
              </a:rPr>
              <a:t>Position of mutation</a:t>
            </a:r>
            <a:endParaRPr lang="ko-KR" altLang="en-US" sz="8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178AF008-73BB-4A76-89F8-3B3B9F4C6F35}"/>
              </a:ext>
            </a:extLst>
          </p:cNvPr>
          <p:cNvSpPr txBox="1"/>
          <p:nvPr/>
        </p:nvSpPr>
        <p:spPr>
          <a:xfrm>
            <a:off x="6197572" y="466399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6B6CEE41-C00D-4FFB-ACA9-9729FA5DE94B}"/>
              </a:ext>
            </a:extLst>
          </p:cNvPr>
          <p:cNvCxnSpPr>
            <a:cxnSpLocks/>
          </p:cNvCxnSpPr>
          <p:nvPr/>
        </p:nvCxnSpPr>
        <p:spPr>
          <a:xfrm>
            <a:off x="6289618" y="4663153"/>
            <a:ext cx="2530854" cy="1111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8" name="TextBox 197">
            <a:extLst>
              <a:ext uri="{FF2B5EF4-FFF2-40B4-BE49-F238E27FC236}">
                <a16:creationId xmlns:a16="http://schemas.microsoft.com/office/drawing/2014/main" id="{2AC4B598-2AC1-412B-80CA-E7BBE2B4FFF2}"/>
              </a:ext>
            </a:extLst>
          </p:cNvPr>
          <p:cNvSpPr txBox="1"/>
          <p:nvPr/>
        </p:nvSpPr>
        <p:spPr>
          <a:xfrm>
            <a:off x="6382774" y="466399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850446BD-EAC2-4DA9-A210-5A2EC4A6E01A}"/>
              </a:ext>
            </a:extLst>
          </p:cNvPr>
          <p:cNvSpPr txBox="1"/>
          <p:nvPr/>
        </p:nvSpPr>
        <p:spPr>
          <a:xfrm>
            <a:off x="6578250" y="467292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Wt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318AA57A-E63D-42C0-8A52-2B8208799CCA}"/>
              </a:ext>
            </a:extLst>
          </p:cNvPr>
          <p:cNvSpPr txBox="1"/>
          <p:nvPr/>
        </p:nvSpPr>
        <p:spPr>
          <a:xfrm>
            <a:off x="8449858" y="4663410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A61FDD2D-65D0-410D-8A9F-6FD46FFD8AA8}"/>
              </a:ext>
            </a:extLst>
          </p:cNvPr>
          <p:cNvSpPr txBox="1"/>
          <p:nvPr/>
        </p:nvSpPr>
        <p:spPr>
          <a:xfrm>
            <a:off x="3923928" y="4662651"/>
            <a:ext cx="16908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580" dirty="0">
                <a:latin typeface="Courier New" panose="02070309020205020404" pitchFamily="49" charset="0"/>
                <a:cs typeface="Courier New" panose="02070309020205020404" pitchFamily="49" charset="0"/>
              </a:rPr>
              <a:t>CGTTGACTT</a:t>
            </a:r>
            <a:endParaRPr lang="ko-KR" altLang="en-US" sz="1200" b="1" spc="58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3128917-519F-42B9-B567-5D7E9D577676}"/>
              </a:ext>
            </a:extLst>
          </p:cNvPr>
          <p:cNvSpPr txBox="1"/>
          <p:nvPr/>
        </p:nvSpPr>
        <p:spPr>
          <a:xfrm>
            <a:off x="6997150" y="1926347"/>
            <a:ext cx="16793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spc="940" dirty="0">
                <a:latin typeface="Courier New" panose="02070309020205020404" pitchFamily="49" charset="0"/>
                <a:cs typeface="Courier New" panose="02070309020205020404" pitchFamily="49" charset="0"/>
              </a:rPr>
              <a:t>CCGTTGA</a:t>
            </a:r>
            <a:endParaRPr lang="ko-KR" altLang="en-US" sz="1200" b="1" spc="94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A289E6F8-320C-4574-9709-E80F95252DFF}"/>
              </a:ext>
            </a:extLst>
          </p:cNvPr>
          <p:cNvSpPr txBox="1"/>
          <p:nvPr/>
        </p:nvSpPr>
        <p:spPr>
          <a:xfrm>
            <a:off x="6269370" y="194689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62538BAA-8C6E-4D9E-9B85-70CB881DDCD4}"/>
              </a:ext>
            </a:extLst>
          </p:cNvPr>
          <p:cNvSpPr txBox="1"/>
          <p:nvPr/>
        </p:nvSpPr>
        <p:spPr>
          <a:xfrm>
            <a:off x="3890532" y="1896194"/>
            <a:ext cx="16196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spc="1140" dirty="0">
                <a:latin typeface="Courier New" panose="02070309020205020404" pitchFamily="49" charset="0"/>
                <a:cs typeface="Courier New" panose="02070309020205020404" pitchFamily="49" charset="0"/>
              </a:rPr>
              <a:t>CGTTGA</a:t>
            </a:r>
            <a:endParaRPr lang="ko-KR" altLang="en-US" sz="1200" b="1" spc="114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B6E8B737-971E-4E65-85A5-E7C7ED3714E8}"/>
              </a:ext>
            </a:extLst>
          </p:cNvPr>
          <p:cNvSpPr txBox="1"/>
          <p:nvPr/>
        </p:nvSpPr>
        <p:spPr>
          <a:xfrm>
            <a:off x="611560" y="1885161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-2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51520" y="5805264"/>
            <a:ext cx="871296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Figure S9. Comparison of the intensities of </a:t>
            </a:r>
            <a:r>
              <a:rPr lang="en-US" altLang="ko-KR" sz="1100" dirty="0" err="1">
                <a:latin typeface="Times New Roman" pitchFamily="18" charset="0"/>
                <a:cs typeface="Times New Roman" pitchFamily="18" charset="0"/>
              </a:rPr>
              <a:t>oligomers</a:t>
            </a:r>
            <a:r>
              <a:rPr lang="en-US" altLang="ko-KR" sz="1100" dirty="0">
                <a:latin typeface="Times New Roman" pitchFamily="18" charset="0"/>
                <a:cs typeface="Times New Roman" pitchFamily="18" charset="0"/>
              </a:rPr>
              <a:t> for OsWRKY34 with point mutations at distinct positions</a:t>
            </a:r>
            <a:endParaRPr lang="ko-KR" altLang="ko-KR" sz="1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id="{6E9CE414-8E59-413A-9D96-D76345156E3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4874" y="1423050"/>
            <a:ext cx="2604687" cy="402106"/>
          </a:xfrm>
          <a:prstGeom prst="rect">
            <a:avLst/>
          </a:prstGeom>
        </p:spPr>
      </p:pic>
      <p:sp>
        <p:nvSpPr>
          <p:cNvPr id="129" name="TextBox 128">
            <a:extLst>
              <a:ext uri="{FF2B5EF4-FFF2-40B4-BE49-F238E27FC236}">
                <a16:creationId xmlns:a16="http://schemas.microsoft.com/office/drawing/2014/main" id="{B5F351F5-82E7-493A-AB10-527947EBD39C}"/>
              </a:ext>
            </a:extLst>
          </p:cNvPr>
          <p:cNvSpPr txBox="1"/>
          <p:nvPr/>
        </p:nvSpPr>
        <p:spPr>
          <a:xfrm>
            <a:off x="2627784" y="1880365"/>
            <a:ext cx="3706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+1</a:t>
            </a:r>
            <a:endParaRPr lang="ko-KR" alt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DE8BC686-0F4E-4814-B5E4-29E4F590A7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8907" y="1376457"/>
            <a:ext cx="2383524" cy="471605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B9994CC-B92F-4692-AEEF-DB3B2B54D0C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97691" y="1330366"/>
            <a:ext cx="2505364" cy="577746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FF7BD75F-FCFF-487D-A5E8-AC0757407053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548" y="4040348"/>
            <a:ext cx="2425537" cy="63116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9A67302D-4D5F-484F-850B-3E750C2678D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81307" y="3844783"/>
            <a:ext cx="2376082" cy="71358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AF511873-3E59-42E1-82F3-E5D98847259D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2636" y="3839519"/>
            <a:ext cx="2406402" cy="766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03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5954</TotalTime>
  <Words>1674</Words>
  <Application>Microsoft Office PowerPoint</Application>
  <PresentationFormat>화면 슬라이드 쇼(4:3)</PresentationFormat>
  <Paragraphs>418</Paragraphs>
  <Slides>9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7" baseType="lpstr">
      <vt:lpstr>MS Gothic</vt:lpstr>
      <vt:lpstr>맑은 고딕</vt:lpstr>
      <vt:lpstr>Arial</vt:lpstr>
      <vt:lpstr>Calibri</vt:lpstr>
      <vt:lpstr>Courier New</vt:lpstr>
      <vt:lpstr>Helvetica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jskim</dc:creator>
  <cp:lastModifiedBy>김연기</cp:lastModifiedBy>
  <cp:revision>272</cp:revision>
  <dcterms:created xsi:type="dcterms:W3CDTF">2019-11-27T02:09:33Z</dcterms:created>
  <dcterms:modified xsi:type="dcterms:W3CDTF">2020-12-22T01:52:15Z</dcterms:modified>
</cp:coreProperties>
</file>