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2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5" indent="0" algn="ctr">
              <a:buNone/>
              <a:defRPr sz="1801"/>
            </a:lvl3pPr>
            <a:lvl4pPr marL="1371669" indent="0" algn="ctr">
              <a:buNone/>
              <a:defRPr sz="1600"/>
            </a:lvl4pPr>
            <a:lvl5pPr marL="1828892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6" indent="0" algn="ctr">
              <a:buNone/>
              <a:defRPr sz="1600"/>
            </a:lvl7pPr>
            <a:lvl8pPr marL="3200561" indent="0" algn="ctr">
              <a:buNone/>
              <a:defRPr sz="1600"/>
            </a:lvl8pPr>
            <a:lvl9pPr marL="3657784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144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09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060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908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5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8690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777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5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1" b="1"/>
            </a:lvl3pPr>
            <a:lvl4pPr marL="1371669" indent="0">
              <a:buNone/>
              <a:defRPr sz="1600" b="1"/>
            </a:lvl4pPr>
            <a:lvl5pPr marL="1828892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6" indent="0">
              <a:buNone/>
              <a:defRPr sz="1600" b="1"/>
            </a:lvl7pPr>
            <a:lvl8pPr marL="3200561" indent="0">
              <a:buNone/>
              <a:defRPr sz="1600" b="1"/>
            </a:lvl8pPr>
            <a:lvl9pPr marL="3657784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5" y="2505076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1" b="1"/>
            </a:lvl3pPr>
            <a:lvl4pPr marL="1371669" indent="0">
              <a:buNone/>
              <a:defRPr sz="1600" b="1"/>
            </a:lvl4pPr>
            <a:lvl5pPr marL="1828892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6" indent="0">
              <a:buNone/>
              <a:defRPr sz="1600" b="1"/>
            </a:lvl7pPr>
            <a:lvl8pPr marL="3200561" indent="0">
              <a:buNone/>
              <a:defRPr sz="1600" b="1"/>
            </a:lvl8pPr>
            <a:lvl9pPr marL="3657784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876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487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418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4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1"/>
            </a:lvl2pPr>
            <a:lvl3pPr marL="914445" indent="0">
              <a:buNone/>
              <a:defRPr sz="1200"/>
            </a:lvl3pPr>
            <a:lvl4pPr marL="1371669" indent="0">
              <a:buNone/>
              <a:defRPr sz="1001"/>
            </a:lvl4pPr>
            <a:lvl5pPr marL="1828892" indent="0">
              <a:buNone/>
              <a:defRPr sz="1001"/>
            </a:lvl5pPr>
            <a:lvl6pPr marL="2286114" indent="0">
              <a:buNone/>
              <a:defRPr sz="1001"/>
            </a:lvl6pPr>
            <a:lvl7pPr marL="2743336" indent="0">
              <a:buNone/>
              <a:defRPr sz="1001"/>
            </a:lvl7pPr>
            <a:lvl8pPr marL="3200561" indent="0">
              <a:buNone/>
              <a:defRPr sz="1001"/>
            </a:lvl8pPr>
            <a:lvl9pPr marL="3657784" indent="0">
              <a:buNone/>
              <a:defRPr sz="100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735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94" y="987425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5" indent="0">
              <a:buNone/>
              <a:defRPr sz="2400"/>
            </a:lvl3pPr>
            <a:lvl4pPr marL="1371669" indent="0">
              <a:buNone/>
              <a:defRPr sz="2000"/>
            </a:lvl4pPr>
            <a:lvl5pPr marL="1828892" indent="0">
              <a:buNone/>
              <a:defRPr sz="2000"/>
            </a:lvl5pPr>
            <a:lvl6pPr marL="2286114" indent="0">
              <a:buNone/>
              <a:defRPr sz="2000"/>
            </a:lvl6pPr>
            <a:lvl7pPr marL="2743336" indent="0">
              <a:buNone/>
              <a:defRPr sz="2000"/>
            </a:lvl7pPr>
            <a:lvl8pPr marL="3200561" indent="0">
              <a:buNone/>
              <a:defRPr sz="2000"/>
            </a:lvl8pPr>
            <a:lvl9pPr marL="3657784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1"/>
            </a:lvl2pPr>
            <a:lvl3pPr marL="914445" indent="0">
              <a:buNone/>
              <a:defRPr sz="1200"/>
            </a:lvl3pPr>
            <a:lvl4pPr marL="1371669" indent="0">
              <a:buNone/>
              <a:defRPr sz="1001"/>
            </a:lvl4pPr>
            <a:lvl5pPr marL="1828892" indent="0">
              <a:buNone/>
              <a:defRPr sz="1001"/>
            </a:lvl5pPr>
            <a:lvl6pPr marL="2286114" indent="0">
              <a:buNone/>
              <a:defRPr sz="1001"/>
            </a:lvl6pPr>
            <a:lvl7pPr marL="2743336" indent="0">
              <a:buNone/>
              <a:defRPr sz="1001"/>
            </a:lvl7pPr>
            <a:lvl8pPr marL="3200561" indent="0">
              <a:buNone/>
              <a:defRPr sz="1001"/>
            </a:lvl8pPr>
            <a:lvl9pPr marL="3657784" indent="0">
              <a:buNone/>
              <a:defRPr sz="100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5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F51DB-E4FA-4757-ABD1-3197F7767424}" type="datetimeFigureOut">
              <a:rPr lang="de-DE" smtClean="0"/>
              <a:t>21.04.2024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8C9F5-F1FE-4267-96B4-DE8F986B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60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4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3" indent="-228613" algn="l" defTabSz="914445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3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8" indent="-228613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1" indent="-228613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5" indent="-228613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8" indent="-228613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50" indent="-228613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4" indent="-228613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3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6" algn="l" defTabSz="91444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1" algn="l" defTabSz="91444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4" algn="l" defTabSz="91444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ssdiagramm: Verzögerung 4"/>
          <p:cNvSpPr/>
          <p:nvPr/>
        </p:nvSpPr>
        <p:spPr>
          <a:xfrm rot="5400000">
            <a:off x="3904528" y="1585733"/>
            <a:ext cx="4479403" cy="3854370"/>
          </a:xfrm>
          <a:prstGeom prst="flowChartDelay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6" name="Textfeld 5"/>
          <p:cNvSpPr txBox="1"/>
          <p:nvPr/>
        </p:nvSpPr>
        <p:spPr>
          <a:xfrm>
            <a:off x="5750691" y="571019"/>
            <a:ext cx="1578014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1" dirty="0"/>
              <a:t>Base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750693" y="6115295"/>
            <a:ext cx="1578014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1" dirty="0"/>
              <a:t>Apex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673752" y="3238019"/>
            <a:ext cx="1578014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1" dirty="0" err="1"/>
              <a:t>Right</a:t>
            </a:r>
            <a:endParaRPr lang="de-DE" sz="1801" dirty="0"/>
          </a:p>
        </p:txBody>
      </p:sp>
      <p:sp>
        <p:nvSpPr>
          <p:cNvPr id="9" name="Textfeld 8"/>
          <p:cNvSpPr txBox="1"/>
          <p:nvPr/>
        </p:nvSpPr>
        <p:spPr>
          <a:xfrm>
            <a:off x="8900934" y="3238019"/>
            <a:ext cx="1578014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1" dirty="0" err="1"/>
              <a:t>Left</a:t>
            </a:r>
            <a:endParaRPr lang="de-DE" sz="1801" dirty="0"/>
          </a:p>
        </p:txBody>
      </p:sp>
      <p:sp>
        <p:nvSpPr>
          <p:cNvPr id="10" name="Pfeil nach unten 9"/>
          <p:cNvSpPr/>
          <p:nvPr/>
        </p:nvSpPr>
        <p:spPr>
          <a:xfrm rot="10800000">
            <a:off x="10413356" y="1273215"/>
            <a:ext cx="389682" cy="484207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11" name="Textfeld 10"/>
          <p:cNvSpPr txBox="1"/>
          <p:nvPr/>
        </p:nvSpPr>
        <p:spPr>
          <a:xfrm>
            <a:off x="9458445" y="4244534"/>
            <a:ext cx="1578014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1" dirty="0"/>
              <a:t>ventral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9477734" y="4582129"/>
            <a:ext cx="1578014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1" dirty="0"/>
              <a:t>dorsal</a:t>
            </a:r>
          </a:p>
        </p:txBody>
      </p:sp>
      <p:sp>
        <p:nvSpPr>
          <p:cNvPr id="16" name="Rechteck 15"/>
          <p:cNvSpPr/>
          <p:nvPr/>
        </p:nvSpPr>
        <p:spPr>
          <a:xfrm>
            <a:off x="9547190" y="4596699"/>
            <a:ext cx="632748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17" name="Rechteck 16"/>
          <p:cNvSpPr/>
          <p:nvPr/>
        </p:nvSpPr>
        <p:spPr>
          <a:xfrm>
            <a:off x="4854619" y="4828444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18" name="Rechteck 17"/>
          <p:cNvSpPr/>
          <p:nvPr/>
        </p:nvSpPr>
        <p:spPr>
          <a:xfrm>
            <a:off x="4801565" y="4101821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19" name="Rechteck 18"/>
          <p:cNvSpPr/>
          <p:nvPr/>
        </p:nvSpPr>
        <p:spPr>
          <a:xfrm>
            <a:off x="4801565" y="3393000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20" name="Rechteck 19"/>
          <p:cNvSpPr/>
          <p:nvPr/>
        </p:nvSpPr>
        <p:spPr>
          <a:xfrm>
            <a:off x="6260939" y="4828444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21" name="Rechteck 20"/>
          <p:cNvSpPr/>
          <p:nvPr/>
        </p:nvSpPr>
        <p:spPr>
          <a:xfrm>
            <a:off x="6317851" y="4109283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22" name="Rechteck 21"/>
          <p:cNvSpPr/>
          <p:nvPr/>
        </p:nvSpPr>
        <p:spPr>
          <a:xfrm>
            <a:off x="6313991" y="3393000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23" name="Rechteck 22"/>
          <p:cNvSpPr/>
          <p:nvPr/>
        </p:nvSpPr>
        <p:spPr>
          <a:xfrm>
            <a:off x="6313991" y="2673251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24" name="Rechteck 23"/>
          <p:cNvSpPr/>
          <p:nvPr/>
        </p:nvSpPr>
        <p:spPr>
          <a:xfrm>
            <a:off x="4801565" y="2675052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25" name="Rechteck 24"/>
          <p:cNvSpPr/>
          <p:nvPr/>
        </p:nvSpPr>
        <p:spPr>
          <a:xfrm rot="16200000" flipV="1">
            <a:off x="5448023" y="5764074"/>
            <a:ext cx="77035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26" name="Rechteck 25"/>
          <p:cNvSpPr/>
          <p:nvPr/>
        </p:nvSpPr>
        <p:spPr>
          <a:xfrm rot="16200000" flipV="1">
            <a:off x="4891461" y="5537066"/>
            <a:ext cx="77035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27" name="Rechteck 26"/>
          <p:cNvSpPr/>
          <p:nvPr/>
        </p:nvSpPr>
        <p:spPr>
          <a:xfrm rot="16200000" flipV="1">
            <a:off x="6034885" y="5734618"/>
            <a:ext cx="77035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28" name="Rechteck 27"/>
          <p:cNvSpPr/>
          <p:nvPr/>
        </p:nvSpPr>
        <p:spPr>
          <a:xfrm rot="16200000" flipV="1">
            <a:off x="6585749" y="5594296"/>
            <a:ext cx="77035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31" name="Rechteck 30"/>
          <p:cNvSpPr/>
          <p:nvPr/>
        </p:nvSpPr>
        <p:spPr>
          <a:xfrm rot="16200000" flipV="1">
            <a:off x="6438034" y="1205057"/>
            <a:ext cx="540153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33" name="Rechteck 32"/>
          <p:cNvSpPr/>
          <p:nvPr/>
        </p:nvSpPr>
        <p:spPr>
          <a:xfrm>
            <a:off x="4915175" y="1938134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34" name="Rechteck 33"/>
          <p:cNvSpPr/>
          <p:nvPr/>
        </p:nvSpPr>
        <p:spPr>
          <a:xfrm>
            <a:off x="6187888" y="1940714"/>
            <a:ext cx="1076444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35" name="Rechteck 34"/>
          <p:cNvSpPr/>
          <p:nvPr/>
        </p:nvSpPr>
        <p:spPr>
          <a:xfrm rot="16200000" flipV="1">
            <a:off x="5052295" y="1971498"/>
            <a:ext cx="494489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38" name="Rechteck 37"/>
          <p:cNvSpPr/>
          <p:nvPr/>
        </p:nvSpPr>
        <p:spPr>
          <a:xfrm rot="16200000" flipV="1">
            <a:off x="4930727" y="1970244"/>
            <a:ext cx="49448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39" name="Rechteck 38"/>
          <p:cNvSpPr/>
          <p:nvPr/>
        </p:nvSpPr>
        <p:spPr>
          <a:xfrm rot="16200000" flipV="1">
            <a:off x="6743358" y="1971498"/>
            <a:ext cx="494489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40" name="Rechteck 39"/>
          <p:cNvSpPr/>
          <p:nvPr/>
        </p:nvSpPr>
        <p:spPr>
          <a:xfrm rot="16200000" flipV="1">
            <a:off x="6626830" y="1971500"/>
            <a:ext cx="494489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41" name="Rechteck 40"/>
          <p:cNvSpPr/>
          <p:nvPr/>
        </p:nvSpPr>
        <p:spPr>
          <a:xfrm rot="16200000" flipV="1">
            <a:off x="7138361" y="1205055"/>
            <a:ext cx="540153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42" name="Rechteck 41"/>
          <p:cNvSpPr/>
          <p:nvPr/>
        </p:nvSpPr>
        <p:spPr>
          <a:xfrm rot="16200000" flipV="1">
            <a:off x="4513488" y="1201860"/>
            <a:ext cx="540153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sp>
        <p:nvSpPr>
          <p:cNvPr id="43" name="Rechteck 42"/>
          <p:cNvSpPr/>
          <p:nvPr/>
        </p:nvSpPr>
        <p:spPr>
          <a:xfrm rot="16200000" flipV="1">
            <a:off x="5241701" y="1209276"/>
            <a:ext cx="540153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801"/>
          </a:p>
        </p:txBody>
      </p:sp>
      <p:pic>
        <p:nvPicPr>
          <p:cNvPr id="44" name="Grafik 43"/>
          <p:cNvPicPr>
            <a:picLocks noChangeAspect="1"/>
          </p:cNvPicPr>
          <p:nvPr/>
        </p:nvPicPr>
        <p:blipFill rotWithShape="1">
          <a:blip r:embed="rId2"/>
          <a:srcRect l="69126" t="9531" r="9889" b="75248"/>
          <a:stretch/>
        </p:blipFill>
        <p:spPr>
          <a:xfrm>
            <a:off x="8715462" y="1310877"/>
            <a:ext cx="1579216" cy="1254519"/>
          </a:xfrm>
          <a:prstGeom prst="rect">
            <a:avLst/>
          </a:prstGeom>
        </p:spPr>
      </p:pic>
      <p:sp>
        <p:nvSpPr>
          <p:cNvPr id="45" name="Textfeld 44"/>
          <p:cNvSpPr txBox="1"/>
          <p:nvPr/>
        </p:nvSpPr>
        <p:spPr>
          <a:xfrm rot="1796791">
            <a:off x="9248309" y="1351850"/>
            <a:ext cx="58642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 err="1"/>
              <a:t>Bladder</a:t>
            </a:r>
            <a:endParaRPr lang="de-DE" sz="800" dirty="0"/>
          </a:p>
        </p:txBody>
      </p:sp>
      <p:sp>
        <p:nvSpPr>
          <p:cNvPr id="46" name="Textfeld 45"/>
          <p:cNvSpPr txBox="1"/>
          <p:nvPr/>
        </p:nvSpPr>
        <p:spPr>
          <a:xfrm>
            <a:off x="8368221" y="1866416"/>
            <a:ext cx="39272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/>
              <a:t>Apex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5707304" y="1743301"/>
            <a:ext cx="896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 err="1"/>
              <a:t>Prostate</a:t>
            </a:r>
            <a:r>
              <a:rPr lang="de-DE" sz="800" dirty="0"/>
              <a:t>/ Seminal </a:t>
            </a:r>
            <a:r>
              <a:rPr lang="de-DE" sz="800" dirty="0" err="1"/>
              <a:t>Vesicle</a:t>
            </a:r>
            <a:r>
              <a:rPr lang="de-DE" sz="800" dirty="0"/>
              <a:t> </a:t>
            </a:r>
            <a:r>
              <a:rPr lang="de-DE" sz="800" dirty="0" err="1" smtClean="0"/>
              <a:t>interface</a:t>
            </a:r>
            <a:endParaRPr lang="de-DE" sz="800" dirty="0"/>
          </a:p>
        </p:txBody>
      </p:sp>
      <p:sp>
        <p:nvSpPr>
          <p:cNvPr id="48" name="Textfeld 47"/>
          <p:cNvSpPr txBox="1"/>
          <p:nvPr/>
        </p:nvSpPr>
        <p:spPr>
          <a:xfrm>
            <a:off x="8739128" y="108393"/>
            <a:ext cx="1578014" cy="3694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801" dirty="0"/>
              <a:t>Case </a:t>
            </a:r>
            <a:r>
              <a:rPr lang="de-DE" sz="1801" dirty="0" err="1"/>
              <a:t>No</a:t>
            </a:r>
            <a:r>
              <a:rPr lang="de-DE" sz="1801" dirty="0"/>
              <a:t>.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9186156" y="2624709"/>
            <a:ext cx="1227200" cy="2772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601" dirty="0" err="1"/>
              <a:t>Prostate</a:t>
            </a:r>
            <a:r>
              <a:rPr lang="de-DE" sz="601" dirty="0"/>
              <a:t>/ Seminal Vesicle </a:t>
            </a:r>
            <a:r>
              <a:rPr lang="de-DE" sz="601" dirty="0" err="1"/>
              <a:t>transition</a:t>
            </a:r>
            <a:r>
              <a:rPr lang="de-DE" sz="601" dirty="0"/>
              <a:t> </a:t>
            </a:r>
            <a:r>
              <a:rPr lang="de-DE" sz="601" dirty="0" err="1"/>
              <a:t>zone</a:t>
            </a:r>
            <a:endParaRPr lang="de-DE" sz="601" dirty="0"/>
          </a:p>
        </p:txBody>
      </p:sp>
    </p:spTree>
    <p:extLst>
      <p:ext uri="{BB962C8B-B14F-4D97-AF65-F5344CB8AC3E}">
        <p14:creationId xmlns:p14="http://schemas.microsoft.com/office/powerpoint/2010/main" val="3147232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</Words>
  <Application>Microsoft Office PowerPoint</Application>
  <PresentationFormat>Breitbild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Uniklinik Bonn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Bernhardt, Dr. Marit</dc:creator>
  <cp:lastModifiedBy>Kristiansen, Prof. Glen</cp:lastModifiedBy>
  <cp:revision>7</cp:revision>
  <dcterms:created xsi:type="dcterms:W3CDTF">2024-04-20T10:17:52Z</dcterms:created>
  <dcterms:modified xsi:type="dcterms:W3CDTF">2024-04-21T15:47:54Z</dcterms:modified>
</cp:coreProperties>
</file>