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andra Veenema" initials="A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9B"/>
    <a:srgbClr val="FF3F3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2742" y="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roline\Documents\C11%20-%20Juvenile%20Adult%20Receptor%20Binding\OTR%20and%20V1aR%20Paper\Graphs\Four%20Bars%20-%20not%20using\Graphs%20No%20sig.%20diff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oline\Documents\C11%20-%20Juvenile%20Adult%20Receptor%20Binding\OTR%20and%20V1aR%20Paper\Graphs\Four%20Bars%20-%20not%20using\Graphs%20No%20sig.%20diff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5140377431068"/>
          <c:y val="8.2755176436278804E-2"/>
          <c:w val="0.83722511581879933"/>
          <c:h val="0.786697287839020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Juvenile Males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Sheet1!$B$8:$M$8</c:f>
                <c:numCache>
                  <c:formatCode>General</c:formatCode>
                  <c:ptCount val="12"/>
                  <c:pt idx="0">
                    <c:v>378.78004625098777</c:v>
                  </c:pt>
                  <c:pt idx="1">
                    <c:v>1010.8327300476542</c:v>
                  </c:pt>
                  <c:pt idx="2">
                    <c:v>1028.0379257885031</c:v>
                  </c:pt>
                  <c:pt idx="3">
                    <c:v>938.86846684059708</c:v>
                  </c:pt>
                  <c:pt idx="4">
                    <c:v>595.49451486346095</c:v>
                  </c:pt>
                  <c:pt idx="5">
                    <c:v>777.75189260019738</c:v>
                  </c:pt>
                  <c:pt idx="6">
                    <c:v>822.96356422056499</c:v>
                  </c:pt>
                  <c:pt idx="7">
                    <c:v>569.65643062049799</c:v>
                  </c:pt>
                  <c:pt idx="8">
                    <c:v>591.21544727600156</c:v>
                  </c:pt>
                  <c:pt idx="9">
                    <c:v>456.05946456887915</c:v>
                  </c:pt>
                  <c:pt idx="10">
                    <c:v>823.39602330200614</c:v>
                  </c:pt>
                  <c:pt idx="11">
                    <c:v>854.24564540115136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Sheet1!$B$1:$M$1</c:f>
              <c:strCache>
                <c:ptCount val="12"/>
                <c:pt idx="0">
                  <c:v>aAcbSh</c:v>
                </c:pt>
                <c:pt idx="1">
                  <c:v>BNSTld</c:v>
                </c:pt>
                <c:pt idx="2">
                  <c:v>BNSTlp</c:v>
                </c:pt>
                <c:pt idx="3">
                  <c:v>BNSTmp</c:v>
                </c:pt>
                <c:pt idx="4">
                  <c:v>LH</c:v>
                </c:pt>
                <c:pt idx="5">
                  <c:v>tuLH</c:v>
                </c:pt>
                <c:pt idx="6">
                  <c:v>SCN</c:v>
                </c:pt>
                <c:pt idx="7">
                  <c:v>avThal</c:v>
                </c:pt>
                <c:pt idx="8">
                  <c:v>mTHal</c:v>
                </c:pt>
                <c:pt idx="9">
                  <c:v>Sug</c:v>
                </c:pt>
                <c:pt idx="10">
                  <c:v>DRN </c:v>
                </c:pt>
                <c:pt idx="11">
                  <c:v>LPAG </c:v>
                </c:pt>
              </c:strCache>
            </c:strRef>
          </c:cat>
          <c:val>
            <c:numRef>
              <c:f>Sheet1!$B$2:$M$2</c:f>
              <c:numCache>
                <c:formatCode>###0.0</c:formatCode>
                <c:ptCount val="12"/>
                <c:pt idx="0" formatCode="General">
                  <c:v>4746.6755000000003</c:v>
                </c:pt>
                <c:pt idx="1">
                  <c:v>34911.959180000005</c:v>
                </c:pt>
                <c:pt idx="2">
                  <c:v>16525.194781538466</c:v>
                </c:pt>
                <c:pt idx="3">
                  <c:v>20615.653846153848</c:v>
                </c:pt>
                <c:pt idx="4">
                  <c:v>15907.191779166666</c:v>
                </c:pt>
                <c:pt idx="5">
                  <c:v>24681.036479166669</c:v>
                </c:pt>
                <c:pt idx="6">
                  <c:v>26686.188779230772</c:v>
                </c:pt>
                <c:pt idx="7" formatCode="0.0">
                  <c:v>16289.0013</c:v>
                </c:pt>
                <c:pt idx="8" formatCode="0.0">
                  <c:v>8636.6823999999997</c:v>
                </c:pt>
                <c:pt idx="9">
                  <c:v>16599.062853076925</c:v>
                </c:pt>
                <c:pt idx="10">
                  <c:v>20816.338556666669</c:v>
                </c:pt>
                <c:pt idx="11">
                  <c:v>16583.358516153847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E7-4034-8B01-945966EF2BFC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Juvenile Females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Sheet1!$B$9:$M$9</c:f>
                <c:numCache>
                  <c:formatCode>General</c:formatCode>
                  <c:ptCount val="12"/>
                  <c:pt idx="0">
                    <c:v>345.20249774845212</c:v>
                  </c:pt>
                  <c:pt idx="1">
                    <c:v>916.38393486536472</c:v>
                  </c:pt>
                  <c:pt idx="2">
                    <c:v>644.28668555631702</c:v>
                  </c:pt>
                  <c:pt idx="3">
                    <c:v>1568.8736840765002</c:v>
                  </c:pt>
                  <c:pt idx="4">
                    <c:v>819.83827156047437</c:v>
                  </c:pt>
                  <c:pt idx="5">
                    <c:v>941.44508841517711</c:v>
                  </c:pt>
                  <c:pt idx="6">
                    <c:v>661.52272748031601</c:v>
                  </c:pt>
                  <c:pt idx="7">
                    <c:v>566.23054673859144</c:v>
                  </c:pt>
                  <c:pt idx="8">
                    <c:v>637.61111806797305</c:v>
                  </c:pt>
                  <c:pt idx="9">
                    <c:v>410.19897504105313</c:v>
                  </c:pt>
                  <c:pt idx="10">
                    <c:v>849.93807794247425</c:v>
                  </c:pt>
                  <c:pt idx="11">
                    <c:v>974.76124991298002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Sheet1!$B$1:$M$1</c:f>
              <c:strCache>
                <c:ptCount val="12"/>
                <c:pt idx="0">
                  <c:v>aAcbSh</c:v>
                </c:pt>
                <c:pt idx="1">
                  <c:v>BNSTld</c:v>
                </c:pt>
                <c:pt idx="2">
                  <c:v>BNSTlp</c:v>
                </c:pt>
                <c:pt idx="3">
                  <c:v>BNSTmp</c:v>
                </c:pt>
                <c:pt idx="4">
                  <c:v>LH</c:v>
                </c:pt>
                <c:pt idx="5">
                  <c:v>tuLH</c:v>
                </c:pt>
                <c:pt idx="6">
                  <c:v>SCN</c:v>
                </c:pt>
                <c:pt idx="7">
                  <c:v>avThal</c:v>
                </c:pt>
                <c:pt idx="8">
                  <c:v>mTHal</c:v>
                </c:pt>
                <c:pt idx="9">
                  <c:v>Sug</c:v>
                </c:pt>
                <c:pt idx="10">
                  <c:v>DRN </c:v>
                </c:pt>
                <c:pt idx="11">
                  <c:v>LPAG </c:v>
                </c:pt>
              </c:strCache>
            </c:strRef>
          </c:cat>
          <c:val>
            <c:numRef>
              <c:f>Sheet1!$B$3:$M$3</c:f>
              <c:numCache>
                <c:formatCode>###0.0</c:formatCode>
                <c:ptCount val="12"/>
                <c:pt idx="0" formatCode="General">
                  <c:v>5900.9067999999997</c:v>
                </c:pt>
                <c:pt idx="1">
                  <c:v>36716.842139166678</c:v>
                </c:pt>
                <c:pt idx="2">
                  <c:v>19094.973695000001</c:v>
                </c:pt>
                <c:pt idx="3">
                  <c:v>20091.73076923077</c:v>
                </c:pt>
                <c:pt idx="4">
                  <c:v>16117.330076923077</c:v>
                </c:pt>
                <c:pt idx="5">
                  <c:v>24900.93116</c:v>
                </c:pt>
                <c:pt idx="6">
                  <c:v>24266.608568461543</c:v>
                </c:pt>
                <c:pt idx="7" formatCode="0.0">
                  <c:v>17170.5926</c:v>
                </c:pt>
                <c:pt idx="8" formatCode="0.0">
                  <c:v>9074.1299999999992</c:v>
                </c:pt>
                <c:pt idx="9">
                  <c:v>15780.842993846154</c:v>
                </c:pt>
                <c:pt idx="10">
                  <c:v>22279.816049999998</c:v>
                </c:pt>
                <c:pt idx="11">
                  <c:v>16664.866758461536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E7-4034-8B01-945966EF2BFC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Adult Males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Sheet1!$B$10:$M$10</c:f>
                <c:numCache>
                  <c:formatCode>General</c:formatCode>
                  <c:ptCount val="12"/>
                  <c:pt idx="0">
                    <c:v>414.34158726551129</c:v>
                  </c:pt>
                  <c:pt idx="1">
                    <c:v>1311.080700891026</c:v>
                  </c:pt>
                  <c:pt idx="2">
                    <c:v>884.44328977272937</c:v>
                  </c:pt>
                  <c:pt idx="3">
                    <c:v>1095.0274505031243</c:v>
                  </c:pt>
                  <c:pt idx="4">
                    <c:v>555.11339107157107</c:v>
                  </c:pt>
                  <c:pt idx="5">
                    <c:v>725.17173425588203</c:v>
                  </c:pt>
                  <c:pt idx="6">
                    <c:v>843.54033984363605</c:v>
                  </c:pt>
                  <c:pt idx="7">
                    <c:v>1080.6980296538238</c:v>
                  </c:pt>
                  <c:pt idx="8">
                    <c:v>786.10467663539089</c:v>
                  </c:pt>
                  <c:pt idx="9">
                    <c:v>479.74731265875681</c:v>
                  </c:pt>
                  <c:pt idx="10">
                    <c:v>988.17767347615472</c:v>
                  </c:pt>
                  <c:pt idx="11">
                    <c:v>635.60480101253336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Sheet1!$B$1:$M$1</c:f>
              <c:strCache>
                <c:ptCount val="12"/>
                <c:pt idx="0">
                  <c:v>aAcbSh</c:v>
                </c:pt>
                <c:pt idx="1">
                  <c:v>BNSTld</c:v>
                </c:pt>
                <c:pt idx="2">
                  <c:v>BNSTlp</c:v>
                </c:pt>
                <c:pt idx="3">
                  <c:v>BNSTmp</c:v>
                </c:pt>
                <c:pt idx="4">
                  <c:v>LH</c:v>
                </c:pt>
                <c:pt idx="5">
                  <c:v>tuLH</c:v>
                </c:pt>
                <c:pt idx="6">
                  <c:v>SCN</c:v>
                </c:pt>
                <c:pt idx="7">
                  <c:v>avThal</c:v>
                </c:pt>
                <c:pt idx="8">
                  <c:v>mTHal</c:v>
                </c:pt>
                <c:pt idx="9">
                  <c:v>Sug</c:v>
                </c:pt>
                <c:pt idx="10">
                  <c:v>DRN </c:v>
                </c:pt>
                <c:pt idx="11">
                  <c:v>LPAG </c:v>
                </c:pt>
              </c:strCache>
            </c:strRef>
          </c:cat>
          <c:val>
            <c:numRef>
              <c:f>Sheet1!$B$4:$M$4</c:f>
              <c:numCache>
                <c:formatCode>###0.0</c:formatCode>
                <c:ptCount val="12"/>
                <c:pt idx="0" formatCode="General">
                  <c:v>5508.9989999999998</c:v>
                </c:pt>
                <c:pt idx="1">
                  <c:v>37375.205082500004</c:v>
                </c:pt>
                <c:pt idx="2">
                  <c:v>14738.455334166667</c:v>
                </c:pt>
                <c:pt idx="3">
                  <c:v>19202.409090909092</c:v>
                </c:pt>
                <c:pt idx="4">
                  <c:v>15489.737774999998</c:v>
                </c:pt>
                <c:pt idx="5">
                  <c:v>23740.389754166667</c:v>
                </c:pt>
                <c:pt idx="6">
                  <c:v>26449.002617500002</c:v>
                </c:pt>
                <c:pt idx="7" formatCode="0.0">
                  <c:v>14768.3128</c:v>
                </c:pt>
                <c:pt idx="8" formatCode="0.0">
                  <c:v>9977.4562000000005</c:v>
                </c:pt>
                <c:pt idx="9">
                  <c:v>14775.078151666667</c:v>
                </c:pt>
                <c:pt idx="10">
                  <c:v>18728.145924545457</c:v>
                </c:pt>
                <c:pt idx="11">
                  <c:v>13844.468749999998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E7-4034-8B01-945966EF2BFC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Adult Females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plus"/>
            <c:errValType val="cust"/>
            <c:noEndCap val="0"/>
            <c:plus>
              <c:numRef>
                <c:f>Sheet1!$B$11:$M$11</c:f>
                <c:numCache>
                  <c:formatCode>General</c:formatCode>
                  <c:ptCount val="12"/>
                  <c:pt idx="0">
                    <c:v>231.83422484637705</c:v>
                  </c:pt>
                  <c:pt idx="1">
                    <c:v>1332.7978064929891</c:v>
                  </c:pt>
                  <c:pt idx="2">
                    <c:v>965.22614172124588</c:v>
                  </c:pt>
                  <c:pt idx="3">
                    <c:v>1125.4372972316139</c:v>
                  </c:pt>
                  <c:pt idx="4">
                    <c:v>674.11493643390043</c:v>
                  </c:pt>
                  <c:pt idx="5">
                    <c:v>1051.6260840528939</c:v>
                  </c:pt>
                  <c:pt idx="6">
                    <c:v>1125.5500980740355</c:v>
                  </c:pt>
                  <c:pt idx="7">
                    <c:v>705.10532901189788</c:v>
                  </c:pt>
                  <c:pt idx="8">
                    <c:v>776.4230639599391</c:v>
                  </c:pt>
                  <c:pt idx="9">
                    <c:v>337.49734273237652</c:v>
                  </c:pt>
                  <c:pt idx="10">
                    <c:v>790.87330309888193</c:v>
                  </c:pt>
                  <c:pt idx="11">
                    <c:v>568.70489297743575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Sheet1!$B$1:$M$1</c:f>
              <c:strCache>
                <c:ptCount val="12"/>
                <c:pt idx="0">
                  <c:v>aAcbSh</c:v>
                </c:pt>
                <c:pt idx="1">
                  <c:v>BNSTld</c:v>
                </c:pt>
                <c:pt idx="2">
                  <c:v>BNSTlp</c:v>
                </c:pt>
                <c:pt idx="3">
                  <c:v>BNSTmp</c:v>
                </c:pt>
                <c:pt idx="4">
                  <c:v>LH</c:v>
                </c:pt>
                <c:pt idx="5">
                  <c:v>tuLH</c:v>
                </c:pt>
                <c:pt idx="6">
                  <c:v>SCN</c:v>
                </c:pt>
                <c:pt idx="7">
                  <c:v>avThal</c:v>
                </c:pt>
                <c:pt idx="8">
                  <c:v>mTHal</c:v>
                </c:pt>
                <c:pt idx="9">
                  <c:v>Sug</c:v>
                </c:pt>
                <c:pt idx="10">
                  <c:v>DRN </c:v>
                </c:pt>
                <c:pt idx="11">
                  <c:v>LPAG </c:v>
                </c:pt>
              </c:strCache>
            </c:strRef>
          </c:cat>
          <c:val>
            <c:numRef>
              <c:f>Sheet1!$B$5:$M$5</c:f>
              <c:numCache>
                <c:formatCode>###0.0</c:formatCode>
                <c:ptCount val="12"/>
                <c:pt idx="0" formatCode="General">
                  <c:v>5110.018</c:v>
                </c:pt>
                <c:pt idx="1">
                  <c:v>38735.073998999993</c:v>
                </c:pt>
                <c:pt idx="2">
                  <c:v>16560.915648999999</c:v>
                </c:pt>
                <c:pt idx="3">
                  <c:v>19674.400000000001</c:v>
                </c:pt>
                <c:pt idx="4">
                  <c:v>16039.75641111111</c:v>
                </c:pt>
                <c:pt idx="5">
                  <c:v>26256.39285</c:v>
                </c:pt>
                <c:pt idx="6">
                  <c:v>26266.879708</c:v>
                </c:pt>
                <c:pt idx="7" formatCode="0.0">
                  <c:v>17462.160400000001</c:v>
                </c:pt>
                <c:pt idx="8" formatCode="0.0">
                  <c:v>9891.8241999999991</c:v>
                </c:pt>
                <c:pt idx="9">
                  <c:v>15696.096967999998</c:v>
                </c:pt>
                <c:pt idx="10">
                  <c:v>21494.696517</c:v>
                </c:pt>
                <c:pt idx="11">
                  <c:v>16259.012499999999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E7-4034-8B01-945966EF2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5507119"/>
        <c:axId val="745504623"/>
      </c:barChart>
      <c:catAx>
        <c:axId val="7455071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5504623"/>
        <c:crosses val="autoZero"/>
        <c:auto val="1"/>
        <c:lblAlgn val="ctr"/>
        <c:lblOffset val="100"/>
        <c:noMultiLvlLbl val="0"/>
      </c:catAx>
      <c:valAx>
        <c:axId val="74550462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100" dirty="0" smtClean="0">
                    <a:solidFill>
                      <a:schemeClr val="tx1"/>
                    </a:solidFill>
                  </a:rPr>
                  <a:t>V1aR binding (</a:t>
                </a:r>
                <a:r>
                  <a:rPr lang="en-US" sz="1100" dirty="0" err="1" smtClean="0">
                    <a:solidFill>
                      <a:schemeClr val="tx1"/>
                    </a:solidFill>
                  </a:rPr>
                  <a:t>dpm</a:t>
                </a:r>
                <a:r>
                  <a:rPr lang="en-US" sz="1100" dirty="0" smtClean="0">
                    <a:solidFill>
                      <a:schemeClr val="tx1"/>
                    </a:solidFill>
                  </a:rPr>
                  <a:t>/mg tissue)</a:t>
                </a:r>
                <a:endParaRPr lang="en-US" sz="1100" dirty="0">
                  <a:solidFill>
                    <a:schemeClr val="tx1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55071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865732220081284"/>
          <c:y val="0.13428805774278216"/>
          <c:w val="0.81918864245560774"/>
          <c:h val="0.749732064741907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'OTR 4 bars'!$B$12</c:f>
              <c:strCache>
                <c:ptCount val="1"/>
                <c:pt idx="0">
                  <c:v>Juvenile Males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'OTR 4 bars'!$C$18:$J$18</c:f>
                <c:numCache>
                  <c:formatCode>General</c:formatCode>
                  <c:ptCount val="8"/>
                  <c:pt idx="0">
                    <c:v>588.74653879594359</c:v>
                  </c:pt>
                  <c:pt idx="1">
                    <c:v>1439.9881308913725</c:v>
                  </c:pt>
                  <c:pt idx="2">
                    <c:v>983.40318225604437</c:v>
                  </c:pt>
                  <c:pt idx="3">
                    <c:v>1025.658940119589</c:v>
                  </c:pt>
                  <c:pt idx="4">
                    <c:v>726.67595899002458</c:v>
                  </c:pt>
                  <c:pt idx="5">
                    <c:v>692.03975651234418</c:v>
                  </c:pt>
                  <c:pt idx="6">
                    <c:v>621.38057146619963</c:v>
                  </c:pt>
                  <c:pt idx="7">
                    <c:v>217.23822639907692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'OTR 4 bars'!$C$11:$J$11</c:f>
              <c:strCache>
                <c:ptCount val="8"/>
                <c:pt idx="0">
                  <c:v>DP</c:v>
                </c:pt>
                <c:pt idx="1">
                  <c:v>aAcbSh</c:v>
                </c:pt>
                <c:pt idx="2">
                  <c:v>cAcbSh</c:v>
                </c:pt>
                <c:pt idx="3">
                  <c:v>pAcbSh</c:v>
                </c:pt>
                <c:pt idx="4">
                  <c:v>pCPu</c:v>
                </c:pt>
                <c:pt idx="5">
                  <c:v>BNSTdl</c:v>
                </c:pt>
                <c:pt idx="6">
                  <c:v>CeA</c:v>
                </c:pt>
                <c:pt idx="7">
                  <c:v>LH</c:v>
                </c:pt>
              </c:strCache>
            </c:strRef>
          </c:cat>
          <c:val>
            <c:numRef>
              <c:f>'OTR 4 bars'!$C$12:$J$12</c:f>
              <c:numCache>
                <c:formatCode>General</c:formatCode>
                <c:ptCount val="8"/>
                <c:pt idx="0" formatCode="###0.0">
                  <c:v>11400.52655569231</c:v>
                </c:pt>
                <c:pt idx="1">
                  <c:v>30449.605</c:v>
                </c:pt>
                <c:pt idx="2" formatCode="0.0">
                  <c:v>16540.753769841271</c:v>
                </c:pt>
                <c:pt idx="3" formatCode="0.0">
                  <c:v>24237.9115384615</c:v>
                </c:pt>
                <c:pt idx="4" formatCode="###0.0">
                  <c:v>17706.106684615384</c:v>
                </c:pt>
                <c:pt idx="5" formatCode="###0.0">
                  <c:v>13726.929486923076</c:v>
                </c:pt>
                <c:pt idx="6" formatCode="###0.0">
                  <c:v>19644.615384615383</c:v>
                </c:pt>
                <c:pt idx="7" formatCode="###0.0">
                  <c:v>6787.662782461538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4B-4D9A-85CC-16DA49003447}"/>
            </c:ext>
          </c:extLst>
        </c:ser>
        <c:ser>
          <c:idx val="1"/>
          <c:order val="1"/>
          <c:tx>
            <c:strRef>
              <c:f>'OTR 4 bars'!$B$13</c:f>
              <c:strCache>
                <c:ptCount val="1"/>
                <c:pt idx="0">
                  <c:v>Juvenile Females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'OTR 4 bars'!$C$19:$J$19</c:f>
                <c:numCache>
                  <c:formatCode>General</c:formatCode>
                  <c:ptCount val="8"/>
                  <c:pt idx="0">
                    <c:v>726.71870587731121</c:v>
                  </c:pt>
                  <c:pt idx="1">
                    <c:v>1374.0237460254864</c:v>
                  </c:pt>
                  <c:pt idx="2">
                    <c:v>1078.7233183867713</c:v>
                  </c:pt>
                  <c:pt idx="3">
                    <c:v>738.95949067988704</c:v>
                  </c:pt>
                  <c:pt idx="4">
                    <c:v>778.70842964246629</c:v>
                  </c:pt>
                  <c:pt idx="5">
                    <c:v>667.87602944029425</c:v>
                  </c:pt>
                  <c:pt idx="6">
                    <c:v>370.79774600422616</c:v>
                  </c:pt>
                  <c:pt idx="7">
                    <c:v>166.73262012467856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'OTR 4 bars'!$C$11:$J$11</c:f>
              <c:strCache>
                <c:ptCount val="8"/>
                <c:pt idx="0">
                  <c:v>DP</c:v>
                </c:pt>
                <c:pt idx="1">
                  <c:v>aAcbSh</c:v>
                </c:pt>
                <c:pt idx="2">
                  <c:v>cAcbSh</c:v>
                </c:pt>
                <c:pt idx="3">
                  <c:v>pAcbSh</c:v>
                </c:pt>
                <c:pt idx="4">
                  <c:v>pCPu</c:v>
                </c:pt>
                <c:pt idx="5">
                  <c:v>BNSTdl</c:v>
                </c:pt>
                <c:pt idx="6">
                  <c:v>CeA</c:v>
                </c:pt>
                <c:pt idx="7">
                  <c:v>LH</c:v>
                </c:pt>
              </c:strCache>
            </c:strRef>
          </c:cat>
          <c:val>
            <c:numRef>
              <c:f>'OTR 4 bars'!$C$13:$J$13</c:f>
              <c:numCache>
                <c:formatCode>General</c:formatCode>
                <c:ptCount val="8"/>
                <c:pt idx="0" formatCode="###0.0">
                  <c:v>12823.148809615386</c:v>
                </c:pt>
                <c:pt idx="1">
                  <c:v>30717.2336</c:v>
                </c:pt>
                <c:pt idx="2" formatCode="0.0">
                  <c:v>16516.787545787549</c:v>
                </c:pt>
                <c:pt idx="3" formatCode="0.0">
                  <c:v>24042.97692307692</c:v>
                </c:pt>
                <c:pt idx="4" formatCode="###0.0">
                  <c:v>16381.141025384613</c:v>
                </c:pt>
                <c:pt idx="5" formatCode="###0.0">
                  <c:v>13844.347221666669</c:v>
                </c:pt>
                <c:pt idx="6" formatCode="###0.0">
                  <c:v>19523.615384615383</c:v>
                </c:pt>
                <c:pt idx="7" formatCode="###0.0">
                  <c:v>6577.5369750000009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4B-4D9A-85CC-16DA49003447}"/>
            </c:ext>
          </c:extLst>
        </c:ser>
        <c:ser>
          <c:idx val="2"/>
          <c:order val="2"/>
          <c:tx>
            <c:strRef>
              <c:f>'OTR 4 bars'!$B$14</c:f>
              <c:strCache>
                <c:ptCount val="1"/>
                <c:pt idx="0">
                  <c:v>Adult Males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'OTR 4 bars'!$C$20:$J$20</c:f>
                <c:numCache>
                  <c:formatCode>General</c:formatCode>
                  <c:ptCount val="8"/>
                  <c:pt idx="0">
                    <c:v>530.98463734574796</c:v>
                  </c:pt>
                  <c:pt idx="1">
                    <c:v>1292.815914078883</c:v>
                  </c:pt>
                  <c:pt idx="2">
                    <c:v>738.31138274237207</c:v>
                  </c:pt>
                  <c:pt idx="3">
                    <c:v>740.83814427181585</c:v>
                  </c:pt>
                  <c:pt idx="4">
                    <c:v>413.96993369565467</c:v>
                  </c:pt>
                  <c:pt idx="5">
                    <c:v>421.91097538887237</c:v>
                  </c:pt>
                  <c:pt idx="6">
                    <c:v>954.57711927398191</c:v>
                  </c:pt>
                  <c:pt idx="7">
                    <c:v>198.07042334441925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'OTR 4 bars'!$C$11:$J$11</c:f>
              <c:strCache>
                <c:ptCount val="8"/>
                <c:pt idx="0">
                  <c:v>DP</c:v>
                </c:pt>
                <c:pt idx="1">
                  <c:v>aAcbSh</c:v>
                </c:pt>
                <c:pt idx="2">
                  <c:v>cAcbSh</c:v>
                </c:pt>
                <c:pt idx="3">
                  <c:v>pAcbSh</c:v>
                </c:pt>
                <c:pt idx="4">
                  <c:v>pCPu</c:v>
                </c:pt>
                <c:pt idx="5">
                  <c:v>BNSTdl</c:v>
                </c:pt>
                <c:pt idx="6">
                  <c:v>CeA</c:v>
                </c:pt>
                <c:pt idx="7">
                  <c:v>LH</c:v>
                </c:pt>
              </c:strCache>
            </c:strRef>
          </c:cat>
          <c:val>
            <c:numRef>
              <c:f>'OTR 4 bars'!$C$14:$J$14</c:f>
              <c:numCache>
                <c:formatCode>General</c:formatCode>
                <c:ptCount val="8"/>
                <c:pt idx="0" formatCode="###0.0">
                  <c:v>12920.425925833333</c:v>
                </c:pt>
                <c:pt idx="1">
                  <c:v>27322.723000000002</c:v>
                </c:pt>
                <c:pt idx="2" formatCode="0.0">
                  <c:v>14896.204365079364</c:v>
                </c:pt>
                <c:pt idx="3" formatCode="0.0">
                  <c:v>23222.006944444449</c:v>
                </c:pt>
                <c:pt idx="4" formatCode="###0.0">
                  <c:v>17286.714584166664</c:v>
                </c:pt>
                <c:pt idx="5" formatCode="###0.0">
                  <c:v>14063.215277499998</c:v>
                </c:pt>
                <c:pt idx="6" formatCode="###0.0">
                  <c:v>18606.583333333336</c:v>
                </c:pt>
                <c:pt idx="7" formatCode="###0.0">
                  <c:v>7023.639127899999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4B-4D9A-85CC-16DA49003447}"/>
            </c:ext>
          </c:extLst>
        </c:ser>
        <c:ser>
          <c:idx val="3"/>
          <c:order val="3"/>
          <c:tx>
            <c:strRef>
              <c:f>'OTR 4 bars'!$B$15</c:f>
              <c:strCache>
                <c:ptCount val="1"/>
                <c:pt idx="0">
                  <c:v>Adult Females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'OTR 4 bars'!$C$21:$J$21</c:f>
                <c:numCache>
                  <c:formatCode>General</c:formatCode>
                  <c:ptCount val="8"/>
                  <c:pt idx="0">
                    <c:v>412.20487344439255</c:v>
                  </c:pt>
                  <c:pt idx="1">
                    <c:v>1137.2611769771474</c:v>
                  </c:pt>
                  <c:pt idx="2">
                    <c:v>884.71462030386192</c:v>
                  </c:pt>
                  <c:pt idx="3">
                    <c:v>1139.3512124352956</c:v>
                  </c:pt>
                  <c:pt idx="4">
                    <c:v>584.46989973747429</c:v>
                  </c:pt>
                  <c:pt idx="5">
                    <c:v>885.54249364300074</c:v>
                  </c:pt>
                  <c:pt idx="6">
                    <c:v>563.21267310982557</c:v>
                  </c:pt>
                  <c:pt idx="7">
                    <c:v>876.22257301133311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'OTR 4 bars'!$C$11:$J$11</c:f>
              <c:strCache>
                <c:ptCount val="8"/>
                <c:pt idx="0">
                  <c:v>DP</c:v>
                </c:pt>
                <c:pt idx="1">
                  <c:v>aAcbSh</c:v>
                </c:pt>
                <c:pt idx="2">
                  <c:v>cAcbSh</c:v>
                </c:pt>
                <c:pt idx="3">
                  <c:v>pAcbSh</c:v>
                </c:pt>
                <c:pt idx="4">
                  <c:v>pCPu</c:v>
                </c:pt>
                <c:pt idx="5">
                  <c:v>BNSTdl</c:v>
                </c:pt>
                <c:pt idx="6">
                  <c:v>CeA</c:v>
                </c:pt>
                <c:pt idx="7">
                  <c:v>LH</c:v>
                </c:pt>
              </c:strCache>
            </c:strRef>
          </c:cat>
          <c:val>
            <c:numRef>
              <c:f>'OTR 4 bars'!$C$15:$J$15</c:f>
              <c:numCache>
                <c:formatCode>General</c:formatCode>
                <c:ptCount val="8"/>
                <c:pt idx="0" formatCode="###0.0">
                  <c:v>12457.448975000001</c:v>
                </c:pt>
                <c:pt idx="1">
                  <c:v>28532.090400000001</c:v>
                </c:pt>
                <c:pt idx="2" formatCode="0.0">
                  <c:v>16122.138492063494</c:v>
                </c:pt>
                <c:pt idx="3" formatCode="0.0">
                  <c:v>23431.683333333331</c:v>
                </c:pt>
                <c:pt idx="4" formatCode="###0.0">
                  <c:v>19286.423611666669</c:v>
                </c:pt>
                <c:pt idx="5" formatCode="###0.0">
                  <c:v>15697.076389166668</c:v>
                </c:pt>
                <c:pt idx="6" formatCode="###0.0">
                  <c:v>20495</c:v>
                </c:pt>
                <c:pt idx="7" formatCode="###0.0">
                  <c:v>6807.3583194444445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54B-4D9A-85CC-16DA49003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812608"/>
        <c:axId val="47814528"/>
      </c:barChart>
      <c:catAx>
        <c:axId val="47812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7814528"/>
        <c:crosses val="autoZero"/>
        <c:auto val="1"/>
        <c:lblAlgn val="ctr"/>
        <c:lblOffset val="100"/>
        <c:noMultiLvlLbl val="0"/>
      </c:catAx>
      <c:valAx>
        <c:axId val="478145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00" b="0"/>
                </a:pPr>
                <a:r>
                  <a:rPr lang="en-US" sz="1100" b="0" dirty="0" smtClean="0"/>
                  <a:t>OTR</a:t>
                </a:r>
                <a:r>
                  <a:rPr lang="en-US" sz="1100" b="0" baseline="0" dirty="0" smtClean="0"/>
                  <a:t> binding (</a:t>
                </a:r>
                <a:r>
                  <a:rPr lang="en-US" sz="1100" b="0" baseline="0" dirty="0" err="1" smtClean="0"/>
                  <a:t>dpm</a:t>
                </a:r>
                <a:r>
                  <a:rPr lang="en-US" sz="1100" b="0" baseline="0" dirty="0" smtClean="0"/>
                  <a:t>/mg tissue)</a:t>
                </a:r>
                <a:endParaRPr lang="en-US" sz="1100" b="0" dirty="0"/>
              </a:p>
            </c:rich>
          </c:tx>
          <c:layout>
            <c:manualLayout>
              <c:xMode val="edge"/>
              <c:yMode val="edge"/>
              <c:x val="2.112989741324104E-2"/>
              <c:y val="0.18804279673374161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7812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5408358028575908"/>
          <c:y val="8.4915427238261947E-3"/>
          <c:w val="0.84591644794400689"/>
          <c:h val="0.1172761738116068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7535B2-78EA-4DCA-A570-3AEB26801225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EC40CA-2318-4EAF-9B4F-467E605ED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117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EC40CA-2318-4EAF-9B4F-467E605ED7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60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96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02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9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315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64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4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08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39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414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0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20117-8917-4783-A641-B33F4F17D207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02732-EFB0-4B10-8A42-6EBB9B202B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94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1264425"/>
              </p:ext>
            </p:extLst>
          </p:nvPr>
        </p:nvGraphicFramePr>
        <p:xfrm>
          <a:off x="455468" y="3150510"/>
          <a:ext cx="6301654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4772826"/>
              </p:ext>
            </p:extLst>
          </p:nvPr>
        </p:nvGraphicFramePr>
        <p:xfrm>
          <a:off x="436418" y="207777"/>
          <a:ext cx="495473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1474" y="304800"/>
            <a:ext cx="390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</a:t>
            </a:r>
            <a:endParaRPr lang="en-US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380999" y="3124200"/>
            <a:ext cx="419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</a:t>
            </a:r>
            <a:endParaRPr lang="en-US" sz="20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96810" y="5791200"/>
            <a:ext cx="1295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96859" y="5740223"/>
            <a:ext cx="4953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BNST</a:t>
            </a:r>
            <a:endParaRPr lang="en-US" sz="105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3089564" y="5791200"/>
            <a:ext cx="11776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20862" y="5763792"/>
            <a:ext cx="1066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Hypothalamus</a:t>
            </a:r>
            <a:endParaRPr lang="en-US" sz="105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4343400" y="5791200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433021" y="5767521"/>
            <a:ext cx="849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Thalamus</a:t>
            </a:r>
            <a:endParaRPr lang="en-US" sz="105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5334000" y="5791200"/>
            <a:ext cx="1219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73197" y="5767521"/>
            <a:ext cx="8494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Midbrain</a:t>
            </a:r>
            <a:endParaRPr lang="en-US" sz="105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847849" y="2895600"/>
            <a:ext cx="18097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2402032" y="2858272"/>
            <a:ext cx="7429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Striatum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21664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20</Words>
  <Application>Microsoft Office PowerPoint</Application>
  <PresentationFormat>On-screen Show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Boston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Smith</dc:creator>
  <cp:lastModifiedBy>Caroline Smith</cp:lastModifiedBy>
  <cp:revision>30</cp:revision>
  <dcterms:created xsi:type="dcterms:W3CDTF">2015-07-25T15:38:15Z</dcterms:created>
  <dcterms:modified xsi:type="dcterms:W3CDTF">2016-05-20T00:07:20Z</dcterms:modified>
</cp:coreProperties>
</file>