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7675" cy="98742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346" y="172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Diagramm%20in%20Microsoft%20PowerPoint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lineChart>
        <c:grouping val="standard"/>
        <c:varyColors val="0"/>
        <c:ser>
          <c:idx val="2"/>
          <c:order val="0"/>
          <c:tx>
            <c:strRef>
              <c:f>Tabelle1!$BN$289</c:f>
              <c:strCache>
                <c:ptCount val="1"/>
                <c:pt idx="0">
                  <c:v>35</c:v>
                </c:pt>
              </c:strCache>
            </c:strRef>
          </c:tx>
          <c:cat>
            <c:strRef>
              <c:f>Tabelle1!$A$164:$A$171</c:f>
              <c:strCache>
                <c:ptCount val="8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160</c:v>
                </c:pt>
                <c:pt idx="4">
                  <c:v>320</c:v>
                </c:pt>
                <c:pt idx="5">
                  <c:v>640</c:v>
                </c:pt>
                <c:pt idx="6">
                  <c:v>1280</c:v>
                </c:pt>
                <c:pt idx="7">
                  <c:v>without </c:v>
                </c:pt>
              </c:strCache>
            </c:strRef>
          </c:cat>
          <c:val>
            <c:numRef>
              <c:f>Tabelle1!$BQ$291:$BQ$298</c:f>
              <c:numCache>
                <c:formatCode>0.000</c:formatCode>
                <c:ptCount val="8"/>
                <c:pt idx="0">
                  <c:v>2.2469999999999999</c:v>
                </c:pt>
                <c:pt idx="1">
                  <c:v>2.0615000000000001</c:v>
                </c:pt>
                <c:pt idx="2">
                  <c:v>1.8845000000000001</c:v>
                </c:pt>
                <c:pt idx="3">
                  <c:v>1.6280000000000001</c:v>
                </c:pt>
                <c:pt idx="4">
                  <c:v>1.3214999999999999</c:v>
                </c:pt>
                <c:pt idx="5">
                  <c:v>0.74150000000000005</c:v>
                </c:pt>
                <c:pt idx="6">
                  <c:v>0.23449999999999999</c:v>
                </c:pt>
                <c:pt idx="7">
                  <c:v>9.35E-2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Tabelle1!$AT$289</c:f>
              <c:strCache>
                <c:ptCount val="1"/>
                <c:pt idx="0">
                  <c:v>31</c:v>
                </c:pt>
              </c:strCache>
            </c:strRef>
          </c:tx>
          <c:marker>
            <c:spPr>
              <a:ln w="19050"/>
            </c:spPr>
          </c:marker>
          <c:cat>
            <c:strRef>
              <c:f>Tabelle1!$A$164:$A$171</c:f>
              <c:strCache>
                <c:ptCount val="8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160</c:v>
                </c:pt>
                <c:pt idx="4">
                  <c:v>320</c:v>
                </c:pt>
                <c:pt idx="5">
                  <c:v>640</c:v>
                </c:pt>
                <c:pt idx="6">
                  <c:v>1280</c:v>
                </c:pt>
                <c:pt idx="7">
                  <c:v>without </c:v>
                </c:pt>
              </c:strCache>
            </c:strRef>
          </c:cat>
          <c:val>
            <c:numRef>
              <c:f>Tabelle1!$AW$291:$AW$298</c:f>
              <c:numCache>
                <c:formatCode>0.000</c:formatCode>
                <c:ptCount val="8"/>
                <c:pt idx="0">
                  <c:v>1.8</c:v>
                </c:pt>
                <c:pt idx="1">
                  <c:v>1.5670000000000002</c:v>
                </c:pt>
                <c:pt idx="2">
                  <c:v>0.96499999999999997</c:v>
                </c:pt>
                <c:pt idx="3">
                  <c:v>0.70350000000000001</c:v>
                </c:pt>
                <c:pt idx="4">
                  <c:v>0.26849999999999996</c:v>
                </c:pt>
                <c:pt idx="5">
                  <c:v>0.1105</c:v>
                </c:pt>
                <c:pt idx="6">
                  <c:v>8.2500000000000004E-2</c:v>
                </c:pt>
                <c:pt idx="7">
                  <c:v>9.5000000000000001E-2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Tabelle1!$BD$289</c:f>
              <c:strCache>
                <c:ptCount val="1"/>
                <c:pt idx="0">
                  <c:v>33</c:v>
                </c:pt>
              </c:strCache>
            </c:strRef>
          </c:tx>
          <c:marker>
            <c:symbol val="circle"/>
            <c:size val="7"/>
          </c:marker>
          <c:cat>
            <c:strRef>
              <c:f>Tabelle1!$A$164:$A$171</c:f>
              <c:strCache>
                <c:ptCount val="8"/>
                <c:pt idx="0">
                  <c:v>20</c:v>
                </c:pt>
                <c:pt idx="1">
                  <c:v>40</c:v>
                </c:pt>
                <c:pt idx="2">
                  <c:v>80</c:v>
                </c:pt>
                <c:pt idx="3">
                  <c:v>160</c:v>
                </c:pt>
                <c:pt idx="4">
                  <c:v>320</c:v>
                </c:pt>
                <c:pt idx="5">
                  <c:v>640</c:v>
                </c:pt>
                <c:pt idx="6">
                  <c:v>1280</c:v>
                </c:pt>
                <c:pt idx="7">
                  <c:v>without </c:v>
                </c:pt>
              </c:strCache>
            </c:strRef>
          </c:cat>
          <c:val>
            <c:numRef>
              <c:f>Tabelle1!$BG$291:$BG$298</c:f>
              <c:numCache>
                <c:formatCode>0.000</c:formatCode>
                <c:ptCount val="8"/>
                <c:pt idx="0">
                  <c:v>0.3755</c:v>
                </c:pt>
                <c:pt idx="1">
                  <c:v>0.1295</c:v>
                </c:pt>
                <c:pt idx="2">
                  <c:v>9.4500000000000001E-2</c:v>
                </c:pt>
                <c:pt idx="3">
                  <c:v>9.0499999999999997E-2</c:v>
                </c:pt>
                <c:pt idx="4">
                  <c:v>8.6499999999999994E-2</c:v>
                </c:pt>
                <c:pt idx="5">
                  <c:v>9.2499999999999999E-2</c:v>
                </c:pt>
                <c:pt idx="6">
                  <c:v>7.6999999999999999E-2</c:v>
                </c:pt>
                <c:pt idx="7">
                  <c:v>0.1045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Tabelle1!$F$162</c:f>
              <c:strCache>
                <c:ptCount val="1"/>
                <c:pt idx="0">
                  <c:v>3</c:v>
                </c:pt>
              </c:strCache>
            </c:strRef>
          </c:tx>
          <c:marker>
            <c:symbol val="plus"/>
            <c:size val="7"/>
          </c:marker>
          <c:val>
            <c:numRef>
              <c:f>Tabelle1!$I$164:$I$171</c:f>
              <c:numCache>
                <c:formatCode>0.000</c:formatCode>
                <c:ptCount val="8"/>
                <c:pt idx="0">
                  <c:v>7.2499999999999995E-2</c:v>
                </c:pt>
                <c:pt idx="1">
                  <c:v>6.9500000000000006E-2</c:v>
                </c:pt>
                <c:pt idx="2">
                  <c:v>7.2999999999999995E-2</c:v>
                </c:pt>
                <c:pt idx="3">
                  <c:v>6.2E-2</c:v>
                </c:pt>
                <c:pt idx="4">
                  <c:v>0.08</c:v>
                </c:pt>
                <c:pt idx="5">
                  <c:v>6.9000000000000006E-2</c:v>
                </c:pt>
                <c:pt idx="6">
                  <c:v>6.25E-2</c:v>
                </c:pt>
                <c:pt idx="7">
                  <c:v>7.6499999999999999E-2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236928"/>
        <c:axId val="148566784"/>
      </c:lineChart>
      <c:catAx>
        <c:axId val="1482369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de-DE" sz="1100"/>
                  <a:t>Serum Dilution (1/x)</a:t>
                </a:r>
              </a:p>
            </c:rich>
          </c:tx>
          <c:layout>
            <c:manualLayout>
              <c:xMode val="edge"/>
              <c:yMode val="edge"/>
              <c:x val="0.3040535541196876"/>
              <c:y val="0.82866365463395575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de-DE"/>
          </a:p>
        </c:txPr>
        <c:crossAx val="148566784"/>
        <c:crosses val="autoZero"/>
        <c:auto val="1"/>
        <c:lblAlgn val="ctr"/>
        <c:lblOffset val="100"/>
        <c:noMultiLvlLbl val="0"/>
      </c:catAx>
      <c:valAx>
        <c:axId val="1485667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de-DE" sz="1100" dirty="0" err="1" smtClean="0"/>
                  <a:t>Receptor</a:t>
                </a:r>
                <a:r>
                  <a:rPr lang="de-DE" sz="1100" baseline="0" dirty="0" smtClean="0"/>
                  <a:t> </a:t>
                </a:r>
                <a:r>
                  <a:rPr lang="de-DE" sz="1100" baseline="0" dirty="0" err="1" smtClean="0"/>
                  <a:t>Activation</a:t>
                </a:r>
                <a:r>
                  <a:rPr lang="de-DE" sz="1100" baseline="0" dirty="0" smtClean="0"/>
                  <a:t> [OD </a:t>
                </a:r>
                <a:r>
                  <a:rPr lang="de-DE" sz="1100" dirty="0" smtClean="0"/>
                  <a:t>450nm]</a:t>
                </a:r>
                <a:endParaRPr lang="de-DE" sz="1100" dirty="0"/>
              </a:p>
            </c:rich>
          </c:tx>
          <c:layout>
            <c:manualLayout>
              <c:xMode val="edge"/>
              <c:yMode val="edge"/>
              <c:x val="3.1427411784425187E-2"/>
              <c:y val="2.1089363134164037E-2"/>
            </c:manualLayout>
          </c:layout>
          <c:overlay val="0"/>
        </c:title>
        <c:numFmt formatCode="0.00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de-DE"/>
          </a:p>
        </c:txPr>
        <c:crossAx val="148236928"/>
        <c:crosses val="autoZero"/>
        <c:crossBetween val="between"/>
      </c:valAx>
      <c:spPr>
        <a:solidFill>
          <a:schemeClr val="lt1"/>
        </a:solidFill>
        <a:ln w="1905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83283787886924032"/>
          <c:y val="0.19727211789559235"/>
          <c:w val="0.1388775401372557"/>
          <c:h val="0.35202383986701341"/>
        </c:manualLayout>
      </c:layout>
      <c:overlay val="0"/>
      <c:txPr>
        <a:bodyPr/>
        <a:lstStyle/>
        <a:p>
          <a:pPr>
            <a:defRPr sz="1200"/>
          </a:pPr>
          <a:endParaRPr lang="de-DE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26.1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20.9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4.4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 smtClean="0"/>
                      <a:t>0.9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Tabelle1!$CR$168:$CR$171</c:f>
              <c:numCache>
                <c:formatCode>General</c:formatCode>
                <c:ptCount val="4"/>
                <c:pt idx="0">
                  <c:v>35</c:v>
                </c:pt>
                <c:pt idx="1">
                  <c:v>31</c:v>
                </c:pt>
                <c:pt idx="2">
                  <c:v>33</c:v>
                </c:pt>
                <c:pt idx="3">
                  <c:v>3</c:v>
                </c:pt>
              </c:numCache>
            </c:numRef>
          </c:cat>
          <c:val>
            <c:numRef>
              <c:f>Tabelle1!$CS$168:$CS$171</c:f>
              <c:numCache>
                <c:formatCode>General</c:formatCode>
                <c:ptCount val="4"/>
                <c:pt idx="0">
                  <c:v>26.1</c:v>
                </c:pt>
                <c:pt idx="1">
                  <c:v>20.9</c:v>
                </c:pt>
                <c:pt idx="2">
                  <c:v>4.4000000000000004</c:v>
                </c:pt>
                <c:pt idx="3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685952"/>
        <c:axId val="148687872"/>
      </c:barChart>
      <c:catAx>
        <c:axId val="148685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Donor </a:t>
                </a:r>
                <a:r>
                  <a:rPr lang="en-US" dirty="0" smtClean="0"/>
                  <a:t>#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de-DE"/>
          </a:p>
        </c:txPr>
        <c:crossAx val="148687872"/>
        <c:crosses val="autoZero"/>
        <c:auto val="1"/>
        <c:lblAlgn val="ctr"/>
        <c:lblOffset val="100"/>
        <c:noMultiLvlLbl val="0"/>
      </c:catAx>
      <c:valAx>
        <c:axId val="1486878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 dirty="0"/>
                  <a:t>Fold of cutoff </a:t>
                </a:r>
                <a:r>
                  <a:rPr lang="en-US" sz="1050" dirty="0" smtClean="0"/>
                  <a:t>at </a:t>
                </a:r>
                <a:r>
                  <a:rPr lang="en-US" sz="1050" dirty="0"/>
                  <a:t>1:20 serum dilution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de-DE"/>
          </a:p>
        </c:txPr>
        <c:crossAx val="148685952"/>
        <c:crosses val="autoZero"/>
        <c:crossBetween val="between"/>
      </c:valAx>
      <c:spPr>
        <a:ln w="3175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88292472946052"/>
          <c:y val="0.15633016886903459"/>
          <c:w val="0.83689306178300438"/>
          <c:h val="0.76550474669644808"/>
        </c:manualLayout>
      </c:layout>
      <c:barChart>
        <c:barDir val="col"/>
        <c:grouping val="clustered"/>
        <c:varyColors val="0"/>
        <c:ser>
          <c:idx val="0"/>
          <c:order val="0"/>
          <c:tx>
            <c:v>cd16</c:v>
          </c:tx>
          <c:spPr>
            <a:solidFill>
              <a:schemeClr val="tx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'[Diagramm in Microsoft PowerPoint]Tabelle1'!$CM$72,'[Diagramm in Microsoft PowerPoint]Tabelle1'!$CM$74,'[Diagramm in Microsoft PowerPoint]Tabelle1'!$CM$89</c:f>
              <c:numCache>
                <c:formatCode>General</c:formatCode>
                <c:ptCount val="3"/>
                <c:pt idx="0">
                  <c:v>35</c:v>
                </c:pt>
                <c:pt idx="1">
                  <c:v>31</c:v>
                </c:pt>
                <c:pt idx="2">
                  <c:v>33</c:v>
                </c:pt>
              </c:numCache>
            </c:numRef>
          </c:cat>
          <c:val>
            <c:numRef>
              <c:f>'[Diagramm in Microsoft PowerPoint]Tabelle1'!$DA$72,'[Diagramm in Microsoft PowerPoint]Tabelle1'!$DA$74,'[Diagramm in Microsoft PowerPoint]Tabelle1'!$DA$89</c:f>
              <c:numCache>
                <c:formatCode>0.00</c:formatCode>
                <c:ptCount val="3"/>
                <c:pt idx="0">
                  <c:v>1</c:v>
                </c:pt>
                <c:pt idx="1">
                  <c:v>0.80015313935681465</c:v>
                </c:pt>
                <c:pt idx="2">
                  <c:v>0.16845329249617153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8907904"/>
        <c:axId val="154542848"/>
      </c:barChart>
      <c:catAx>
        <c:axId val="148907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54542848"/>
        <c:crosses val="autoZero"/>
        <c:auto val="1"/>
        <c:lblAlgn val="ctr"/>
        <c:lblOffset val="100"/>
        <c:noMultiLvlLbl val="0"/>
      </c:catAx>
      <c:valAx>
        <c:axId val="154542848"/>
        <c:scaling>
          <c:orientation val="minMax"/>
          <c:max val="1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 dirty="0"/>
                  <a:t>Relative Magnitude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one"/>
        <c:crossAx val="148907904"/>
        <c:crosses val="autoZero"/>
        <c:crossBetween val="between"/>
        <c:majorUnit val="0.2"/>
      </c:val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800" b="1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14129483814522"/>
          <c:y val="7.1982021945656019E-2"/>
          <c:w val="0.79630314960629922"/>
          <c:h val="0.813382361661228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Tabelle1!$CR$168:$CR$171</c:f>
              <c:numCache>
                <c:formatCode>General</c:formatCode>
                <c:ptCount val="4"/>
                <c:pt idx="0">
                  <c:v>35</c:v>
                </c:pt>
                <c:pt idx="1">
                  <c:v>31</c:v>
                </c:pt>
                <c:pt idx="2">
                  <c:v>33</c:v>
                </c:pt>
                <c:pt idx="3">
                  <c:v>3</c:v>
                </c:pt>
              </c:numCache>
            </c:numRef>
          </c:cat>
          <c:val>
            <c:numRef>
              <c:f>Tabelle1!$CU$168:$CU$171</c:f>
              <c:numCache>
                <c:formatCode>General</c:formatCode>
                <c:ptCount val="4"/>
                <c:pt idx="0">
                  <c:v>9000</c:v>
                </c:pt>
                <c:pt idx="1">
                  <c:v>13000</c:v>
                </c:pt>
                <c:pt idx="2">
                  <c:v>430</c:v>
                </c:pt>
                <c:pt idx="3">
                  <c:v>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466944"/>
        <c:axId val="140820480"/>
      </c:barChart>
      <c:catAx>
        <c:axId val="132466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de-DE"/>
          </a:p>
        </c:txPr>
        <c:crossAx val="140820480"/>
        <c:crosses val="autoZero"/>
        <c:auto val="1"/>
        <c:lblAlgn val="ctr"/>
        <c:lblOffset val="100"/>
        <c:noMultiLvlLbl val="0"/>
      </c:catAx>
      <c:valAx>
        <c:axId val="140820480"/>
        <c:scaling>
          <c:orientation val="minMax"/>
          <c:max val="150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de-DE"/>
          </a:p>
        </c:txPr>
        <c:crossAx val="132466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72C4-3405-46AC-8574-C56D5552CBBC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09775" y="741363"/>
            <a:ext cx="2778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64FDE-013A-4563-91E1-E73ACDA025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327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64FDE-013A-4563-91E1-E73ACDA0254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25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74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08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16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9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711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52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096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0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32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69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458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C3766-3392-4CE6-B828-B543FB07A4D4}" type="datetimeFigureOut">
              <a:rPr lang="de-DE" smtClean="0"/>
              <a:t>04.12.2015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61FE9-4F76-4CD5-AB23-8671D2A28D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93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uppieren 92"/>
          <p:cNvGrpSpPr/>
          <p:nvPr/>
        </p:nvGrpSpPr>
        <p:grpSpPr>
          <a:xfrm>
            <a:off x="-140454" y="611561"/>
            <a:ext cx="5760287" cy="2769453"/>
            <a:chOff x="52363" y="-75084"/>
            <a:chExt cx="5374209" cy="3151414"/>
          </a:xfrm>
        </p:grpSpPr>
        <p:graphicFrame>
          <p:nvGraphicFramePr>
            <p:cNvPr id="17" name="Diagramm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48662549"/>
                </p:ext>
              </p:extLst>
            </p:nvPr>
          </p:nvGraphicFramePr>
          <p:xfrm>
            <a:off x="52363" y="-75084"/>
            <a:ext cx="4041071" cy="31514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feld 5"/>
            <p:cNvSpPr txBox="1"/>
            <p:nvPr/>
          </p:nvSpPr>
          <p:spPr>
            <a:xfrm>
              <a:off x="3373841" y="1763879"/>
              <a:ext cx="2052731" cy="280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err="1" smtClean="0"/>
                <a:t>Cutoff</a:t>
              </a:r>
              <a:endParaRPr lang="de-DE" sz="1000" b="1" dirty="0"/>
            </a:p>
          </p:txBody>
        </p:sp>
        <p:cxnSp>
          <p:nvCxnSpPr>
            <p:cNvPr id="18" name="Gerade Verbindung 17"/>
            <p:cNvCxnSpPr/>
            <p:nvPr/>
          </p:nvCxnSpPr>
          <p:spPr>
            <a:xfrm>
              <a:off x="809886" y="1903559"/>
              <a:ext cx="258620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Rectangle 511"/>
            <p:cNvSpPr>
              <a:spLocks noChangeArrowheads="1"/>
            </p:cNvSpPr>
            <p:nvPr/>
          </p:nvSpPr>
          <p:spPr bwMode="auto">
            <a:xfrm>
              <a:off x="2069942" y="188708"/>
              <a:ext cx="997960" cy="210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GB" sz="1200" b="1" dirty="0">
                  <a:solidFill>
                    <a:srgbClr val="000000"/>
                  </a:solidFill>
                  <a:latin typeface="Helvetica" pitchFamily="34" charset="0"/>
                </a:rPr>
                <a:t> </a:t>
              </a:r>
              <a:r>
                <a:rPr lang="en-GB" sz="1200" b="1" dirty="0" err="1" smtClean="0">
                  <a:solidFill>
                    <a:srgbClr val="000000"/>
                  </a:solidFill>
                  <a:latin typeface="Helvetica" pitchFamily="34" charset="0"/>
                </a:rPr>
                <a:t>BW:Fc</a:t>
              </a:r>
              <a:r>
                <a:rPr lang="en-GB" sz="1200" b="1" dirty="0" err="1" smtClean="0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GB" sz="1200" b="1" dirty="0" err="1" smtClean="0">
                  <a:solidFill>
                    <a:srgbClr val="000000"/>
                  </a:solidFill>
                  <a:latin typeface="Helvetica" pitchFamily="34" charset="0"/>
                </a:rPr>
                <a:t>RIIIA-</a:t>
              </a:r>
              <a:r>
                <a:rPr lang="en-GB" sz="1200" b="1" dirty="0" err="1" smtClean="0">
                  <a:solidFill>
                    <a:srgbClr val="000000"/>
                  </a:solidFill>
                  <a:latin typeface="Symbol" pitchFamily="18" charset="2"/>
                </a:rPr>
                <a:t>z</a:t>
              </a:r>
              <a:endParaRPr lang="en-GB" sz="1200" b="1" dirty="0">
                <a:latin typeface="Symbol" pitchFamily="18" charset="2"/>
              </a:endParaRPr>
            </a:p>
          </p:txBody>
        </p:sp>
        <p:sp>
          <p:nvSpPr>
            <p:cNvPr id="32" name="Textfeld 31"/>
            <p:cNvSpPr txBox="1"/>
            <p:nvPr/>
          </p:nvSpPr>
          <p:spPr>
            <a:xfrm>
              <a:off x="3432220" y="317997"/>
              <a:ext cx="787057" cy="280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err="1" smtClean="0">
                  <a:latin typeface="Helvetica" panose="020B0604020202020204" pitchFamily="34" charset="0"/>
                  <a:cs typeface="Helvetica" panose="020B0604020202020204" pitchFamily="34" charset="0"/>
                </a:rPr>
                <a:t>Donor</a:t>
              </a:r>
              <a:r>
                <a:rPr lang="de-DE" sz="1000" b="1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 #</a:t>
              </a:r>
              <a:endParaRPr lang="de-DE" sz="1000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aphicFrame>
        <p:nvGraphicFramePr>
          <p:cNvPr id="29" name="Diagramm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3328482"/>
              </p:ext>
            </p:extLst>
          </p:nvPr>
        </p:nvGraphicFramePr>
        <p:xfrm>
          <a:off x="1224921" y="3419872"/>
          <a:ext cx="2611305" cy="214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Diagramm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927340"/>
              </p:ext>
            </p:extLst>
          </p:nvPr>
        </p:nvGraphicFramePr>
        <p:xfrm>
          <a:off x="4320804" y="3482677"/>
          <a:ext cx="2172673" cy="183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Rectangle 511"/>
          <p:cNvSpPr>
            <a:spLocks noChangeArrowheads="1"/>
          </p:cNvSpPr>
          <p:nvPr/>
        </p:nvSpPr>
        <p:spPr bwMode="auto">
          <a:xfrm>
            <a:off x="5684385" y="3491048"/>
            <a:ext cx="106965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  <a:latin typeface="Helvetica" pitchFamily="34" charset="0"/>
              </a:rPr>
              <a:t> </a:t>
            </a:r>
            <a:r>
              <a:rPr lang="en-GB" sz="1200" b="1" dirty="0" err="1">
                <a:solidFill>
                  <a:srgbClr val="000000"/>
                </a:solidFill>
                <a:latin typeface="Helvetica" pitchFamily="34" charset="0"/>
              </a:rPr>
              <a:t>BW:Fc</a:t>
            </a:r>
            <a:r>
              <a:rPr lang="en-GB" sz="1200" b="1" dirty="0" err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GB" sz="1200" b="1" dirty="0" err="1">
                <a:solidFill>
                  <a:srgbClr val="000000"/>
                </a:solidFill>
                <a:latin typeface="Helvetica" pitchFamily="34" charset="0"/>
              </a:rPr>
              <a:t>RIIIA-</a:t>
            </a:r>
            <a:r>
              <a:rPr lang="en-GB" sz="1200" b="1" dirty="0" err="1">
                <a:solidFill>
                  <a:srgbClr val="000000"/>
                </a:solidFill>
                <a:latin typeface="Symbol" pitchFamily="18" charset="2"/>
              </a:rPr>
              <a:t>z</a:t>
            </a:r>
            <a:endParaRPr lang="en-GB" sz="1200" b="1" dirty="0">
              <a:latin typeface="Symbol" pitchFamily="18" charset="2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4774080" y="5127712"/>
            <a:ext cx="378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35</a:t>
            </a:r>
            <a:endParaRPr lang="de-DE" sz="1200" b="1" dirty="0"/>
          </a:p>
        </p:txBody>
      </p:sp>
      <p:sp>
        <p:nvSpPr>
          <p:cNvPr id="60" name="Textfeld 59"/>
          <p:cNvSpPr txBox="1"/>
          <p:nvPr/>
        </p:nvSpPr>
        <p:spPr>
          <a:xfrm>
            <a:off x="5368146" y="5127712"/>
            <a:ext cx="378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31</a:t>
            </a:r>
            <a:endParaRPr lang="de-DE" sz="1200" b="1" dirty="0"/>
          </a:p>
        </p:txBody>
      </p:sp>
      <p:sp>
        <p:nvSpPr>
          <p:cNvPr id="61" name="Textfeld 60"/>
          <p:cNvSpPr txBox="1"/>
          <p:nvPr/>
        </p:nvSpPr>
        <p:spPr>
          <a:xfrm>
            <a:off x="5962212" y="5127712"/>
            <a:ext cx="378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33</a:t>
            </a:r>
            <a:endParaRPr lang="de-DE" sz="1200" b="1" dirty="0"/>
          </a:p>
        </p:txBody>
      </p:sp>
      <p:cxnSp>
        <p:nvCxnSpPr>
          <p:cNvPr id="1042" name="Gewinkelte Verbindung 1041"/>
          <p:cNvCxnSpPr/>
          <p:nvPr/>
        </p:nvCxnSpPr>
        <p:spPr>
          <a:xfrm rot="16200000" flipV="1">
            <a:off x="4756627" y="3586123"/>
            <a:ext cx="1496306" cy="1674000"/>
          </a:xfrm>
          <a:prstGeom prst="bentConnector3">
            <a:avLst>
              <a:gd name="adj1" fmla="val -223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1" name="Gerade Verbindung mit Pfeil 1030"/>
          <p:cNvCxnSpPr/>
          <p:nvPr/>
        </p:nvCxnSpPr>
        <p:spPr>
          <a:xfrm>
            <a:off x="4596308" y="7799151"/>
            <a:ext cx="1708703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4" name="Gewinkelte Verbindung 1023"/>
          <p:cNvCxnSpPr/>
          <p:nvPr/>
        </p:nvCxnSpPr>
        <p:spPr>
          <a:xfrm>
            <a:off x="3243922" y="4223239"/>
            <a:ext cx="1008112" cy="196905"/>
          </a:xfrm>
          <a:prstGeom prst="bentConnector3">
            <a:avLst/>
          </a:prstGeom>
          <a:ln w="19050"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11"/>
          <p:cNvSpPr>
            <a:spLocks noChangeArrowheads="1"/>
          </p:cNvSpPr>
          <p:nvPr/>
        </p:nvSpPr>
        <p:spPr bwMode="auto">
          <a:xfrm>
            <a:off x="2530574" y="3561308"/>
            <a:ext cx="106965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  <a:latin typeface="Helvetica" pitchFamily="34" charset="0"/>
              </a:rPr>
              <a:t> </a:t>
            </a:r>
            <a:r>
              <a:rPr lang="en-GB" sz="1200" b="1" dirty="0" err="1">
                <a:solidFill>
                  <a:srgbClr val="000000"/>
                </a:solidFill>
                <a:latin typeface="Helvetica" pitchFamily="34" charset="0"/>
              </a:rPr>
              <a:t>BW:Fc</a:t>
            </a:r>
            <a:r>
              <a:rPr lang="en-GB" sz="1200" b="1" dirty="0" err="1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GB" sz="1200" b="1" dirty="0" err="1">
                <a:solidFill>
                  <a:srgbClr val="000000"/>
                </a:solidFill>
                <a:latin typeface="Helvetica" pitchFamily="34" charset="0"/>
              </a:rPr>
              <a:t>RIIIA-</a:t>
            </a:r>
            <a:r>
              <a:rPr lang="en-GB" sz="1200" b="1" dirty="0" err="1">
                <a:solidFill>
                  <a:srgbClr val="000000"/>
                </a:solidFill>
                <a:latin typeface="Symbol" pitchFamily="18" charset="2"/>
              </a:rPr>
              <a:t>z</a:t>
            </a:r>
            <a:endParaRPr lang="en-GB" sz="1200" b="1" dirty="0">
              <a:latin typeface="Symbol" pitchFamily="18" charset="2"/>
            </a:endParaRPr>
          </a:p>
        </p:txBody>
      </p:sp>
      <p:sp>
        <p:nvSpPr>
          <p:cNvPr id="1032" name="Rechteck 1031"/>
          <p:cNvSpPr/>
          <p:nvPr/>
        </p:nvSpPr>
        <p:spPr>
          <a:xfrm>
            <a:off x="4280936" y="7756702"/>
            <a:ext cx="26196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1100" b="1" dirty="0" err="1" smtClean="0">
                <a:latin typeface="Helvetica" pitchFamily="34" charset="0"/>
              </a:rPr>
              <a:t>Donor</a:t>
            </a:r>
            <a:r>
              <a:rPr lang="de-DE" sz="1100" b="1" dirty="0" smtClean="0">
                <a:latin typeface="Helvetica" pitchFamily="34" charset="0"/>
              </a:rPr>
              <a:t> </a:t>
            </a:r>
            <a:r>
              <a:rPr lang="de-DE" sz="1100" b="1" dirty="0" err="1" smtClean="0">
                <a:latin typeface="Helvetica" pitchFamily="34" charset="0"/>
              </a:rPr>
              <a:t>ordered</a:t>
            </a:r>
            <a:r>
              <a:rPr lang="de-DE" sz="1100" b="1" dirty="0" smtClean="0">
                <a:latin typeface="Helvetica" pitchFamily="34" charset="0"/>
              </a:rPr>
              <a:t> </a:t>
            </a:r>
            <a:r>
              <a:rPr lang="de-DE" sz="1100" b="1" dirty="0" err="1" smtClean="0">
                <a:latin typeface="Helvetica" pitchFamily="34" charset="0"/>
              </a:rPr>
              <a:t>according</a:t>
            </a:r>
            <a:r>
              <a:rPr lang="de-DE" sz="1100" b="1" dirty="0" smtClean="0">
                <a:latin typeface="Helvetica" pitchFamily="34" charset="0"/>
              </a:rPr>
              <a:t> </a:t>
            </a:r>
            <a:r>
              <a:rPr lang="de-DE" sz="1100" b="1" dirty="0" err="1" smtClean="0">
                <a:latin typeface="Helvetica" pitchFamily="34" charset="0"/>
              </a:rPr>
              <a:t>to</a:t>
            </a:r>
            <a:r>
              <a:rPr lang="de-DE" sz="1100" b="1" dirty="0" smtClean="0">
                <a:latin typeface="Helvetica" pitchFamily="34" charset="0"/>
              </a:rPr>
              <a:t> </a:t>
            </a:r>
            <a:r>
              <a:rPr lang="de-DE" sz="1100" b="1" u="sng" dirty="0" smtClean="0">
                <a:latin typeface="Helvetica" pitchFamily="34" charset="0"/>
              </a:rPr>
              <a:t>relative </a:t>
            </a:r>
          </a:p>
          <a:p>
            <a:pPr algn="ctr">
              <a:spcBef>
                <a:spcPct val="50000"/>
              </a:spcBef>
            </a:pPr>
            <a:r>
              <a:rPr lang="de-DE" sz="1100" b="1" u="sng" dirty="0" err="1" smtClean="0">
                <a:latin typeface="Helvetica" pitchFamily="34" charset="0"/>
              </a:rPr>
              <a:t>magnitude</a:t>
            </a:r>
            <a:r>
              <a:rPr lang="de-DE" sz="1100" b="1" u="sng" dirty="0" smtClean="0">
                <a:latin typeface="Helvetica" pitchFamily="34" charset="0"/>
              </a:rPr>
              <a:t> in </a:t>
            </a:r>
            <a:r>
              <a:rPr lang="en-GB" sz="1100" b="1" u="sng" dirty="0" err="1" smtClean="0">
                <a:solidFill>
                  <a:srgbClr val="000000"/>
                </a:solidFill>
                <a:latin typeface="Helvetica" pitchFamily="34" charset="0"/>
              </a:rPr>
              <a:t>BW:Fc</a:t>
            </a:r>
            <a:r>
              <a:rPr lang="en-GB" sz="1100" b="1" u="sng" dirty="0" err="1" smtClean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GB" sz="1100" b="1" u="sng" dirty="0" err="1" smtClean="0">
                <a:solidFill>
                  <a:srgbClr val="000000"/>
                </a:solidFill>
                <a:latin typeface="Helvetica" pitchFamily="34" charset="0"/>
              </a:rPr>
              <a:t>RIIIA-</a:t>
            </a:r>
            <a:r>
              <a:rPr lang="en-GB" sz="1100" b="1" u="sng" dirty="0" err="1" smtClean="0">
                <a:solidFill>
                  <a:srgbClr val="000000"/>
                </a:solidFill>
                <a:latin typeface="Symbol" pitchFamily="18" charset="2"/>
              </a:rPr>
              <a:t>z</a:t>
            </a:r>
            <a:endParaRPr lang="en-GB" sz="1100" b="1" u="sng" dirty="0" smtClean="0">
              <a:latin typeface="Symbol" pitchFamily="18" charset="2"/>
            </a:endParaRPr>
          </a:p>
          <a:p>
            <a:pPr algn="ctr">
              <a:spcBef>
                <a:spcPct val="50000"/>
              </a:spcBef>
            </a:pPr>
            <a:endParaRPr lang="de-DE" sz="1100" b="1" u="sng" dirty="0">
              <a:latin typeface="Helvetica" pitchFamily="34" charset="0"/>
            </a:endParaRPr>
          </a:p>
        </p:txBody>
      </p:sp>
      <p:sp>
        <p:nvSpPr>
          <p:cNvPr id="124" name="Rectangle 511"/>
          <p:cNvSpPr>
            <a:spLocks noChangeArrowheads="1"/>
          </p:cNvSpPr>
          <p:nvPr/>
        </p:nvSpPr>
        <p:spPr bwMode="auto">
          <a:xfrm>
            <a:off x="5970746" y="6169736"/>
            <a:ext cx="49693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GB" sz="1200" b="1" dirty="0">
                <a:solidFill>
                  <a:srgbClr val="000000"/>
                </a:solidFill>
                <a:latin typeface="Helvetica" pitchFamily="34" charset="0"/>
              </a:rPr>
              <a:t> </a:t>
            </a:r>
            <a:r>
              <a:rPr lang="en-GB" sz="1200" b="1" dirty="0" smtClean="0">
                <a:solidFill>
                  <a:srgbClr val="000000"/>
                </a:solidFill>
                <a:latin typeface="Helvetica" pitchFamily="34" charset="0"/>
              </a:rPr>
              <a:t>ELISA</a:t>
            </a:r>
            <a:endParaRPr lang="en-GB" sz="1200" b="1" dirty="0">
              <a:latin typeface="Symbol" pitchFamily="18" charset="2"/>
            </a:endParaRPr>
          </a:p>
        </p:txBody>
      </p:sp>
      <p:grpSp>
        <p:nvGrpSpPr>
          <p:cNvPr id="114" name="Gruppieren 113"/>
          <p:cNvGrpSpPr/>
          <p:nvPr/>
        </p:nvGrpSpPr>
        <p:grpSpPr>
          <a:xfrm>
            <a:off x="4661551" y="5940151"/>
            <a:ext cx="1674000" cy="1869813"/>
            <a:chOff x="4569508" y="6153280"/>
            <a:chExt cx="1674000" cy="2279307"/>
          </a:xfrm>
        </p:grpSpPr>
        <p:sp>
          <p:nvSpPr>
            <p:cNvPr id="1029" name="Textfeld 1028"/>
            <p:cNvSpPr txBox="1"/>
            <p:nvPr/>
          </p:nvSpPr>
          <p:spPr>
            <a:xfrm>
              <a:off x="4667234" y="8094925"/>
              <a:ext cx="378042" cy="337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/>
                <a:t>35</a:t>
              </a:r>
              <a:endParaRPr lang="de-DE" sz="1200" b="1" dirty="0"/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5261300" y="8094925"/>
              <a:ext cx="378042" cy="337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/>
                <a:t>31</a:t>
              </a:r>
              <a:endParaRPr lang="de-DE" sz="1200" b="1" dirty="0"/>
            </a:p>
          </p:txBody>
        </p:sp>
        <p:sp>
          <p:nvSpPr>
            <p:cNvPr id="48" name="Textfeld 47"/>
            <p:cNvSpPr txBox="1"/>
            <p:nvPr/>
          </p:nvSpPr>
          <p:spPr>
            <a:xfrm>
              <a:off x="5855366" y="8094925"/>
              <a:ext cx="378042" cy="337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/>
                <a:t>33</a:t>
              </a:r>
              <a:endParaRPr lang="de-DE" sz="1200" b="1" dirty="0"/>
            </a:p>
          </p:txBody>
        </p:sp>
        <p:cxnSp>
          <p:nvCxnSpPr>
            <p:cNvPr id="69" name="Gewinkelte Verbindung 68"/>
            <p:cNvCxnSpPr/>
            <p:nvPr/>
          </p:nvCxnSpPr>
          <p:spPr>
            <a:xfrm flipH="1" flipV="1">
              <a:off x="4569508" y="6268407"/>
              <a:ext cx="1674000" cy="1824000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Rechteck 84"/>
            <p:cNvSpPr/>
            <p:nvPr/>
          </p:nvSpPr>
          <p:spPr>
            <a:xfrm>
              <a:off x="4667235" y="7025659"/>
              <a:ext cx="234000" cy="105321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Rechteck 126"/>
            <p:cNvSpPr/>
            <p:nvPr/>
          </p:nvSpPr>
          <p:spPr>
            <a:xfrm>
              <a:off x="5293873" y="6450719"/>
              <a:ext cx="234000" cy="16237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Rechteck 127"/>
            <p:cNvSpPr/>
            <p:nvPr/>
          </p:nvSpPr>
          <p:spPr>
            <a:xfrm>
              <a:off x="5894542" y="8033437"/>
              <a:ext cx="234000" cy="4388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Textfeld 86"/>
            <p:cNvSpPr txBox="1"/>
            <p:nvPr/>
          </p:nvSpPr>
          <p:spPr>
            <a:xfrm>
              <a:off x="4590943" y="6730917"/>
              <a:ext cx="418843" cy="300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0.60</a:t>
              </a:r>
              <a:endParaRPr lang="de-DE" sz="1000" b="1" dirty="0"/>
            </a:p>
          </p:txBody>
        </p:sp>
        <p:sp>
          <p:nvSpPr>
            <p:cNvPr id="130" name="Textfeld 129"/>
            <p:cNvSpPr txBox="1"/>
            <p:nvPr/>
          </p:nvSpPr>
          <p:spPr>
            <a:xfrm>
              <a:off x="5216423" y="6153280"/>
              <a:ext cx="418843" cy="300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0.87</a:t>
              </a:r>
              <a:endParaRPr lang="de-DE" sz="1000" b="1" dirty="0"/>
            </a:p>
          </p:txBody>
        </p:sp>
        <p:sp>
          <p:nvSpPr>
            <p:cNvPr id="131" name="Textfeld 130"/>
            <p:cNvSpPr txBox="1"/>
            <p:nvPr/>
          </p:nvSpPr>
          <p:spPr>
            <a:xfrm>
              <a:off x="5815201" y="7701992"/>
              <a:ext cx="418843" cy="300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b="1" dirty="0" smtClean="0"/>
                <a:t>0.03</a:t>
              </a:r>
              <a:endParaRPr lang="de-DE" sz="1000" b="1" dirty="0"/>
            </a:p>
          </p:txBody>
        </p:sp>
      </p:grpSp>
      <p:cxnSp>
        <p:nvCxnSpPr>
          <p:cNvPr id="28" name="Gewinkelte Verbindung 27"/>
          <p:cNvCxnSpPr/>
          <p:nvPr/>
        </p:nvCxnSpPr>
        <p:spPr>
          <a:xfrm rot="16200000" flipH="1">
            <a:off x="-783628" y="2592937"/>
            <a:ext cx="3495697" cy="251952"/>
          </a:xfrm>
          <a:prstGeom prst="bentConnector2">
            <a:avLst/>
          </a:prstGeom>
          <a:ln w="19050"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6" name="Rechteck 155"/>
          <p:cNvSpPr/>
          <p:nvPr/>
        </p:nvSpPr>
        <p:spPr>
          <a:xfrm>
            <a:off x="4271893" y="5918361"/>
            <a:ext cx="2520236" cy="237600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7" name="Rechteck 156"/>
          <p:cNvSpPr/>
          <p:nvPr/>
        </p:nvSpPr>
        <p:spPr>
          <a:xfrm>
            <a:off x="4271893" y="3184840"/>
            <a:ext cx="2520236" cy="237600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Textfeld 118"/>
          <p:cNvSpPr txBox="1"/>
          <p:nvPr/>
        </p:nvSpPr>
        <p:spPr>
          <a:xfrm rot="16200000">
            <a:off x="3857210" y="6658770"/>
            <a:ext cx="1253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/>
              <a:t>Relative Magnitude</a:t>
            </a:r>
            <a:endParaRPr lang="de-DE" sz="1000" b="1" dirty="0"/>
          </a:p>
        </p:txBody>
      </p:sp>
      <p:cxnSp>
        <p:nvCxnSpPr>
          <p:cNvPr id="121" name="Gewinkelte Verbindung 120"/>
          <p:cNvCxnSpPr/>
          <p:nvPr/>
        </p:nvCxnSpPr>
        <p:spPr>
          <a:xfrm flipV="1">
            <a:off x="3091718" y="6045230"/>
            <a:ext cx="1135118" cy="891826"/>
          </a:xfrm>
          <a:prstGeom prst="bentConnector3">
            <a:avLst>
              <a:gd name="adj1" fmla="val 50000"/>
            </a:avLst>
          </a:prstGeom>
          <a:ln w="19050">
            <a:prstDash val="sysDot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5" name="Gruppieren 134"/>
          <p:cNvGrpSpPr/>
          <p:nvPr/>
        </p:nvGrpSpPr>
        <p:grpSpPr>
          <a:xfrm>
            <a:off x="188640" y="323528"/>
            <a:ext cx="299907" cy="288033"/>
            <a:chOff x="188640" y="467543"/>
            <a:chExt cx="299907" cy="288033"/>
          </a:xfrm>
        </p:grpSpPr>
        <p:sp>
          <p:nvSpPr>
            <p:cNvPr id="133" name="Ellipse 132"/>
            <p:cNvSpPr/>
            <p:nvPr/>
          </p:nvSpPr>
          <p:spPr>
            <a:xfrm>
              <a:off x="188640" y="467544"/>
              <a:ext cx="288032" cy="288032"/>
            </a:xfrm>
            <a:prstGeom prst="ellipse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Textfeld 133"/>
            <p:cNvSpPr txBox="1"/>
            <p:nvPr/>
          </p:nvSpPr>
          <p:spPr>
            <a:xfrm>
              <a:off x="198196" y="467543"/>
              <a:ext cx="290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/>
                <a:t>1</a:t>
              </a:r>
              <a:endParaRPr lang="de-DE" sz="1200" b="1" dirty="0"/>
            </a:p>
          </p:txBody>
        </p:sp>
      </p:grpSp>
      <p:grpSp>
        <p:nvGrpSpPr>
          <p:cNvPr id="170" name="Gruppieren 169"/>
          <p:cNvGrpSpPr/>
          <p:nvPr/>
        </p:nvGrpSpPr>
        <p:grpSpPr>
          <a:xfrm>
            <a:off x="500422" y="3490131"/>
            <a:ext cx="299907" cy="288033"/>
            <a:chOff x="188640" y="467543"/>
            <a:chExt cx="299907" cy="288033"/>
          </a:xfrm>
        </p:grpSpPr>
        <p:sp>
          <p:nvSpPr>
            <p:cNvPr id="171" name="Ellipse 170"/>
            <p:cNvSpPr/>
            <p:nvPr/>
          </p:nvSpPr>
          <p:spPr>
            <a:xfrm>
              <a:off x="188640" y="467544"/>
              <a:ext cx="288032" cy="288032"/>
            </a:xfrm>
            <a:prstGeom prst="ellipse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2" name="Textfeld 171"/>
            <p:cNvSpPr txBox="1"/>
            <p:nvPr/>
          </p:nvSpPr>
          <p:spPr>
            <a:xfrm>
              <a:off x="198196" y="467543"/>
              <a:ext cx="290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/>
                <a:t>2</a:t>
              </a:r>
            </a:p>
          </p:txBody>
        </p:sp>
      </p:grpSp>
      <p:grpSp>
        <p:nvGrpSpPr>
          <p:cNvPr id="173" name="Gruppieren 172"/>
          <p:cNvGrpSpPr/>
          <p:nvPr/>
        </p:nvGrpSpPr>
        <p:grpSpPr>
          <a:xfrm>
            <a:off x="3596766" y="3885796"/>
            <a:ext cx="299907" cy="288033"/>
            <a:chOff x="188640" y="467543"/>
            <a:chExt cx="299907" cy="288033"/>
          </a:xfrm>
        </p:grpSpPr>
        <p:sp>
          <p:nvSpPr>
            <p:cNvPr id="174" name="Ellipse 173"/>
            <p:cNvSpPr/>
            <p:nvPr/>
          </p:nvSpPr>
          <p:spPr>
            <a:xfrm>
              <a:off x="188640" y="467544"/>
              <a:ext cx="288032" cy="288032"/>
            </a:xfrm>
            <a:prstGeom prst="ellipse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5" name="Textfeld 174"/>
            <p:cNvSpPr txBox="1"/>
            <p:nvPr/>
          </p:nvSpPr>
          <p:spPr>
            <a:xfrm>
              <a:off x="198196" y="467543"/>
              <a:ext cx="290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 smtClean="0"/>
                <a:t>3</a:t>
              </a:r>
              <a:endParaRPr lang="de-DE" sz="1200" b="1" dirty="0"/>
            </a:p>
          </p:txBody>
        </p:sp>
      </p:grpSp>
      <p:grpSp>
        <p:nvGrpSpPr>
          <p:cNvPr id="176" name="Gruppieren 175"/>
          <p:cNvGrpSpPr/>
          <p:nvPr/>
        </p:nvGrpSpPr>
        <p:grpSpPr>
          <a:xfrm>
            <a:off x="3194177" y="6562121"/>
            <a:ext cx="310411" cy="288032"/>
            <a:chOff x="-213949" y="1305536"/>
            <a:chExt cx="310411" cy="288032"/>
          </a:xfrm>
        </p:grpSpPr>
        <p:sp>
          <p:nvSpPr>
            <p:cNvPr id="177" name="Ellipse 176"/>
            <p:cNvSpPr/>
            <p:nvPr/>
          </p:nvSpPr>
          <p:spPr>
            <a:xfrm>
              <a:off x="-213949" y="1305536"/>
              <a:ext cx="288032" cy="288032"/>
            </a:xfrm>
            <a:prstGeom prst="ellipse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8" name="Textfeld 177"/>
            <p:cNvSpPr txBox="1"/>
            <p:nvPr/>
          </p:nvSpPr>
          <p:spPr>
            <a:xfrm>
              <a:off x="-193889" y="1314381"/>
              <a:ext cx="290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/>
                <a:t>4</a:t>
              </a:r>
            </a:p>
          </p:txBody>
        </p:sp>
      </p:grpSp>
      <p:graphicFrame>
        <p:nvGraphicFramePr>
          <p:cNvPr id="55" name="Diagramm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591410"/>
              </p:ext>
            </p:extLst>
          </p:nvPr>
        </p:nvGraphicFramePr>
        <p:xfrm>
          <a:off x="1556792" y="6100052"/>
          <a:ext cx="2160000" cy="20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feld 2"/>
          <p:cNvSpPr txBox="1"/>
          <p:nvPr/>
        </p:nvSpPr>
        <p:spPr>
          <a:xfrm rot="16200000">
            <a:off x="865413" y="6797177"/>
            <a:ext cx="12003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smtClean="0"/>
              <a:t>ELISA (IU/ml)</a:t>
            </a:r>
            <a:endParaRPr lang="de-DE" sz="1050" b="1" dirty="0"/>
          </a:p>
        </p:txBody>
      </p:sp>
      <p:sp>
        <p:nvSpPr>
          <p:cNvPr id="57" name="Textfeld 56"/>
          <p:cNvSpPr txBox="1"/>
          <p:nvPr/>
        </p:nvSpPr>
        <p:spPr>
          <a:xfrm>
            <a:off x="2532548" y="8100392"/>
            <a:ext cx="12003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 smtClean="0"/>
              <a:t>Donor</a:t>
            </a:r>
            <a:r>
              <a:rPr lang="de-DE" sz="1000" b="1" dirty="0" smtClean="0"/>
              <a:t> #</a:t>
            </a:r>
            <a:endParaRPr lang="de-DE" sz="1000" b="1" dirty="0"/>
          </a:p>
        </p:txBody>
      </p:sp>
    </p:spTree>
    <p:extLst>
      <p:ext uri="{BB962C8B-B14F-4D97-AF65-F5344CB8AC3E}">
        <p14:creationId xmlns:p14="http://schemas.microsoft.com/office/powerpoint/2010/main" val="235390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Office PowerPoint</Application>
  <PresentationFormat>Bildschirmpräsentation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Uniklinikum Freiburg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Dr. Anne Halenius</dc:creator>
  <cp:lastModifiedBy>Dr. Anne Halenius</cp:lastModifiedBy>
  <cp:revision>37</cp:revision>
  <cp:lastPrinted>2015-11-20T12:47:17Z</cp:lastPrinted>
  <dcterms:created xsi:type="dcterms:W3CDTF">2015-11-19T10:46:47Z</dcterms:created>
  <dcterms:modified xsi:type="dcterms:W3CDTF">2015-12-05T11:58:54Z</dcterms:modified>
</cp:coreProperties>
</file>