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</p:sldMasterIdLst>
  <p:notesMasterIdLst>
    <p:notesMasterId r:id="rId3"/>
  </p:notesMasterIdLst>
  <p:handoutMasterIdLst>
    <p:handoutMasterId r:id="rId4"/>
  </p:handoutMasterIdLst>
  <p:sldIdLst>
    <p:sldId id="574" r:id="rId2"/>
  </p:sldIdLst>
  <p:sldSz cx="9144000" cy="6858000" type="screen4x3"/>
  <p:notesSz cx="6648450" cy="97742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19" userDrawn="1">
          <p15:clr>
            <a:srgbClr val="A4A3A4"/>
          </p15:clr>
        </p15:guide>
        <p15:guide id="2" pos="546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sper-Virchow, Stefan" initials="KS" lastIdx="3" clrIdx="0">
    <p:extLst>
      <p:ext uri="{19B8F6BF-5375-455C-9EA6-DF929625EA0E}">
        <p15:presenceInfo xmlns:p15="http://schemas.microsoft.com/office/powerpoint/2012/main" userId="S-1-5-21-2221569089-1914883570-2149435463-99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82"/>
    <a:srgbClr val="E8E8F2"/>
    <a:srgbClr val="E8E8FC"/>
    <a:srgbClr val="003366"/>
    <a:srgbClr val="254061"/>
    <a:srgbClr val="669900"/>
    <a:srgbClr val="7380B5"/>
    <a:srgbClr val="333333"/>
    <a:srgbClr val="4D4D4D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3617" autoAdjust="0"/>
  </p:normalViewPr>
  <p:slideViewPr>
    <p:cSldViewPr snapToGrid="0" showGuides="1">
      <p:cViewPr varScale="1">
        <p:scale>
          <a:sx n="115" d="100"/>
          <a:sy n="115" d="100"/>
        </p:scale>
        <p:origin x="1248" y="108"/>
      </p:cViewPr>
      <p:guideLst>
        <p:guide orient="horz" pos="2319"/>
        <p:guide pos="5465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7213" cy="52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782" tIns="44891" rIns="89782" bIns="44891" numCol="1" anchor="t" anchorCtr="0" compatLnSpc="1">
            <a:prstTxWarp prst="textNoShape">
              <a:avLst/>
            </a:prstTxWarp>
          </a:bodyPr>
          <a:lstStyle>
            <a:lvl1pPr defTabSz="89851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1376" y="0"/>
            <a:ext cx="2832831" cy="52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782" tIns="44891" rIns="89782" bIns="44891" numCol="1" anchor="t" anchorCtr="0" compatLnSpc="1">
            <a:prstTxWarp prst="textNoShape">
              <a:avLst/>
            </a:prstTxWarp>
          </a:bodyPr>
          <a:lstStyle>
            <a:lvl1pPr algn="r" defTabSz="89851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03736"/>
            <a:ext cx="2907213" cy="45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782" tIns="44891" rIns="89782" bIns="44891" numCol="1" anchor="b" anchorCtr="0" compatLnSpc="1">
            <a:prstTxWarp prst="textNoShape">
              <a:avLst/>
            </a:prstTxWarp>
          </a:bodyPr>
          <a:lstStyle>
            <a:lvl1pPr defTabSz="89851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1376" y="9303736"/>
            <a:ext cx="2832831" cy="45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782" tIns="44891" rIns="89782" bIns="44891" numCol="1" anchor="b" anchorCtr="0" compatLnSpc="1">
            <a:prstTxWarp prst="textNoShape">
              <a:avLst/>
            </a:prstTxWarp>
          </a:bodyPr>
          <a:lstStyle>
            <a:lvl1pPr algn="r" defTabSz="89851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03FECE84-9E27-47B4-AC85-51245AC032B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171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7213" cy="52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782" tIns="44891" rIns="89782" bIns="44891" numCol="1" anchor="t" anchorCtr="0" compatLnSpc="1">
            <a:prstTxWarp prst="textNoShape">
              <a:avLst/>
            </a:prstTxWarp>
          </a:bodyPr>
          <a:lstStyle>
            <a:lvl1pPr defTabSz="89851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1376" y="0"/>
            <a:ext cx="2832831" cy="525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782" tIns="44891" rIns="89782" bIns="44891" numCol="1" anchor="t" anchorCtr="0" compatLnSpc="1">
            <a:prstTxWarp prst="textNoShape">
              <a:avLst/>
            </a:prstTxWarp>
          </a:bodyPr>
          <a:lstStyle>
            <a:lvl1pPr algn="r" defTabSz="89851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6775" y="750888"/>
            <a:ext cx="4903788" cy="3676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4163" y="4651868"/>
            <a:ext cx="4845882" cy="442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782" tIns="44891" rIns="89782" bIns="44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03736"/>
            <a:ext cx="2907213" cy="45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782" tIns="44891" rIns="89782" bIns="44891" numCol="1" anchor="b" anchorCtr="0" compatLnSpc="1">
            <a:prstTxWarp prst="textNoShape">
              <a:avLst/>
            </a:prstTxWarp>
          </a:bodyPr>
          <a:lstStyle>
            <a:lvl1pPr defTabSz="89851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1376" y="9303736"/>
            <a:ext cx="2832831" cy="45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782" tIns="44891" rIns="89782" bIns="44891" numCol="1" anchor="b" anchorCtr="0" compatLnSpc="1">
            <a:prstTxWarp prst="textNoShape">
              <a:avLst/>
            </a:prstTxWarp>
          </a:bodyPr>
          <a:lstStyle>
            <a:lvl1pPr algn="r" defTabSz="89851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24B157BB-0F97-44F4-8B4F-57378180130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71186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388" y="666750"/>
            <a:ext cx="7753350" cy="5334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7388" y="1663700"/>
            <a:ext cx="7759700" cy="4686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81949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388" y="666750"/>
            <a:ext cx="7753350" cy="5334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7388" y="1663700"/>
            <a:ext cx="3803650" cy="46863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3438" y="1663700"/>
            <a:ext cx="3803650" cy="46863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4979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7388" y="666750"/>
            <a:ext cx="7759700" cy="5683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0841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</p:sldLayoutIdLst>
  <p:txStyles>
    <p:titleStyle>
      <a:lvl1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200" b="1">
          <a:solidFill>
            <a:srgbClr val="1F498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200" b="1">
          <a:solidFill>
            <a:srgbClr val="1F4982"/>
          </a:solidFill>
          <a:latin typeface="Arial" charset="0"/>
        </a:defRPr>
      </a:lvl2pPr>
      <a:lvl3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200" b="1">
          <a:solidFill>
            <a:srgbClr val="1F4982"/>
          </a:solidFill>
          <a:latin typeface="Arial" charset="0"/>
        </a:defRPr>
      </a:lvl3pPr>
      <a:lvl4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200" b="1">
          <a:solidFill>
            <a:srgbClr val="1F4982"/>
          </a:solidFill>
          <a:latin typeface="Arial" charset="0"/>
        </a:defRPr>
      </a:lvl4pPr>
      <a:lvl5pPr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200" b="1">
          <a:solidFill>
            <a:srgbClr val="1F4982"/>
          </a:solidFill>
          <a:latin typeface="Arial" charset="0"/>
        </a:defRPr>
      </a:lvl5pPr>
      <a:lvl6pPr marL="457200"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115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66675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047750" indent="-13335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95450" indent="-22860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14550" indent="-22860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71750" indent="-22860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3028950" indent="-22860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3486150" indent="-22860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943350" indent="-228600" algn="l" rtl="0" eaLnBrk="0" fontAlgn="base" hangingPunct="0">
        <a:lnSpc>
          <a:spcPct val="115000"/>
        </a:lnSpc>
        <a:spcBef>
          <a:spcPct val="5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 bwMode="auto">
          <a:xfrm>
            <a:off x="4992236" y="4287530"/>
            <a:ext cx="2934392" cy="21613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66330" y="6261709"/>
            <a:ext cx="88776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Supplementary Figure 1 | Patients CONSORT Flow </a:t>
            </a:r>
            <a:r>
              <a:rPr lang="en-US" sz="1000" noProof="0" dirty="0">
                <a:solidFill>
                  <a:srgbClr val="000000"/>
                </a:solidFill>
              </a:rPr>
              <a:t>D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iagram for </a:t>
            </a: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each step of analysis for overall survival (OS), progression-free survival (PFS), response evaluation according to RECIST 1.1 (RR), </a:t>
            </a:r>
            <a:r>
              <a:rPr lang="en-CA" altLang="de-DE" sz="1000" dirty="0">
                <a:latin typeface="Arial" panose="020B0604020202020204" pitchFamily="34" charset="0"/>
              </a:rPr>
              <a:t>rate of second biomarker analysis and rate of second-line </a:t>
            </a:r>
            <a:r>
              <a:rPr lang="en-CA" altLang="de-DE" sz="1000" dirty="0" smtClean="0">
                <a:latin typeface="Arial" panose="020B0604020202020204" pitchFamily="34" charset="0"/>
              </a:rPr>
              <a:t>treatment</a:t>
            </a: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24643" y="176797"/>
            <a:ext cx="2791559" cy="64028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Patients diagnosed with EGFR mutated NSCLC between</a:t>
            </a:r>
            <a:r>
              <a:rPr kumimoji="0" lang="en-CA" altLang="de-DE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January 2008 and December 2020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CA" altLang="de-DE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lang="en-CA" altLang="de-DE" sz="1000" dirty="0" smtClean="0">
                <a:latin typeface="Arial" panose="020B0604020202020204" pitchFamily="34" charset="0"/>
              </a:rPr>
              <a:t>187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" name="Gerade Verbindung mit Pfeil 3"/>
          <p:cNvCxnSpPr>
            <a:stCxn id="2" idx="2"/>
            <a:endCxn id="12" idx="0"/>
          </p:cNvCxnSpPr>
          <p:nvPr/>
        </p:nvCxnSpPr>
        <p:spPr bwMode="auto">
          <a:xfrm>
            <a:off x="3920423" y="817078"/>
            <a:ext cx="0" cy="5374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524644" y="1354486"/>
            <a:ext cx="2791558" cy="56849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 algn="ctr" eaLnBrk="0" hangingPunct="0">
              <a:spcAft>
                <a:spcPts val="0"/>
              </a:spcAft>
            </a:pPr>
            <a:r>
              <a:rPr lang="en-CA" altLang="de-DE" sz="1000" dirty="0" smtClean="0">
                <a:latin typeface="Arial" panose="020B0604020202020204" pitchFamily="34" charset="0"/>
              </a:rPr>
              <a:t>Patients with </a:t>
            </a:r>
            <a:r>
              <a:rPr lang="en-CA" altLang="de-DE" sz="1000" dirty="0" err="1" smtClean="0">
                <a:latin typeface="Arial" panose="020B0604020202020204" pitchFamily="34" charset="0"/>
              </a:rPr>
              <a:t>EGFRmt</a:t>
            </a:r>
            <a:r>
              <a:rPr lang="en-CA" altLang="de-DE" sz="1000" dirty="0" smtClean="0">
                <a:latin typeface="Arial" panose="020B0604020202020204" pitchFamily="34" charset="0"/>
              </a:rPr>
              <a:t> </a:t>
            </a:r>
            <a:r>
              <a:rPr lang="en-CA" altLang="de-DE" sz="1000" dirty="0">
                <a:latin typeface="Arial" panose="020B0604020202020204" pitchFamily="34" charset="0"/>
              </a:rPr>
              <a:t>NSCLC treated with TKI </a:t>
            </a:r>
            <a:r>
              <a:rPr lang="en-CA" altLang="de-DE" sz="1000" dirty="0" smtClean="0">
                <a:latin typeface="Arial" panose="020B0604020202020204" pitchFamily="34" charset="0"/>
              </a:rPr>
              <a:t> 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included in overall analysis for </a:t>
            </a:r>
            <a:r>
              <a:rPr kumimoji="0" lang="en-CA" altLang="de-DE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mOS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PFS and RR of (n = 150)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2524642" y="4960592"/>
            <a:ext cx="2791557" cy="97614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Patients included in evaluation of </a:t>
            </a:r>
            <a:r>
              <a:rPr kumimoji="0" lang="en-CA" altLang="de-DE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mOS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en-CA" altLang="de-DE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PFS</a:t>
            </a:r>
            <a:r>
              <a:rPr lang="en-CA" altLang="de-DE" sz="1000" dirty="0">
                <a:latin typeface="Arial" panose="020B0604020202020204" pitchFamily="34" charset="0"/>
              </a:rPr>
              <a:t> </a:t>
            </a:r>
            <a:r>
              <a:rPr lang="en-CA" altLang="de-DE" sz="1000" dirty="0" smtClean="0">
                <a:latin typeface="Arial" panose="020B0604020202020204" pitchFamily="34" charset="0"/>
              </a:rPr>
              <a:t>and</a:t>
            </a:r>
            <a:r>
              <a:rPr kumimoji="0" lang="en-CA" altLang="de-DE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RR for SEQ vs NON-SEQ in patients progressing/dying after 02/2016 </a:t>
            </a:r>
            <a:r>
              <a:rPr lang="en-CA" altLang="de-DE" sz="1000" dirty="0" smtClean="0">
                <a:latin typeface="Arial" panose="020B0604020202020204" pitchFamily="34" charset="0"/>
              </a:rPr>
              <a:t>(</a:t>
            </a:r>
            <a:r>
              <a:rPr lang="en-CA" altLang="de-DE" sz="1000" i="1" dirty="0">
                <a:latin typeface="Arial" panose="020B0604020202020204" pitchFamily="34" charset="0"/>
              </a:rPr>
              <a:t>N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lang="en-CA" altLang="de-DE" sz="1000" dirty="0" smtClean="0">
                <a:latin typeface="Arial" panose="020B0604020202020204" pitchFamily="34" charset="0"/>
              </a:rPr>
              <a:t>79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690136" y="91072"/>
            <a:ext cx="2787114" cy="20764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Excluded (n = </a:t>
            </a:r>
            <a:r>
              <a:rPr lang="en-CA" altLang="de-DE" sz="1000" dirty="0" smtClean="0">
                <a:latin typeface="Arial" panose="020B0604020202020204" pitchFamily="34" charset="0"/>
              </a:rPr>
              <a:t>37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Stage III, no TKI received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=3)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Stage III, TKI as induction therapy before surgery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 1)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received experimental TKI in 1</a:t>
            </a:r>
            <a:r>
              <a:rPr lang="en-CA" altLang="de-DE" sz="1000" baseline="30000" dirty="0" smtClean="0">
                <a:latin typeface="Arial" panose="020B0604020202020204" pitchFamily="34" charset="0"/>
              </a:rPr>
              <a:t>st</a:t>
            </a:r>
            <a:r>
              <a:rPr lang="en-CA" altLang="de-DE" sz="1000" dirty="0" smtClean="0">
                <a:latin typeface="Arial" panose="020B0604020202020204" pitchFamily="34" charset="0"/>
              </a:rPr>
              <a:t> or 2</a:t>
            </a:r>
            <a:r>
              <a:rPr lang="en-CA" altLang="de-DE" sz="1000" baseline="30000" dirty="0" smtClean="0">
                <a:latin typeface="Arial" panose="020B0604020202020204" pitchFamily="34" charset="0"/>
              </a:rPr>
              <a:t>nd</a:t>
            </a:r>
            <a:r>
              <a:rPr lang="en-CA" altLang="de-DE" sz="1000" dirty="0" smtClean="0">
                <a:latin typeface="Arial" panose="020B0604020202020204" pitchFamily="34" charset="0"/>
              </a:rPr>
              <a:t> line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 5)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No TKI, best supportive care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 2)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Diagnosis and testing only, treatment at other institutions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=17)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No TKI treatment due to </a:t>
            </a:r>
            <a:r>
              <a:rPr lang="en-CA" altLang="de-DE" sz="1000" dirty="0">
                <a:latin typeface="Arial" panose="020B0604020202020204" pitchFamily="34" charset="0"/>
              </a:rPr>
              <a:t>u</a:t>
            </a:r>
            <a:r>
              <a:rPr lang="en-CA" altLang="de-DE" sz="1000" dirty="0" smtClean="0">
                <a:latin typeface="Arial" panose="020B0604020202020204" pitchFamily="34" charset="0"/>
              </a:rPr>
              <a:t>ncommon non-TKI sensitive EGFR mutation and/or co-mutations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 7)</a:t>
            </a:r>
          </a:p>
        </p:txBody>
      </p:sp>
      <p:cxnSp>
        <p:nvCxnSpPr>
          <p:cNvPr id="28" name="Gerade Verbindung mit Pfeil 27"/>
          <p:cNvCxnSpPr>
            <a:stCxn id="12" idx="2"/>
          </p:cNvCxnSpPr>
          <p:nvPr/>
        </p:nvCxnSpPr>
        <p:spPr bwMode="auto">
          <a:xfrm flipH="1">
            <a:off x="3920421" y="1922985"/>
            <a:ext cx="2" cy="13016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5690136" y="2319988"/>
            <a:ext cx="2787114" cy="10709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Excluded (</a:t>
            </a:r>
            <a:r>
              <a:rPr kumimoji="0" lang="en-CA" altLang="de-DE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lang="en-CA" altLang="de-DE" sz="1000" dirty="0" smtClean="0">
                <a:latin typeface="Arial" panose="020B0604020202020204" pitchFamily="34" charset="0"/>
              </a:rPr>
              <a:t>5</a:t>
            </a:r>
            <a:r>
              <a:rPr lang="en-CA" altLang="de-DE" sz="1000" dirty="0">
                <a:latin typeface="Arial" panose="020B0604020202020204" pitchFamily="34" charset="0"/>
              </a:rPr>
              <a:t>9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Patients progressing/dying before approval of </a:t>
            </a:r>
            <a:r>
              <a:rPr lang="en-CA" altLang="de-DE" sz="1000" dirty="0" err="1" smtClean="0">
                <a:latin typeface="Arial" panose="020B0604020202020204" pitchFamily="34" charset="0"/>
              </a:rPr>
              <a:t>osimertinib</a:t>
            </a:r>
            <a:r>
              <a:rPr lang="en-CA" altLang="de-DE" sz="1000" dirty="0" smtClean="0">
                <a:latin typeface="Arial" panose="020B0604020202020204" pitchFamily="34" charset="0"/>
              </a:rPr>
              <a:t> for T790M positive NSCLC in 02/2016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 42) 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Patients receiving 3</a:t>
            </a:r>
            <a:r>
              <a:rPr lang="en-CA" altLang="de-DE" sz="1000" baseline="30000" dirty="0" smtClean="0">
                <a:latin typeface="Arial" panose="020B0604020202020204" pitchFamily="34" charset="0"/>
              </a:rPr>
              <a:t>rd</a:t>
            </a:r>
            <a:r>
              <a:rPr lang="en-CA" altLang="de-DE" sz="1000" dirty="0" smtClean="0">
                <a:latin typeface="Arial" panose="020B0604020202020204" pitchFamily="34" charset="0"/>
              </a:rPr>
              <a:t> generation TKI </a:t>
            </a:r>
            <a:r>
              <a:rPr lang="en-CA" altLang="de-DE" sz="1000" dirty="0" err="1" smtClean="0">
                <a:latin typeface="Arial" panose="020B0604020202020204" pitchFamily="34" charset="0"/>
              </a:rPr>
              <a:t>osimertinib</a:t>
            </a:r>
            <a:r>
              <a:rPr lang="en-CA" altLang="de-DE" sz="1000" dirty="0" smtClean="0">
                <a:latin typeface="Arial" panose="020B0604020202020204" pitchFamily="34" charset="0"/>
              </a:rPr>
              <a:t> as first-line therapy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 17)</a:t>
            </a:r>
          </a:p>
        </p:txBody>
      </p:sp>
      <p:cxnSp>
        <p:nvCxnSpPr>
          <p:cNvPr id="44" name="Gerade Verbindung mit Pfeil 43"/>
          <p:cNvCxnSpPr>
            <a:endCxn id="14" idx="1"/>
          </p:cNvCxnSpPr>
          <p:nvPr/>
        </p:nvCxnSpPr>
        <p:spPr bwMode="auto">
          <a:xfrm flipV="1">
            <a:off x="3923249" y="1129302"/>
            <a:ext cx="1766887" cy="61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Gerade Verbindung mit Pfeil 45"/>
          <p:cNvCxnSpPr/>
          <p:nvPr/>
        </p:nvCxnSpPr>
        <p:spPr bwMode="auto">
          <a:xfrm flipV="1">
            <a:off x="3923248" y="2682399"/>
            <a:ext cx="1766888" cy="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2524642" y="3224674"/>
            <a:ext cx="2791557" cy="97614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Patients included in evaluation of </a:t>
            </a:r>
            <a:r>
              <a:rPr kumimoji="0" lang="en-CA" altLang="de-DE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mOS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en-CA" altLang="de-DE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PFS, RR, rate of second biomarker analysis and </a:t>
            </a:r>
            <a:r>
              <a:rPr lang="en-CA" altLang="de-DE" sz="1000" dirty="0" smtClean="0">
                <a:latin typeface="Arial" panose="020B0604020202020204" pitchFamily="34" charset="0"/>
              </a:rPr>
              <a:t>rate of </a:t>
            </a:r>
            <a:r>
              <a:rPr kumimoji="0" lang="en-CA" altLang="de-DE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second-line treatment in patients progressing/dying on 1</a:t>
            </a:r>
            <a:r>
              <a:rPr kumimoji="0" lang="en-CA" altLang="de-DE" sz="1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</a:t>
            </a:r>
            <a:r>
              <a:rPr kumimoji="0" lang="en-CA" altLang="de-DE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/2</a:t>
            </a:r>
            <a:r>
              <a:rPr kumimoji="0" lang="en-CA" altLang="de-DE" sz="1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nd</a:t>
            </a:r>
            <a:r>
              <a:rPr kumimoji="0" lang="en-CA" altLang="de-DE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gen TKI after 02/2016 </a:t>
            </a:r>
            <a:r>
              <a:rPr lang="en-CA" altLang="de-DE" sz="1000" dirty="0" smtClean="0">
                <a:latin typeface="Arial" panose="020B0604020202020204" pitchFamily="34" charset="0"/>
              </a:rPr>
              <a:t>(</a:t>
            </a:r>
            <a:r>
              <a:rPr lang="en-CA" altLang="de-DE" sz="1000" i="1" dirty="0">
                <a:latin typeface="Arial" panose="020B0604020202020204" pitchFamily="34" charset="0"/>
              </a:rPr>
              <a:t>N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</a:t>
            </a:r>
            <a:r>
              <a:rPr lang="en-CA" altLang="de-DE" sz="1000" dirty="0" smtClean="0">
                <a:latin typeface="Arial" panose="020B0604020202020204" pitchFamily="34" charset="0"/>
              </a:rPr>
              <a:t>91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0" name="Gerade Verbindung mit Pfeil 39"/>
          <p:cNvCxnSpPr>
            <a:endCxn id="23" idx="0"/>
          </p:cNvCxnSpPr>
          <p:nvPr/>
        </p:nvCxnSpPr>
        <p:spPr bwMode="auto">
          <a:xfrm flipH="1">
            <a:off x="3920421" y="4234768"/>
            <a:ext cx="1" cy="7258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5690136" y="3660228"/>
            <a:ext cx="2787114" cy="22021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Excluded (</a:t>
            </a:r>
            <a:r>
              <a:rPr kumimoji="0" lang="en-CA" altLang="de-DE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</a:t>
            </a:r>
            <a:r>
              <a:rPr kumimoji="0" lang="en-CA" alt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=12)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Pts still on treatment with 1</a:t>
            </a:r>
            <a:r>
              <a:rPr lang="en-CA" altLang="de-DE" sz="1000" baseline="30000" dirty="0" smtClean="0">
                <a:latin typeface="Arial" panose="020B0604020202020204" pitchFamily="34" charset="0"/>
              </a:rPr>
              <a:t>st</a:t>
            </a:r>
            <a:r>
              <a:rPr lang="en-CA" altLang="de-DE" sz="1000" dirty="0" smtClean="0">
                <a:latin typeface="Arial" panose="020B0604020202020204" pitchFamily="34" charset="0"/>
              </a:rPr>
              <a:t>/2</a:t>
            </a:r>
            <a:r>
              <a:rPr lang="en-CA" altLang="de-DE" sz="1000" baseline="30000" dirty="0" smtClean="0">
                <a:latin typeface="Arial" panose="020B0604020202020204" pitchFamily="34" charset="0"/>
              </a:rPr>
              <a:t>nd</a:t>
            </a:r>
            <a:r>
              <a:rPr lang="en-CA" altLang="de-DE" sz="1000" dirty="0" smtClean="0">
                <a:latin typeface="Arial" panose="020B0604020202020204" pitchFamily="34" charset="0"/>
              </a:rPr>
              <a:t> gen TKI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 10)</a:t>
            </a: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CA" altLang="de-DE" sz="1000" dirty="0" smtClean="0">
                <a:latin typeface="Arial" panose="020B0604020202020204" pitchFamily="34" charset="0"/>
              </a:rPr>
              <a:t>Patients starting first-line 1</a:t>
            </a:r>
            <a:r>
              <a:rPr lang="en-CA" altLang="de-DE" sz="1000" baseline="30000" dirty="0" smtClean="0">
                <a:latin typeface="Arial" panose="020B0604020202020204" pitchFamily="34" charset="0"/>
              </a:rPr>
              <a:t>st</a:t>
            </a:r>
            <a:r>
              <a:rPr lang="en-CA" altLang="de-DE" sz="1000" dirty="0" smtClean="0">
                <a:latin typeface="Arial" panose="020B0604020202020204" pitchFamily="34" charset="0"/>
              </a:rPr>
              <a:t>/2</a:t>
            </a:r>
            <a:r>
              <a:rPr lang="en-CA" altLang="de-DE" sz="1000" baseline="30000" dirty="0" smtClean="0">
                <a:latin typeface="Arial" panose="020B0604020202020204" pitchFamily="34" charset="0"/>
              </a:rPr>
              <a:t>nd</a:t>
            </a:r>
            <a:r>
              <a:rPr lang="en-CA" altLang="de-DE" sz="1000" dirty="0" smtClean="0">
                <a:latin typeface="Arial" panose="020B0604020202020204" pitchFamily="34" charset="0"/>
              </a:rPr>
              <a:t> gen TKI at our center and continuing treatment in institutions more close to home with no </a:t>
            </a:r>
            <a:r>
              <a:rPr lang="en-CA" altLang="de-DE" sz="1000" dirty="0" err="1" smtClean="0">
                <a:latin typeface="Arial" panose="020B0604020202020204" pitchFamily="34" charset="0"/>
              </a:rPr>
              <a:t>futher</a:t>
            </a:r>
            <a:r>
              <a:rPr lang="en-CA" altLang="de-DE" sz="1000" dirty="0" smtClean="0">
                <a:latin typeface="Arial" panose="020B0604020202020204" pitchFamily="34" charset="0"/>
              </a:rPr>
              <a:t> information on re-testing and treatment (</a:t>
            </a:r>
            <a:r>
              <a:rPr lang="en-CA" altLang="de-DE" sz="1000" i="1" dirty="0" smtClean="0">
                <a:latin typeface="Arial" panose="020B0604020202020204" pitchFamily="34" charset="0"/>
              </a:rPr>
              <a:t>N</a:t>
            </a:r>
            <a:r>
              <a:rPr lang="en-CA" altLang="de-DE" sz="1000" dirty="0" smtClean="0">
                <a:latin typeface="Arial" panose="020B0604020202020204" pitchFamily="34" charset="0"/>
              </a:rPr>
              <a:t> = 2)</a:t>
            </a:r>
          </a:p>
        </p:txBody>
      </p:sp>
      <p:cxnSp>
        <p:nvCxnSpPr>
          <p:cNvPr id="43" name="Gerade Verbindung mit Pfeil 42"/>
          <p:cNvCxnSpPr/>
          <p:nvPr/>
        </p:nvCxnSpPr>
        <p:spPr bwMode="auto">
          <a:xfrm flipV="1">
            <a:off x="3923248" y="4587657"/>
            <a:ext cx="1766888" cy="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3626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2001-04-26 Vorlage EA-NRW_Fs">
  <a:themeElements>
    <a:clrScheme name="2001-04-26 Vorlage EA-NRW_F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001-04-26 Vorlage EA-NRW_F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none" rtlCol="0">
        <a:spAutoFit/>
      </a:bodyPr>
      <a:lstStyle>
        <a:defPPr marL="0" marR="0" indent="0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tabLst/>
          <a:defRPr kumimoji="0" sz="1800" b="1" i="0" u="none" strike="noStrike" kern="0" cap="none" spc="0" normalizeH="0" baseline="0" noProof="0" dirty="0" smtClean="0">
            <a:ln>
              <a:noFill/>
            </a:ln>
            <a:solidFill>
              <a:srgbClr val="003366"/>
            </a:solidFill>
            <a:effectLst/>
            <a:uLnTx/>
            <a:uFillTx/>
            <a:latin typeface="Calibri" pitchFamily="34" charset="0"/>
          </a:defRPr>
        </a:defPPr>
      </a:lstStyle>
    </a:txDef>
  </a:objectDefaults>
  <a:extraClrSchemeLst>
    <a:extraClrScheme>
      <a:clrScheme name="2001-04-26 Vorlage EA-NRW_F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1-04-26 Vorlage EA-NRW_F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1-04-26 Vorlage EA-NRW_F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1-04-26 Vorlage EA-NRW_F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1-04-26 Vorlage EA-NRW_F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1-04-26 Vorlage EA-NRW_F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1-04-26 Vorlage EA-NRW_F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C:\Dokumente und Einstellungen\Bang\Eigene Dateien\PowerPoint\Vorlagen für Powerpoint\2001-04-26 Vorlage EA-NRW_Fs.pot</Template>
  <TotalTime>0</TotalTime>
  <Words>315</Words>
  <Application>Microsoft Office PowerPoint</Application>
  <PresentationFormat>Bildschirmpräsentation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2_2001-04-26 Vorlage EA-NRW_Fs</vt:lpstr>
      <vt:lpstr>PowerPoint-Präsentation</vt:lpstr>
    </vt:vector>
  </TitlesOfParts>
  <Company>DesignLevel 2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Arial Bold</dc:title>
  <dc:creator>Kais_Boyka</dc:creator>
  <cp:lastModifiedBy>Dr. med. Michael Pogorzelski</cp:lastModifiedBy>
  <cp:revision>1166</cp:revision>
  <cp:lastPrinted>2016-10-13T12:27:24Z</cp:lastPrinted>
  <dcterms:created xsi:type="dcterms:W3CDTF">2009-03-12T17:46:15Z</dcterms:created>
  <dcterms:modified xsi:type="dcterms:W3CDTF">2022-12-13T21:48:44Z</dcterms:modified>
</cp:coreProperties>
</file>