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8" r:id="rId4"/>
    <p:sldId id="259" r:id="rId5"/>
    <p:sldId id="265" r:id="rId6"/>
    <p:sldId id="267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66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1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58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01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3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639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11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5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10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2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57658-ABE4-49D2-BEAD-730833CCBC7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4616B-A3C6-460E-868E-622F723B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6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27207"/>
            <a:ext cx="9144000" cy="1482755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S2.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GSEA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of 247 genes linked by GREAT with 351 human-specific LTR7 and LTR5_Hs using the Enrichr bioinformatics platform (A – F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Related to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Inference of putative phenotypic impacts of human-specific LTR7 &amp; LTR5_Hs loci based on GREAT algorithm-guided functional annotations of proximity placement-linked genes.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1417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212" y="523875"/>
            <a:ext cx="4981575" cy="5810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377" y="198408"/>
            <a:ext cx="31892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351 </a:t>
            </a:r>
            <a:r>
              <a:rPr lang="en-US" sz="1400" b="1" dirty="0" err="1" smtClean="0"/>
              <a:t>hs</a:t>
            </a:r>
            <a:r>
              <a:rPr lang="en-US" sz="1400" b="1" dirty="0" smtClean="0"/>
              <a:t> LTR7 &amp; LTR5_Hs loci</a:t>
            </a:r>
          </a:p>
          <a:p>
            <a:pPr algn="ctr"/>
            <a:r>
              <a:rPr lang="en-US" sz="1400" b="1" dirty="0" smtClean="0"/>
              <a:t>247 genes: </a:t>
            </a:r>
          </a:p>
          <a:p>
            <a:pPr algn="ctr"/>
            <a:r>
              <a:rPr lang="en-US" sz="1400" b="1" dirty="0" err="1" smtClean="0"/>
              <a:t>lncHUB</a:t>
            </a:r>
            <a:r>
              <a:rPr lang="en-US" sz="1400" b="1" dirty="0" smtClean="0"/>
              <a:t> lncRNA co-expression database; </a:t>
            </a:r>
          </a:p>
          <a:p>
            <a:pPr algn="ctr"/>
            <a:r>
              <a:rPr lang="en-US" sz="1400" b="1" dirty="0" smtClean="0"/>
              <a:t>top 10 significantly enriched records</a:t>
            </a:r>
            <a:endParaRPr lang="en-US" sz="1400" b="1" dirty="0"/>
          </a:p>
        </p:txBody>
      </p:sp>
      <p:sp>
        <p:nvSpPr>
          <p:cNvPr id="5" name="TextBox 2"/>
          <p:cNvSpPr txBox="1"/>
          <p:nvPr/>
        </p:nvSpPr>
        <p:spPr>
          <a:xfrm>
            <a:off x="20129" y="8955"/>
            <a:ext cx="3594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926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0899" y="17896"/>
            <a:ext cx="3980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351 human-specific LTR7 &amp; LTR5_Hs loci</a:t>
            </a:r>
          </a:p>
          <a:p>
            <a:pPr algn="ctr"/>
            <a:r>
              <a:rPr lang="en-US" b="1" dirty="0" smtClean="0"/>
              <a:t>247 genes</a:t>
            </a:r>
            <a:endParaRPr lang="en-US" b="1" dirty="0"/>
          </a:p>
        </p:txBody>
      </p:sp>
      <p:pic>
        <p:nvPicPr>
          <p:cNvPr id="2050" name="Picture 2" descr="https://appyters.maayanlab.cloud/Enrichment_Analysis_Visualizer/07eaa3afd4eb745a668d45a726445b695bd6182b/Enrichr_results_b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60" y="2233228"/>
            <a:ext cx="6012612" cy="383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65111" y="1062807"/>
            <a:ext cx="4487128" cy="4986768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4710022" y="1502398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950899" y="1502401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3464944" y="1502400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4948686" y="1502399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794988" y="6054331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TextBox 6"/>
          <p:cNvSpPr txBox="1"/>
          <p:nvPr/>
        </p:nvSpPr>
        <p:spPr>
          <a:xfrm>
            <a:off x="1353399" y="5989526"/>
            <a:ext cx="2731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Fetal Gonad Marker Genes</a:t>
            </a:r>
            <a:endParaRPr lang="en-US" b="1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296495" y="2357839"/>
            <a:ext cx="1153837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710022" y="2357839"/>
            <a:ext cx="911885" cy="8792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9068" y="6528123"/>
            <a:ext cx="455943" cy="1466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53399" y="6348341"/>
            <a:ext cx="388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Naïve Primed Pluripotent States Genes</a:t>
            </a:r>
            <a:endParaRPr lang="en-US" b="1" dirty="0"/>
          </a:p>
        </p:txBody>
      </p:sp>
      <p:sp>
        <p:nvSpPr>
          <p:cNvPr id="15" name="TextBox 2"/>
          <p:cNvSpPr txBox="1"/>
          <p:nvPr/>
        </p:nvSpPr>
        <p:spPr>
          <a:xfrm>
            <a:off x="20129" y="8955"/>
            <a:ext cx="3594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5849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212" y="523875"/>
            <a:ext cx="4981575" cy="5810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377" y="198408"/>
            <a:ext cx="31892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351 </a:t>
            </a:r>
            <a:r>
              <a:rPr lang="en-US" sz="1400" b="1" dirty="0" err="1" smtClean="0"/>
              <a:t>hs</a:t>
            </a:r>
            <a:r>
              <a:rPr lang="en-US" sz="1400" b="1" dirty="0" smtClean="0"/>
              <a:t> LTR7 &amp; LTR5_Hs loci</a:t>
            </a:r>
          </a:p>
          <a:p>
            <a:pPr algn="ctr"/>
            <a:r>
              <a:rPr lang="en-US" sz="1400" b="1" dirty="0" smtClean="0"/>
              <a:t>247 genes: </a:t>
            </a:r>
          </a:p>
          <a:p>
            <a:pPr algn="ctr"/>
            <a:r>
              <a:rPr lang="en-US" sz="1400" b="1" dirty="0" err="1" smtClean="0"/>
              <a:t>lncHUB</a:t>
            </a:r>
            <a:r>
              <a:rPr lang="en-US" sz="1400" b="1" dirty="0" smtClean="0"/>
              <a:t> lncRNA co-expression database; </a:t>
            </a:r>
          </a:p>
          <a:p>
            <a:pPr algn="ctr"/>
            <a:r>
              <a:rPr lang="en-US" sz="1400" b="1" dirty="0" smtClean="0"/>
              <a:t>top 30 significantly enriched records</a:t>
            </a:r>
            <a:endParaRPr lang="en-US" sz="1400" b="1" dirty="0"/>
          </a:p>
        </p:txBody>
      </p:sp>
      <p:sp>
        <p:nvSpPr>
          <p:cNvPr id="4" name="TextBox 2"/>
          <p:cNvSpPr txBox="1"/>
          <p:nvPr/>
        </p:nvSpPr>
        <p:spPr>
          <a:xfrm>
            <a:off x="20129" y="8955"/>
            <a:ext cx="3594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55035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227" y="765415"/>
            <a:ext cx="4981575" cy="5810250"/>
          </a:xfrm>
          <a:prstGeom prst="rect">
            <a:avLst/>
          </a:prstGeom>
        </p:spPr>
      </p:pic>
      <p:pic>
        <p:nvPicPr>
          <p:cNvPr id="3" name="Picture 2" descr="https://appyters.maayanlab.cloud/Enrichment_Analysis_Visualizer/07eaa3afd4eb745a668d45a726445b695bd6182b/Enrichr_results_b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6" y="1213160"/>
            <a:ext cx="6374291" cy="383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0899" y="17896"/>
            <a:ext cx="3980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351 human-specific LTR7 &amp; LTR5_Hs loci</a:t>
            </a:r>
          </a:p>
          <a:p>
            <a:pPr algn="ctr"/>
            <a:r>
              <a:rPr lang="en-US" b="1" dirty="0" smtClean="0"/>
              <a:t>247 genes</a:t>
            </a:r>
            <a:endParaRPr lang="en-US" b="1" dirty="0"/>
          </a:p>
        </p:txBody>
      </p:sp>
      <p:sp>
        <p:nvSpPr>
          <p:cNvPr id="5" name="5-Point Star 4"/>
          <p:cNvSpPr/>
          <p:nvPr/>
        </p:nvSpPr>
        <p:spPr>
          <a:xfrm>
            <a:off x="794988" y="6054331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TextBox 5"/>
          <p:cNvSpPr txBox="1"/>
          <p:nvPr/>
        </p:nvSpPr>
        <p:spPr>
          <a:xfrm>
            <a:off x="1353399" y="5989526"/>
            <a:ext cx="2731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Fetal Gonad Marker Genes</a:t>
            </a:r>
            <a:endParaRPr lang="en-US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19068" y="6528123"/>
            <a:ext cx="455943" cy="1466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53399" y="6348341"/>
            <a:ext cx="388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Naïve Primed Pluripotent States Genes</a:t>
            </a:r>
            <a:endParaRPr lang="en-US" b="1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017549" y="3220481"/>
            <a:ext cx="0" cy="1049594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8017549" y="2107673"/>
            <a:ext cx="5017" cy="851187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5-Point Star 13"/>
          <p:cNvSpPr/>
          <p:nvPr/>
        </p:nvSpPr>
        <p:spPr>
          <a:xfrm>
            <a:off x="6893755" y="2751819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6906696" y="3391586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6911086" y="3840158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6893754" y="2510288"/>
            <a:ext cx="232913" cy="20704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"/>
          <p:cNvSpPr txBox="1"/>
          <p:nvPr/>
        </p:nvSpPr>
        <p:spPr>
          <a:xfrm>
            <a:off x="20129" y="8955"/>
            <a:ext cx="3594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358705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62313" y="1254125"/>
          <a:ext cx="11412744" cy="4348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6925"/>
                <a:gridCol w="815199"/>
                <a:gridCol w="951062"/>
                <a:gridCol w="951062"/>
                <a:gridCol w="951062"/>
                <a:gridCol w="951062"/>
                <a:gridCol w="1099866"/>
                <a:gridCol w="802257"/>
                <a:gridCol w="951063"/>
                <a:gridCol w="951062"/>
                <a:gridCol w="832448"/>
                <a:gridCol w="1069676"/>
              </a:tblGrid>
              <a:tr h="531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Gonadal Mitotic Phase Fetal Germ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 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effectLst/>
                        </a:rPr>
                        <a:t>Leydig</a:t>
                      </a:r>
                      <a:r>
                        <a:rPr lang="en-US" sz="1200" b="1" u="none" strike="noStrike" dirty="0">
                          <a:effectLst/>
                        </a:rPr>
                        <a:t> Precursor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 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Gonadal Endothelial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effectLst/>
                        </a:rPr>
                        <a:t>Sertoli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 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Mitotic Fetal Germ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 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Oogenesis Phase Fetal Germ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 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Migration Phase Fetal Germ cell</a:t>
                      </a:r>
                      <a:r>
                        <a:rPr lang="en-US" sz="1200" b="1" u="none" strike="noStrike" dirty="0" smtClean="0">
                          <a:effectLst/>
                        </a:rPr>
                        <a:t>: 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Endothelial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 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Meiotic Prophase Fetal Germ cell</a:t>
                      </a:r>
                      <a:r>
                        <a:rPr lang="en-US" sz="1200" b="1" u="none" strike="noStrike" dirty="0" smtClean="0">
                          <a:effectLst/>
                        </a:rPr>
                        <a:t>: 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Granulosa cell</a:t>
                      </a:r>
                      <a:r>
                        <a:rPr lang="en-US" sz="1200" b="1" u="none" strike="noStrike" dirty="0" smtClean="0">
                          <a:effectLst/>
                        </a:rPr>
                        <a:t>: 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effectLst/>
                        </a:rPr>
                        <a:t>Leydig</a:t>
                      </a:r>
                      <a:r>
                        <a:rPr lang="en-US" sz="1200" b="1" u="none" strike="noStrike" dirty="0">
                          <a:effectLst/>
                        </a:rPr>
                        <a:t> cell</a:t>
                      </a:r>
                      <a:r>
                        <a:rPr lang="en-US" sz="1200" b="1" u="none" strike="noStrike" dirty="0" smtClean="0">
                          <a:effectLst/>
                        </a:rPr>
                        <a:t>: 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Mitotic Arrest Phase Fetal Germ </a:t>
                      </a:r>
                      <a:r>
                        <a:rPr lang="en-US" sz="1200" b="1" u="none" strike="noStrike" dirty="0" smtClean="0">
                          <a:effectLst/>
                        </a:rPr>
                        <a:t>cells: </a:t>
                      </a:r>
                    </a:p>
                    <a:p>
                      <a:pPr algn="l" fontAlgn="b"/>
                      <a:r>
                        <a:rPr lang="en-US" sz="1200" b="1" u="none" strike="noStrike" dirty="0" smtClean="0">
                          <a:effectLst/>
                        </a:rPr>
                        <a:t>Fetal </a:t>
                      </a:r>
                      <a:r>
                        <a:rPr lang="en-US" sz="1200" b="1" u="none" strike="noStrike" dirty="0">
                          <a:effectLst/>
                        </a:rPr>
                        <a:t>Gonad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RAB3B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SEMA5A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SEMA6A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HACD1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DAPK1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KMT2E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WDHD1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WDHD1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KMT2E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SEMA5A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PGRMC1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SERPINE2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IFT172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FSTL5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STIM2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CXADR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NVL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RBFOX1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ZNF729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KLHL7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BTG3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TFRC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CILP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HENMT1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COL22A1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SERPINE2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CD109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CDH2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TMEM51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KCNK9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NVL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IDH2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NECAB1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GSTA3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DNAJB6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SLC25A16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GOLIM4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IDH2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GSTA4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KLF4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GOLIM4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ZNF486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FAM126A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SETD2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SPIDR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STIM2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FAM124B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EMP2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DAB2IP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LIPH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SLC25A16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TMEM64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DR1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TBL1XR1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EFEMP1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PDE5A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PLXNA2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PRUNE2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CAPN13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ADARB2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ATF7IP2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GFPT2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DNMBP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ITM2C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TIMELESS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C21ORF91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FAM124B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SVIP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PHKB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DCAF12L1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RAB15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PDE4B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OSBPL11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EFEMP1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RUFY1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FOXK1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GOLIM4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NDUFAB1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ST3GAL6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GGT1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ZNF729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FA2H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TMEM64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SIRPA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PLXNA2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ADM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HS6ST1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RAB15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FSTL5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OSBPL11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CA8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STOM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LRIG3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SVIP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NDUFAB1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TBL1XR1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FAM126A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RAD9B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SOCS4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KLF4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STOM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KLHL7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PGRMC1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SH3GL2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ITM2C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PRODH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PSD3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BOC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ZNF486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ACO1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POT1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ITM2C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SGK1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RAD9B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FOLR1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LHX8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PFKP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CNTLN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SH3GL2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  <a:tr h="17092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LHX8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22" marR="7122" marT="7122" marB="0" anchor="b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49351" y="388980"/>
            <a:ext cx="11095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Human-specific LTR7 and LTR5_Hs associated genes encoding markers of 12 distinct cell populations of fetal </a:t>
            </a:r>
            <a:r>
              <a:rPr lang="en-US" b="1" dirty="0"/>
              <a:t>g</a:t>
            </a:r>
            <a:r>
              <a:rPr lang="en-US" b="1" dirty="0" smtClean="0"/>
              <a:t>onads</a:t>
            </a:r>
            <a:endParaRPr lang="en-US" b="1" dirty="0"/>
          </a:p>
        </p:txBody>
      </p:sp>
      <p:sp>
        <p:nvSpPr>
          <p:cNvPr id="5" name="TextBox 3"/>
          <p:cNvSpPr txBox="1"/>
          <p:nvPr/>
        </p:nvSpPr>
        <p:spPr>
          <a:xfrm>
            <a:off x="0" y="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61891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42412" y="961590"/>
            <a:ext cx="5109719" cy="5095840"/>
          </a:xfrm>
          <a:prstGeom prst="rect">
            <a:avLst/>
          </a:prstGeom>
        </p:spPr>
      </p:pic>
      <p:pic>
        <p:nvPicPr>
          <p:cNvPr id="3" name="Picture 2" descr="https://appyters.maayanlab.cloud/Enrichment_Analysis_Visualizer/475d65c5f4cf1fbecc41dfc5a220b19f21f85500/Enrichr_results_b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92" y="2061713"/>
            <a:ext cx="5762446" cy="42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8910" y="216453"/>
            <a:ext cx="108616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Human-specific LTR7 and LTR5_Hs associated genes encoding markers of distinct cell populations of fetal gonads</a:t>
            </a:r>
          </a:p>
          <a:p>
            <a:pPr algn="ctr"/>
            <a:r>
              <a:rPr lang="en-US" b="1" dirty="0" smtClean="0"/>
              <a:t>Top 10 significantly enriched records</a:t>
            </a:r>
            <a:endParaRPr lang="en-US" b="1" dirty="0"/>
          </a:p>
        </p:txBody>
      </p:sp>
      <p:sp>
        <p:nvSpPr>
          <p:cNvPr id="5" name="TextBox 3"/>
          <p:cNvSpPr txBox="1"/>
          <p:nvPr/>
        </p:nvSpPr>
        <p:spPr>
          <a:xfrm>
            <a:off x="0" y="0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89471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342</Words>
  <Application>Microsoft Office PowerPoint</Application>
  <PresentationFormat>Widescreen</PresentationFormat>
  <Paragraphs>163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Supplementary Figure S2. GSEA of 247 genes linked by GREAT with 351 human-specific LTR7 and LTR5_Hs using the Enrichr bioinformatics platform (A – F). Related to Figure 5. Inference of putative phenotypic impacts of human-specific LTR7 &amp; LTR5_Hs loci based on GREAT algorithm-guided functional annotations of proximity placement-linked genes.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Supplemental Figure lncHUB lncRNA co-expression</dc:title>
  <dc:creator>Guennadi Glinskii</dc:creator>
  <cp:lastModifiedBy>Guennadi Glinskii</cp:lastModifiedBy>
  <cp:revision>14</cp:revision>
  <dcterms:created xsi:type="dcterms:W3CDTF">2022-03-20T22:47:11Z</dcterms:created>
  <dcterms:modified xsi:type="dcterms:W3CDTF">2022-04-21T05:39:27Z</dcterms:modified>
</cp:coreProperties>
</file>