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66025" cy="977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9"/>
    <p:restoredTop sz="94694"/>
  </p:normalViewPr>
  <p:slideViewPr>
    <p:cSldViewPr snapToGrid="0">
      <p:cViewPr>
        <p:scale>
          <a:sx n="116" d="100"/>
          <a:sy n="116" d="100"/>
        </p:scale>
        <p:origin x="-1096" y="-80"/>
      </p:cViewPr>
      <p:guideLst>
        <p:guide orient="horz" pos="3078"/>
        <p:guide pos="23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225" cy="180022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oleObject" Target="file://localhost//Users/byronlamont/Desktop/succulent%20ms/Succulent%20ms%20work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580927384077"/>
          <c:y val="0.0509259259259259"/>
          <c:w val="0.762863517060368"/>
          <c:h val="0.767600612423447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chemeClr val="tx1"/>
              </a:solidFill>
              <a:ln w="19050">
                <a:noFill/>
              </a:ln>
              <a:effectLst/>
            </c:spPr>
          </c:marker>
          <c:xVal>
            <c:numRef>
              <c:f>Sheet1!$B$97:$B$104</c:f>
              <c:numCache>
                <c:formatCode>General</c:formatCode>
                <c:ptCount val="8"/>
                <c:pt idx="0">
                  <c:v>222.3848</c:v>
                </c:pt>
                <c:pt idx="1">
                  <c:v>88.2376</c:v>
                </c:pt>
                <c:pt idx="2">
                  <c:v>93.77279999999999</c:v>
                </c:pt>
                <c:pt idx="3">
                  <c:v>84.33039999999998</c:v>
                </c:pt>
                <c:pt idx="4">
                  <c:v>85.95839999999998</c:v>
                </c:pt>
                <c:pt idx="5">
                  <c:v>14.9776</c:v>
                </c:pt>
                <c:pt idx="6">
                  <c:v>50.468</c:v>
                </c:pt>
                <c:pt idx="7">
                  <c:v>31.58319999999999</c:v>
                </c:pt>
              </c:numCache>
            </c:numRef>
          </c:xVal>
          <c:yVal>
            <c:numRef>
              <c:f>Sheet1!$C$97:$C$104</c:f>
              <c:numCache>
                <c:formatCode>General</c:formatCode>
                <c:ptCount val="8"/>
                <c:pt idx="0">
                  <c:v>63.2</c:v>
                </c:pt>
                <c:pt idx="1">
                  <c:v>42.5</c:v>
                </c:pt>
                <c:pt idx="2">
                  <c:v>59.40000000000001</c:v>
                </c:pt>
                <c:pt idx="3">
                  <c:v>93.0</c:v>
                </c:pt>
                <c:pt idx="4">
                  <c:v>77.7</c:v>
                </c:pt>
                <c:pt idx="5">
                  <c:v>47.0</c:v>
                </c:pt>
                <c:pt idx="6">
                  <c:v>66.5</c:v>
                </c:pt>
                <c:pt idx="7">
                  <c:v>86.4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006-9E44-A4F4-A68C84E43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6171080"/>
        <c:axId val="2136052472"/>
      </c:scatterChart>
      <c:valAx>
        <c:axId val="2136171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052472"/>
        <c:crossesAt val="0.0"/>
        <c:crossBetween val="midCat"/>
      </c:valAx>
      <c:valAx>
        <c:axId val="213605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171080"/>
        <c:crosses val="autoZero"/>
        <c:crossBetween val="midCat"/>
        <c:majorUnit val="20.0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0.42668</cdr:x>
      <cdr:y>0.89799</cdr:y>
    </cdr:from>
    <cdr:to>
      <cdr:x>0.70959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FE81C388-6F40-DA2E-C1FE-DE828582AB7A}"/>
            </a:ext>
          </a:extLst>
        </cdr:cNvPr>
        <cdr:cNvSpPr txBox="1"/>
      </cdr:nvSpPr>
      <cdr:spPr>
        <a:xfrm xmlns:a="http://schemas.openxmlformats.org/drawingml/2006/main">
          <a:off x="2334541" y="2825490"/>
          <a:ext cx="1547912" cy="320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i="1" dirty="0" err="1"/>
            <a:t>D</a:t>
          </a:r>
          <a:r>
            <a:rPr lang="en-US" sz="2000" baseline="-25000" dirty="0" err="1"/>
            <a:t>v</a:t>
          </a:r>
          <a:r>
            <a:rPr lang="en-US" sz="2000" baseline="-25000" dirty="0"/>
            <a:t> </a:t>
          </a:r>
          <a:r>
            <a:rPr lang="en-US" sz="2000" dirty="0"/>
            <a:t>(mg/mm</a:t>
          </a:r>
          <a:r>
            <a:rPr lang="en-US" sz="2000" baseline="30000" dirty="0"/>
            <a:t>3</a:t>
          </a:r>
          <a:r>
            <a:rPr lang="en-US" sz="2000" dirty="0"/>
            <a:t>)</a:t>
          </a:r>
        </a:p>
      </cdr:txBody>
    </cdr:sp>
  </cdr:relSizeAnchor>
  <cdr:relSizeAnchor xmlns:cdr="http://schemas.openxmlformats.org/drawingml/2006/chartDrawing">
    <cdr:from>
      <cdr:x>0.06301</cdr:x>
      <cdr:y>0.26103</cdr:y>
    </cdr:from>
    <cdr:to>
      <cdr:x>0.30195</cdr:x>
      <cdr:y>0.69905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F3D7EF57-7994-427A-1116-88C6C123C546}"/>
            </a:ext>
          </a:extLst>
        </cdr:cNvPr>
        <cdr:cNvSpPr txBox="1"/>
      </cdr:nvSpPr>
      <cdr:spPr>
        <a:xfrm xmlns:a="http://schemas.openxmlformats.org/drawingml/2006/main">
          <a:off x="344775" y="821325"/>
          <a:ext cx="1307318" cy="1378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/>
            <a:t>Q</a:t>
          </a:r>
          <a:r>
            <a:rPr lang="en-US" sz="2000" baseline="-25000" dirty="0"/>
            <a:t>v</a:t>
          </a:r>
        </a:p>
        <a:p xmlns:a="http://schemas.openxmlformats.org/drawingml/2006/main">
          <a:r>
            <a:rPr lang="en-US" sz="2000" baseline="-25000" dirty="0"/>
            <a:t>(%)</a:t>
          </a:r>
          <a:endParaRPr lang="en-US" sz="20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452" y="1599627"/>
            <a:ext cx="6431121" cy="3402883"/>
          </a:xfrm>
        </p:spPr>
        <p:txBody>
          <a:bodyPr anchor="b"/>
          <a:lstStyle>
            <a:lvl1pPr algn="ctr">
              <a:defRPr sz="496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753" y="5133738"/>
            <a:ext cx="5674519" cy="2359844"/>
          </a:xfrm>
        </p:spPr>
        <p:txBody>
          <a:bodyPr/>
          <a:lstStyle>
            <a:lvl1pPr marL="0" indent="0" algn="ctr">
              <a:buNone/>
              <a:defRPr sz="1986"/>
            </a:lvl1pPr>
            <a:lvl2pPr marL="378287" indent="0" algn="ctr">
              <a:buNone/>
              <a:defRPr sz="1655"/>
            </a:lvl2pPr>
            <a:lvl3pPr marL="756575" indent="0" algn="ctr">
              <a:buNone/>
              <a:defRPr sz="1489"/>
            </a:lvl3pPr>
            <a:lvl4pPr marL="1134862" indent="0" algn="ctr">
              <a:buNone/>
              <a:defRPr sz="1324"/>
            </a:lvl4pPr>
            <a:lvl5pPr marL="1513149" indent="0" algn="ctr">
              <a:buNone/>
              <a:defRPr sz="1324"/>
            </a:lvl5pPr>
            <a:lvl6pPr marL="1891436" indent="0" algn="ctr">
              <a:buNone/>
              <a:defRPr sz="1324"/>
            </a:lvl6pPr>
            <a:lvl7pPr marL="2269724" indent="0" algn="ctr">
              <a:buNone/>
              <a:defRPr sz="1324"/>
            </a:lvl7pPr>
            <a:lvl8pPr marL="2648011" indent="0" algn="ctr">
              <a:buNone/>
              <a:defRPr sz="1324"/>
            </a:lvl8pPr>
            <a:lvl9pPr marL="3026298" indent="0" algn="ctr">
              <a:buNone/>
              <a:defRPr sz="132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7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5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24" y="2436775"/>
            <a:ext cx="6525697" cy="4065811"/>
          </a:xfrm>
        </p:spPr>
        <p:txBody>
          <a:bodyPr anchor="b"/>
          <a:lstStyle>
            <a:lvl1pPr>
              <a:defRPr sz="496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224" y="6541050"/>
            <a:ext cx="6525697" cy="2138114"/>
          </a:xfrm>
        </p:spPr>
        <p:txBody>
          <a:bodyPr/>
          <a:lstStyle>
            <a:lvl1pPr marL="0" indent="0">
              <a:buNone/>
              <a:defRPr sz="1986">
                <a:solidFill>
                  <a:schemeClr val="tx1"/>
                </a:solidFill>
              </a:defRPr>
            </a:lvl1pPr>
            <a:lvl2pPr marL="378287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6575" indent="0">
              <a:buNone/>
              <a:defRPr sz="1489">
                <a:solidFill>
                  <a:schemeClr val="tx1">
                    <a:tint val="75000"/>
                  </a:schemeClr>
                </a:solidFill>
              </a:defRPr>
            </a:lvl3pPr>
            <a:lvl4pPr marL="1134862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4pPr>
            <a:lvl5pPr marL="1513149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5pPr>
            <a:lvl6pPr marL="1891436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6pPr>
            <a:lvl7pPr marL="2269724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7pPr>
            <a:lvl8pPr marL="2648011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8pPr>
            <a:lvl9pPr marL="3026298" indent="0">
              <a:buNone/>
              <a:defRPr sz="13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5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0164" y="2601938"/>
            <a:ext cx="3215561" cy="620166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0300" y="2601938"/>
            <a:ext cx="3215561" cy="620166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64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149" y="520390"/>
            <a:ext cx="6525697" cy="188923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150" y="2396047"/>
            <a:ext cx="3200783" cy="1174265"/>
          </a:xfrm>
        </p:spPr>
        <p:txBody>
          <a:bodyPr anchor="b"/>
          <a:lstStyle>
            <a:lvl1pPr marL="0" indent="0">
              <a:buNone/>
              <a:defRPr sz="1986" b="1"/>
            </a:lvl1pPr>
            <a:lvl2pPr marL="378287" indent="0">
              <a:buNone/>
              <a:defRPr sz="1655" b="1"/>
            </a:lvl2pPr>
            <a:lvl3pPr marL="756575" indent="0">
              <a:buNone/>
              <a:defRPr sz="1489" b="1"/>
            </a:lvl3pPr>
            <a:lvl4pPr marL="1134862" indent="0">
              <a:buNone/>
              <a:defRPr sz="1324" b="1"/>
            </a:lvl4pPr>
            <a:lvl5pPr marL="1513149" indent="0">
              <a:buNone/>
              <a:defRPr sz="1324" b="1"/>
            </a:lvl5pPr>
            <a:lvl6pPr marL="1891436" indent="0">
              <a:buNone/>
              <a:defRPr sz="1324" b="1"/>
            </a:lvl6pPr>
            <a:lvl7pPr marL="2269724" indent="0">
              <a:buNone/>
              <a:defRPr sz="1324" b="1"/>
            </a:lvl7pPr>
            <a:lvl8pPr marL="2648011" indent="0">
              <a:buNone/>
              <a:defRPr sz="1324" b="1"/>
            </a:lvl8pPr>
            <a:lvl9pPr marL="3026298" indent="0">
              <a:buNone/>
              <a:defRPr sz="132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150" y="3570312"/>
            <a:ext cx="3200783" cy="525139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0301" y="2396047"/>
            <a:ext cx="3216546" cy="1174265"/>
          </a:xfrm>
        </p:spPr>
        <p:txBody>
          <a:bodyPr anchor="b"/>
          <a:lstStyle>
            <a:lvl1pPr marL="0" indent="0">
              <a:buNone/>
              <a:defRPr sz="1986" b="1"/>
            </a:lvl1pPr>
            <a:lvl2pPr marL="378287" indent="0">
              <a:buNone/>
              <a:defRPr sz="1655" b="1"/>
            </a:lvl2pPr>
            <a:lvl3pPr marL="756575" indent="0">
              <a:buNone/>
              <a:defRPr sz="1489" b="1"/>
            </a:lvl3pPr>
            <a:lvl4pPr marL="1134862" indent="0">
              <a:buNone/>
              <a:defRPr sz="1324" b="1"/>
            </a:lvl4pPr>
            <a:lvl5pPr marL="1513149" indent="0">
              <a:buNone/>
              <a:defRPr sz="1324" b="1"/>
            </a:lvl5pPr>
            <a:lvl6pPr marL="1891436" indent="0">
              <a:buNone/>
              <a:defRPr sz="1324" b="1"/>
            </a:lvl6pPr>
            <a:lvl7pPr marL="2269724" indent="0">
              <a:buNone/>
              <a:defRPr sz="1324" b="1"/>
            </a:lvl7pPr>
            <a:lvl8pPr marL="2648011" indent="0">
              <a:buNone/>
              <a:defRPr sz="1324" b="1"/>
            </a:lvl8pPr>
            <a:lvl9pPr marL="3026298" indent="0">
              <a:buNone/>
              <a:defRPr sz="132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0301" y="3570312"/>
            <a:ext cx="3216546" cy="525139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13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97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6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150" y="651616"/>
            <a:ext cx="2440240" cy="2280656"/>
          </a:xfrm>
        </p:spPr>
        <p:txBody>
          <a:bodyPr anchor="b"/>
          <a:lstStyle>
            <a:lvl1pPr>
              <a:defRPr sz="264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6546" y="1407311"/>
            <a:ext cx="3830300" cy="6946044"/>
          </a:xfrm>
        </p:spPr>
        <p:txBody>
          <a:bodyPr/>
          <a:lstStyle>
            <a:lvl1pPr>
              <a:defRPr sz="2648"/>
            </a:lvl1pPr>
            <a:lvl2pPr>
              <a:defRPr sz="2317"/>
            </a:lvl2pPr>
            <a:lvl3pPr>
              <a:defRPr sz="1986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150" y="2932272"/>
            <a:ext cx="2440240" cy="5432395"/>
          </a:xfrm>
        </p:spPr>
        <p:txBody>
          <a:bodyPr/>
          <a:lstStyle>
            <a:lvl1pPr marL="0" indent="0">
              <a:buNone/>
              <a:defRPr sz="1324"/>
            </a:lvl1pPr>
            <a:lvl2pPr marL="378287" indent="0">
              <a:buNone/>
              <a:defRPr sz="1158"/>
            </a:lvl2pPr>
            <a:lvl3pPr marL="756575" indent="0">
              <a:buNone/>
              <a:defRPr sz="993"/>
            </a:lvl3pPr>
            <a:lvl4pPr marL="1134862" indent="0">
              <a:buNone/>
              <a:defRPr sz="827"/>
            </a:lvl4pPr>
            <a:lvl5pPr marL="1513149" indent="0">
              <a:buNone/>
              <a:defRPr sz="827"/>
            </a:lvl5pPr>
            <a:lvl6pPr marL="1891436" indent="0">
              <a:buNone/>
              <a:defRPr sz="827"/>
            </a:lvl6pPr>
            <a:lvl7pPr marL="2269724" indent="0">
              <a:buNone/>
              <a:defRPr sz="827"/>
            </a:lvl7pPr>
            <a:lvl8pPr marL="2648011" indent="0">
              <a:buNone/>
              <a:defRPr sz="827"/>
            </a:lvl8pPr>
            <a:lvl9pPr marL="302629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2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150" y="651616"/>
            <a:ext cx="2440240" cy="2280656"/>
          </a:xfrm>
        </p:spPr>
        <p:txBody>
          <a:bodyPr anchor="b"/>
          <a:lstStyle>
            <a:lvl1pPr>
              <a:defRPr sz="264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6546" y="1407311"/>
            <a:ext cx="3830300" cy="6946044"/>
          </a:xfrm>
        </p:spPr>
        <p:txBody>
          <a:bodyPr anchor="t"/>
          <a:lstStyle>
            <a:lvl1pPr marL="0" indent="0">
              <a:buNone/>
              <a:defRPr sz="2648"/>
            </a:lvl1pPr>
            <a:lvl2pPr marL="378287" indent="0">
              <a:buNone/>
              <a:defRPr sz="2317"/>
            </a:lvl2pPr>
            <a:lvl3pPr marL="756575" indent="0">
              <a:buNone/>
              <a:defRPr sz="1986"/>
            </a:lvl3pPr>
            <a:lvl4pPr marL="1134862" indent="0">
              <a:buNone/>
              <a:defRPr sz="1655"/>
            </a:lvl4pPr>
            <a:lvl5pPr marL="1513149" indent="0">
              <a:buNone/>
              <a:defRPr sz="1655"/>
            </a:lvl5pPr>
            <a:lvl6pPr marL="1891436" indent="0">
              <a:buNone/>
              <a:defRPr sz="1655"/>
            </a:lvl6pPr>
            <a:lvl7pPr marL="2269724" indent="0">
              <a:buNone/>
              <a:defRPr sz="1655"/>
            </a:lvl7pPr>
            <a:lvl8pPr marL="2648011" indent="0">
              <a:buNone/>
              <a:defRPr sz="1655"/>
            </a:lvl8pPr>
            <a:lvl9pPr marL="3026298" indent="0">
              <a:buNone/>
              <a:defRPr sz="165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150" y="2932272"/>
            <a:ext cx="2440240" cy="5432395"/>
          </a:xfrm>
        </p:spPr>
        <p:txBody>
          <a:bodyPr/>
          <a:lstStyle>
            <a:lvl1pPr marL="0" indent="0">
              <a:buNone/>
              <a:defRPr sz="1324"/>
            </a:lvl1pPr>
            <a:lvl2pPr marL="378287" indent="0">
              <a:buNone/>
              <a:defRPr sz="1158"/>
            </a:lvl2pPr>
            <a:lvl3pPr marL="756575" indent="0">
              <a:buNone/>
              <a:defRPr sz="993"/>
            </a:lvl3pPr>
            <a:lvl4pPr marL="1134862" indent="0">
              <a:buNone/>
              <a:defRPr sz="827"/>
            </a:lvl4pPr>
            <a:lvl5pPr marL="1513149" indent="0">
              <a:buNone/>
              <a:defRPr sz="827"/>
            </a:lvl5pPr>
            <a:lvl6pPr marL="1891436" indent="0">
              <a:buNone/>
              <a:defRPr sz="827"/>
            </a:lvl6pPr>
            <a:lvl7pPr marL="2269724" indent="0">
              <a:buNone/>
              <a:defRPr sz="827"/>
            </a:lvl7pPr>
            <a:lvl8pPr marL="2648011" indent="0">
              <a:buNone/>
              <a:defRPr sz="827"/>
            </a:lvl8pPr>
            <a:lvl9pPr marL="302629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3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4437" y="520388"/>
            <a:ext cx="1631424" cy="828321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0165" y="520388"/>
            <a:ext cx="4799697" cy="82832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09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0164" y="520390"/>
            <a:ext cx="6525697" cy="1889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164" y="2601938"/>
            <a:ext cx="6525697" cy="620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0164" y="9059273"/>
            <a:ext cx="1702356" cy="520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9939D-B446-494C-8A74-D1F55C0FF85D}" type="datetimeFigureOut">
              <a:rPr lang="en-US" smtClean="0"/>
              <a:t>24/1/24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6246" y="9059273"/>
            <a:ext cx="2553533" cy="520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3505" y="9059273"/>
            <a:ext cx="1702356" cy="5203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9CCFE-0E3C-F54E-82FA-B44510211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6575" rtl="0" eaLnBrk="1" latinLnBrk="0" hangingPunct="1">
        <a:lnSpc>
          <a:spcPct val="90000"/>
        </a:lnSpc>
        <a:spcBef>
          <a:spcPct val="0"/>
        </a:spcBef>
        <a:buNone/>
        <a:defRPr sz="36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144" indent="-189144" algn="l" defTabSz="756575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1pPr>
      <a:lvl2pPr marL="567431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986" kern="1200">
          <a:solidFill>
            <a:schemeClr val="tx1"/>
          </a:solidFill>
          <a:latin typeface="+mn-lt"/>
          <a:ea typeface="+mn-ea"/>
          <a:cs typeface="+mn-cs"/>
        </a:defRPr>
      </a:lvl2pPr>
      <a:lvl3pPr marL="945718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4005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4pPr>
      <a:lvl5pPr marL="1702293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5pPr>
      <a:lvl6pPr marL="2080580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6pPr>
      <a:lvl7pPr marL="2458867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7pPr>
      <a:lvl8pPr marL="2837155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8pPr>
      <a:lvl9pPr marL="3215442" indent="-189144" algn="l" defTabSz="756575" rtl="0" eaLnBrk="1" latinLnBrk="0" hangingPunct="1">
        <a:lnSpc>
          <a:spcPct val="90000"/>
        </a:lnSpc>
        <a:spcBef>
          <a:spcPts val="414"/>
        </a:spcBef>
        <a:buFont typeface="Arial" panose="020B0604020202020204" pitchFamily="34" charset="0"/>
        <a:buChar char="•"/>
        <a:defRPr sz="14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1pPr>
      <a:lvl2pPr marL="378287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2pPr>
      <a:lvl3pPr marL="756575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3pPr>
      <a:lvl4pPr marL="1134862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4pPr>
      <a:lvl5pPr marL="1513149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5pPr>
      <a:lvl6pPr marL="1891436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6pPr>
      <a:lvl7pPr marL="2269724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7pPr>
      <a:lvl8pPr marL="2648011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8pPr>
      <a:lvl9pPr marL="3026298" algn="l" defTabSz="75657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2ADF7F-3BF0-6116-120B-40D51E0D7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074" y="386325"/>
            <a:ext cx="3588297" cy="3867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D0AB7C2-F871-25EC-BA28-97FBBF74D9E5}"/>
              </a:ext>
            </a:extLst>
          </p:cNvPr>
          <p:cNvSpPr txBox="1"/>
          <p:nvPr/>
        </p:nvSpPr>
        <p:spPr>
          <a:xfrm>
            <a:off x="3013029" y="3987390"/>
            <a:ext cx="184150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/>
              <a:t> SLA </a:t>
            </a:r>
            <a:r>
              <a:rPr lang="en-US" sz="2000"/>
              <a:t>(</a:t>
            </a:r>
            <a:r>
              <a:rPr lang="en-US" sz="2000" smtClean="0"/>
              <a:t>mm</a:t>
            </a:r>
            <a:r>
              <a:rPr lang="en-US" sz="2000" baseline="30000" smtClean="0"/>
              <a:t>2</a:t>
            </a:r>
            <a:r>
              <a:rPr lang="en-US" sz="2000"/>
              <a:t> </a:t>
            </a:r>
            <a:r>
              <a:rPr lang="en-US" sz="2000" smtClean="0"/>
              <a:t>mg</a:t>
            </a:r>
            <a:r>
              <a:rPr lang="en-US" sz="2000" baseline="30000" smtClean="0"/>
              <a:t>-1</a:t>
            </a:r>
            <a:r>
              <a:rPr lang="en-US" smtClean="0"/>
              <a:t>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F7EFB33-3C51-68FA-9F31-0A66BDE58D21}"/>
              </a:ext>
            </a:extLst>
          </p:cNvPr>
          <p:cNvSpPr txBox="1"/>
          <p:nvPr/>
        </p:nvSpPr>
        <p:spPr>
          <a:xfrm>
            <a:off x="554638" y="4291033"/>
            <a:ext cx="6591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Fig. A1. Three standard indices of leaf succulence plotted against SLA</a:t>
            </a:r>
          </a:p>
          <a:p>
            <a:r>
              <a:rPr lang="en-US" dirty="0"/>
              <a:t>(</a:t>
            </a:r>
            <a:r>
              <a:rPr lang="en-US" i="1" dirty="0"/>
              <a:t>Q</a:t>
            </a:r>
            <a:r>
              <a:rPr lang="en-US" dirty="0"/>
              <a:t> + </a:t>
            </a:r>
            <a:r>
              <a:rPr lang="en-US" i="1" dirty="0"/>
              <a:t>D</a:t>
            </a:r>
            <a:r>
              <a:rPr lang="en-US" dirty="0" smtClean="0"/>
              <a:t>)</a:t>
            </a:r>
            <a:r>
              <a:rPr lang="en-US" dirty="0"/>
              <a:t>/</a:t>
            </a:r>
            <a:r>
              <a:rPr lang="en-US" i="1" dirty="0"/>
              <a:t>A</a:t>
            </a:r>
            <a:r>
              <a:rPr lang="en-US" dirty="0"/>
              <a:t> (</a:t>
            </a:r>
            <a:r>
              <a:rPr lang="en-US" dirty="0" smtClean="0"/>
              <a:t>mg mm</a:t>
            </a:r>
            <a:r>
              <a:rPr lang="en-US" baseline="30000" dirty="0" smtClean="0"/>
              <a:t>-2</a:t>
            </a:r>
            <a:r>
              <a:rPr lang="en-US" dirty="0"/>
              <a:t>, ln(</a:t>
            </a:r>
            <a:r>
              <a:rPr lang="en-US" i="1" dirty="0"/>
              <a:t>Q</a:t>
            </a:r>
            <a:r>
              <a:rPr lang="en-US" dirty="0"/>
              <a:t> + </a:t>
            </a:r>
            <a:r>
              <a:rPr lang="en-US" i="1" dirty="0" smtClean="0"/>
              <a:t>D</a:t>
            </a:r>
            <a:r>
              <a:rPr lang="en-US" dirty="0" smtClean="0"/>
              <a:t>)/</a:t>
            </a:r>
            <a:r>
              <a:rPr lang="en-US" i="1" dirty="0"/>
              <a:t>D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mg mg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  <a:r>
              <a:rPr lang="en-US" dirty="0"/>
              <a:t>, </a:t>
            </a:r>
            <a:r>
              <a:rPr lang="en-US" i="1" dirty="0"/>
              <a:t>Q</a:t>
            </a:r>
            <a:r>
              <a:rPr lang="en-US" dirty="0"/>
              <a:t>/</a:t>
            </a:r>
            <a:r>
              <a:rPr lang="en-US" i="1" dirty="0"/>
              <a:t>A</a:t>
            </a:r>
            <a:r>
              <a:rPr lang="en-US" dirty="0"/>
              <a:t> (</a:t>
            </a:r>
            <a:r>
              <a:rPr lang="en-US" dirty="0" smtClean="0"/>
              <a:t>mg mm</a:t>
            </a:r>
            <a:r>
              <a:rPr lang="en-US" baseline="30000" dirty="0" smtClean="0"/>
              <a:t>-2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633CD06-30CF-2AE0-74D3-20D5495EAEFF}"/>
              </a:ext>
            </a:extLst>
          </p:cNvPr>
          <p:cNvSpPr txBox="1"/>
          <p:nvPr/>
        </p:nvSpPr>
        <p:spPr>
          <a:xfrm rot="17403247">
            <a:off x="2083628" y="4017362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555AF0F9-383D-3E9B-DFF9-02C80684AE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4939859"/>
              </p:ext>
            </p:extLst>
          </p:nvPr>
        </p:nvGraphicFramePr>
        <p:xfrm>
          <a:off x="1124262" y="5029525"/>
          <a:ext cx="5471410" cy="3146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9D0624-1874-F10A-6B68-9457E9180097}"/>
              </a:ext>
            </a:extLst>
          </p:cNvPr>
          <p:cNvSpPr txBox="1"/>
          <p:nvPr/>
        </p:nvSpPr>
        <p:spPr>
          <a:xfrm>
            <a:off x="734525" y="8202160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Fig. A2. </a:t>
            </a:r>
            <a:r>
              <a:rPr lang="en-US" sz="2000" i="1" dirty="0" smtClean="0"/>
              <a:t>Q</a:t>
            </a:r>
            <a:r>
              <a:rPr lang="en-US" sz="2000" baseline="-25000" dirty="0" smtClean="0"/>
              <a:t>V</a:t>
            </a:r>
            <a:r>
              <a:rPr lang="en-US" sz="2000" dirty="0" smtClean="0"/>
              <a:t> </a:t>
            </a:r>
            <a:r>
              <a:rPr lang="en-US" sz="2000" dirty="0"/>
              <a:t>plotted against </a:t>
            </a:r>
            <a:r>
              <a:rPr lang="en-US" sz="2000" i="1" dirty="0" smtClean="0"/>
              <a:t>D</a:t>
            </a:r>
            <a:r>
              <a:rPr lang="en-US" sz="2000" baseline="-25000" dirty="0"/>
              <a:t>V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03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76</Words>
  <Application>Microsoft Macintosh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Byron Lamont</dc:creator>
  <cp:lastModifiedBy>Byron Lamont</cp:lastModifiedBy>
  <cp:revision>5</cp:revision>
  <dcterms:created xsi:type="dcterms:W3CDTF">2022-10-16T16:17:00Z</dcterms:created>
  <dcterms:modified xsi:type="dcterms:W3CDTF">2024-01-24T02:56:27Z</dcterms:modified>
</cp:coreProperties>
</file>