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23/08/2020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9612351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SILENT AND DANGEROUS: CATHETER-ASSOCIATED RIGHT ATRIAL THROMBUS (CRAT) IN CHILDREN ON CHRONIC HAEMODIALYSIS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19909"/>
            <a:ext cx="11499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Case series of children with CRAT on chronic HD and evaluates their risk associations and management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 Single centre retrospective longitudinal observational study, including all consecutive children aged 6 months to 18 years, over a 7-year period, who underwent 6-monthly surveillance echocardiography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Garcia-Nicoletti et al. 2020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691876"/>
            <a:ext cx="714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There was ~11% incidence of CRAT in patients receiving chronic haemodialysis with </a:t>
            </a:r>
            <a:r>
              <a:rPr lang="en-GB" dirty="0">
                <a:solidFill>
                  <a:schemeClr val="bg1"/>
                </a:solidFill>
              </a:rPr>
              <a:t>1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CRAT/4000 dialysis days. CRAT is often asymptomatic but associated with potentially serious sequelae. We propose a clinical algorithm to aid detection and treatment of CRAT. </a:t>
            </a:r>
          </a:p>
        </p:txBody>
      </p:sp>
      <p:sp>
        <p:nvSpPr>
          <p:cNvPr id="7" name="Freeform: Shape 46">
            <a:extLst>
              <a:ext uri="{FF2B5EF4-FFF2-40B4-BE49-F238E27FC236}">
                <a16:creationId xmlns:a16="http://schemas.microsoft.com/office/drawing/2014/main" id="{17818423-0E52-004C-8939-71802B94481F}"/>
              </a:ext>
            </a:extLst>
          </p:cNvPr>
          <p:cNvSpPr/>
          <p:nvPr/>
        </p:nvSpPr>
        <p:spPr>
          <a:xfrm>
            <a:off x="504132" y="3555540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570905-9EE3-CA41-9201-19FBB163C9FC}"/>
              </a:ext>
            </a:extLst>
          </p:cNvPr>
          <p:cNvSpPr txBox="1"/>
          <p:nvPr/>
        </p:nvSpPr>
        <p:spPr>
          <a:xfrm>
            <a:off x="98044" y="2575728"/>
            <a:ext cx="12681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65AA00"/>
                </a:solidFill>
              </a:rPr>
              <a:t>65 children on HD</a:t>
            </a:r>
          </a:p>
        </p:txBody>
      </p:sp>
      <p:sp>
        <p:nvSpPr>
          <p:cNvPr id="12" name="Freeform: Shape 46">
            <a:extLst>
              <a:ext uri="{FF2B5EF4-FFF2-40B4-BE49-F238E27FC236}">
                <a16:creationId xmlns:a16="http://schemas.microsoft.com/office/drawing/2014/main" id="{3DB01698-BA6B-B044-92CA-25032EA60F95}"/>
              </a:ext>
            </a:extLst>
          </p:cNvPr>
          <p:cNvSpPr/>
          <p:nvPr/>
        </p:nvSpPr>
        <p:spPr>
          <a:xfrm>
            <a:off x="2110408" y="2552587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FA4FAB-A76C-FD41-8A49-8C180C825714}"/>
              </a:ext>
            </a:extLst>
          </p:cNvPr>
          <p:cNvSpPr txBox="1"/>
          <p:nvPr/>
        </p:nvSpPr>
        <p:spPr>
          <a:xfrm>
            <a:off x="2637145" y="2539877"/>
            <a:ext cx="1762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A0065"/>
                </a:solidFill>
              </a:rPr>
              <a:t>7 children developed CRAT</a:t>
            </a:r>
          </a:p>
        </p:txBody>
      </p:sp>
      <p:sp>
        <p:nvSpPr>
          <p:cNvPr id="14" name="Freeform: Shape 46">
            <a:extLst>
              <a:ext uri="{FF2B5EF4-FFF2-40B4-BE49-F238E27FC236}">
                <a16:creationId xmlns:a16="http://schemas.microsoft.com/office/drawing/2014/main" id="{8ED96566-B164-D44D-BD35-39650EF97F38}"/>
              </a:ext>
            </a:extLst>
          </p:cNvPr>
          <p:cNvSpPr/>
          <p:nvPr/>
        </p:nvSpPr>
        <p:spPr>
          <a:xfrm>
            <a:off x="2156281" y="4267995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E89F2B6-B190-2D49-A169-34DD30F433AB}"/>
              </a:ext>
            </a:extLst>
          </p:cNvPr>
          <p:cNvCxnSpPr/>
          <p:nvPr/>
        </p:nvCxnSpPr>
        <p:spPr>
          <a:xfrm flipV="1">
            <a:off x="1300689" y="3106627"/>
            <a:ext cx="628373" cy="468037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5DA740E-28C3-3D4D-81E5-782FB96A9929}"/>
              </a:ext>
            </a:extLst>
          </p:cNvPr>
          <p:cNvCxnSpPr/>
          <p:nvPr/>
        </p:nvCxnSpPr>
        <p:spPr>
          <a:xfrm>
            <a:off x="1300689" y="4444725"/>
            <a:ext cx="613837" cy="478387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3297D4E-2342-C349-BCF6-C89A5CF6F9EF}"/>
              </a:ext>
            </a:extLst>
          </p:cNvPr>
          <p:cNvSpPr txBox="1"/>
          <p:nvPr/>
        </p:nvSpPr>
        <p:spPr>
          <a:xfrm>
            <a:off x="2669565" y="4302230"/>
            <a:ext cx="1762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58 children did not develop CRAT</a:t>
            </a:r>
          </a:p>
        </p:txBody>
      </p:sp>
      <p:sp>
        <p:nvSpPr>
          <p:cNvPr id="20" name="Up Arrow 19">
            <a:extLst>
              <a:ext uri="{FF2B5EF4-FFF2-40B4-BE49-F238E27FC236}">
                <a16:creationId xmlns:a16="http://schemas.microsoft.com/office/drawing/2014/main" id="{B6F68E35-BA1C-C446-9914-797A6A66A646}"/>
              </a:ext>
            </a:extLst>
          </p:cNvPr>
          <p:cNvSpPr/>
          <p:nvPr/>
        </p:nvSpPr>
        <p:spPr>
          <a:xfrm>
            <a:off x="6561893" y="2753052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0A4BB7-5C91-E547-844B-9F5825D8BFAA}"/>
              </a:ext>
            </a:extLst>
          </p:cNvPr>
          <p:cNvSpPr txBox="1"/>
          <p:nvPr/>
        </p:nvSpPr>
        <p:spPr>
          <a:xfrm>
            <a:off x="6863267" y="2491525"/>
            <a:ext cx="21623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A0065"/>
                </a:solidFill>
              </a:rPr>
              <a:t>Increased frequency of line changes (p&lt;0.0001)</a:t>
            </a:r>
          </a:p>
        </p:txBody>
      </p:sp>
      <p:sp>
        <p:nvSpPr>
          <p:cNvPr id="29" name="Up Arrow 28">
            <a:extLst>
              <a:ext uri="{FF2B5EF4-FFF2-40B4-BE49-F238E27FC236}">
                <a16:creationId xmlns:a16="http://schemas.microsoft.com/office/drawing/2014/main" id="{FFEF1D44-23AA-F641-B765-A4DB0DD09D54}"/>
              </a:ext>
            </a:extLst>
          </p:cNvPr>
          <p:cNvSpPr/>
          <p:nvPr/>
        </p:nvSpPr>
        <p:spPr>
          <a:xfrm>
            <a:off x="6627743" y="3886318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6F0A88-C6F5-4E49-9DFE-6D599EDD0CEC}"/>
              </a:ext>
            </a:extLst>
          </p:cNvPr>
          <p:cNvSpPr txBox="1"/>
          <p:nvPr/>
        </p:nvSpPr>
        <p:spPr>
          <a:xfrm>
            <a:off x="7084890" y="3813343"/>
            <a:ext cx="1877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A0065"/>
                </a:solidFill>
              </a:rPr>
              <a:t>Increased time on HD (p=0.01)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B8536AD-BD36-2F40-8C16-12F362A842EF}"/>
              </a:ext>
            </a:extLst>
          </p:cNvPr>
          <p:cNvSpPr/>
          <p:nvPr/>
        </p:nvSpPr>
        <p:spPr>
          <a:xfrm>
            <a:off x="4661025" y="3429000"/>
            <a:ext cx="1810945" cy="596926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Risk associations  for CRAT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183828-797A-AE47-97FF-0AC46ACB44C3}"/>
              </a:ext>
            </a:extLst>
          </p:cNvPr>
          <p:cNvSpPr txBox="1"/>
          <p:nvPr/>
        </p:nvSpPr>
        <p:spPr>
          <a:xfrm>
            <a:off x="9452121" y="3220024"/>
            <a:ext cx="27260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A0065"/>
                </a:solidFill>
              </a:rPr>
              <a:t>Consider surveillance for CRAT by echocardiogram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B0D7D03-B0C5-0448-9440-68FEB4185316}"/>
              </a:ext>
            </a:extLst>
          </p:cNvPr>
          <p:cNvCxnSpPr/>
          <p:nvPr/>
        </p:nvCxnSpPr>
        <p:spPr>
          <a:xfrm>
            <a:off x="9025688" y="2955260"/>
            <a:ext cx="489239" cy="336278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26DD163-E1CC-124B-9C0C-9FACB10D6CF9}"/>
              </a:ext>
            </a:extLst>
          </p:cNvPr>
          <p:cNvCxnSpPr/>
          <p:nvPr/>
        </p:nvCxnSpPr>
        <p:spPr>
          <a:xfrm flipV="1">
            <a:off x="9025590" y="4167286"/>
            <a:ext cx="550114" cy="370778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Up Arrow 28">
            <a:extLst>
              <a:ext uri="{FF2B5EF4-FFF2-40B4-BE49-F238E27FC236}">
                <a16:creationId xmlns:a16="http://schemas.microsoft.com/office/drawing/2014/main" id="{46194069-753F-4ABD-AAA9-F6867ADF9D5E}"/>
              </a:ext>
            </a:extLst>
          </p:cNvPr>
          <p:cNvSpPr/>
          <p:nvPr/>
        </p:nvSpPr>
        <p:spPr>
          <a:xfrm>
            <a:off x="6627743" y="4586036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B44A7A4-AB2F-4CA6-97B6-316AFB7417B3}"/>
              </a:ext>
            </a:extLst>
          </p:cNvPr>
          <p:cNvSpPr txBox="1"/>
          <p:nvPr/>
        </p:nvSpPr>
        <p:spPr>
          <a:xfrm>
            <a:off x="7023098" y="4557639"/>
            <a:ext cx="1877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A0065"/>
                </a:solidFill>
              </a:rPr>
              <a:t>Younger age (p=0.01)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3848</TotalTime>
  <Words>160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Joseph Laycock</cp:lastModifiedBy>
  <cp:revision>63</cp:revision>
  <dcterms:created xsi:type="dcterms:W3CDTF">2019-06-13T12:30:18Z</dcterms:created>
  <dcterms:modified xsi:type="dcterms:W3CDTF">2020-08-24T10:34:25Z</dcterms:modified>
</cp:coreProperties>
</file>