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P" initials="MP" lastIdx="12" clrIdx="0"/>
  <p:cmAuthor id="1" name="Justin" initials="JC" lastIdx="7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A00"/>
    <a:srgbClr val="004277"/>
    <a:srgbClr val="296DC0"/>
    <a:srgbClr val="AA0065"/>
    <a:srgbClr val="0092F7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 smtClean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solidFill>
                    <a:schemeClr val="bg1"/>
                  </a:solidFill>
                </a:rPr>
                <a:t>Graphical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solidFill>
                    <a:schemeClr val="bg1"/>
                  </a:solidFill>
                </a:rPr>
                <a:t>Abstract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-199521" y="-19050"/>
            <a:ext cx="9848346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 smtClean="0">
                <a:solidFill>
                  <a:schemeClr val="bg1"/>
                </a:solidFill>
              </a:rPr>
              <a:t>Plasma </a:t>
            </a:r>
            <a:r>
              <a:rPr lang="en-GB" sz="2800" b="1" dirty="0">
                <a:solidFill>
                  <a:schemeClr val="bg1"/>
                </a:solidFill>
              </a:rPr>
              <a:t>Oxalate </a:t>
            </a:r>
            <a:r>
              <a:rPr lang="en-GB" sz="2800" b="1" dirty="0" smtClean="0">
                <a:solidFill>
                  <a:schemeClr val="bg1"/>
                </a:solidFill>
              </a:rPr>
              <a:t>(Pox) and </a:t>
            </a:r>
            <a:r>
              <a:rPr lang="en-GB" sz="2800" b="1" dirty="0">
                <a:solidFill>
                  <a:schemeClr val="bg1"/>
                </a:solidFill>
              </a:rPr>
              <a:t>eGFR are </a:t>
            </a:r>
            <a:r>
              <a:rPr lang="en-GB" sz="2800" b="1" dirty="0" smtClean="0">
                <a:solidFill>
                  <a:schemeClr val="bg1"/>
                </a:solidFill>
              </a:rPr>
              <a:t>Correlated </a:t>
            </a:r>
            <a:r>
              <a:rPr lang="en-GB" sz="2800" b="1" dirty="0">
                <a:solidFill>
                  <a:schemeClr val="bg1"/>
                </a:solidFill>
              </a:rPr>
              <a:t>in Primary </a:t>
            </a:r>
            <a:r>
              <a:rPr lang="en-GB" sz="2800" b="1" dirty="0" smtClean="0">
                <a:solidFill>
                  <a:schemeClr val="bg1"/>
                </a:solidFill>
              </a:rPr>
              <a:t>Hyperoxaluria Patients </a:t>
            </a:r>
            <a:r>
              <a:rPr lang="en-GB" sz="2800" b="1" dirty="0">
                <a:solidFill>
                  <a:schemeClr val="bg1"/>
                </a:solidFill>
              </a:rPr>
              <a:t>with Maintained Kidney Function – Data from Three Placebo‑Controlled </a:t>
            </a:r>
            <a:r>
              <a:rPr lang="en-GB" sz="2800" b="1" dirty="0" smtClean="0">
                <a:solidFill>
                  <a:schemeClr val="bg1"/>
                </a:solidFill>
              </a:rPr>
              <a:t>Studies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887" y="1097566"/>
            <a:ext cx="12192001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b="1" dirty="0" smtClean="0">
                <a:solidFill>
                  <a:schemeClr val="bg1"/>
                </a:solidFill>
              </a:rPr>
              <a:t>HYPOTHESIS</a:t>
            </a:r>
            <a:r>
              <a:rPr lang="en-GB" dirty="0" smtClean="0">
                <a:solidFill>
                  <a:schemeClr val="bg1"/>
                </a:solidFill>
              </a:rPr>
              <a:t>: There is a correlation between estimated glomerular filtration rate (eGFR) </a:t>
            </a:r>
            <a:r>
              <a:rPr lang="en-GB" dirty="0">
                <a:solidFill>
                  <a:schemeClr val="bg1"/>
                </a:solidFill>
              </a:rPr>
              <a:t>and Pox in patients with </a:t>
            </a:r>
            <a:r>
              <a:rPr lang="en-GB" dirty="0" smtClean="0">
                <a:solidFill>
                  <a:schemeClr val="bg1"/>
                </a:solidFill>
              </a:rPr>
              <a:t>primary hyperoxaluria (PH) </a:t>
            </a:r>
            <a:r>
              <a:rPr lang="en-GB" dirty="0">
                <a:solidFill>
                  <a:schemeClr val="bg1"/>
                </a:solidFill>
              </a:rPr>
              <a:t>across a broad range of kidney </a:t>
            </a:r>
            <a:r>
              <a:rPr lang="en-GB" dirty="0" smtClean="0">
                <a:solidFill>
                  <a:schemeClr val="bg1"/>
                </a:solidFill>
              </a:rPr>
              <a:t>function.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239" y="1732955"/>
            <a:ext cx="1150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65AA"/>
                </a:solidFill>
              </a:rPr>
              <a:t>DESIGN &amp; OUTCOMES</a:t>
            </a:r>
            <a:r>
              <a:rPr lang="en-GB" dirty="0" smtClean="0">
                <a:solidFill>
                  <a:srgbClr val="0065AA"/>
                </a:solidFill>
              </a:rPr>
              <a:t>:</a:t>
            </a:r>
            <a:endParaRPr lang="en-GB" dirty="0">
              <a:solidFill>
                <a:srgbClr val="0065AA"/>
              </a:solidFill>
            </a:endParaRP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96175" y="55643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Milliner et al. 2020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9182" y="5666329"/>
            <a:ext cx="7386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schemeClr val="bg1"/>
                </a:solidFill>
              </a:rPr>
              <a:t>CONCLUSION: </a:t>
            </a:r>
            <a:r>
              <a:rPr lang="en-GB" dirty="0" smtClean="0">
                <a:solidFill>
                  <a:schemeClr val="bg1"/>
                </a:solidFill>
              </a:rPr>
              <a:t>Data showed </a:t>
            </a:r>
            <a:r>
              <a:rPr lang="en-GB" dirty="0">
                <a:solidFill>
                  <a:schemeClr val="bg1"/>
                </a:solidFill>
              </a:rPr>
              <a:t>a statistically significant moderate inverse correlation between </a:t>
            </a:r>
            <a:r>
              <a:rPr lang="en-GB" dirty="0" err="1">
                <a:solidFill>
                  <a:schemeClr val="bg1"/>
                </a:solidFill>
              </a:rPr>
              <a:t>eGFR</a:t>
            </a:r>
            <a:r>
              <a:rPr lang="en-GB" dirty="0">
                <a:solidFill>
                  <a:schemeClr val="bg1"/>
                </a:solidFill>
              </a:rPr>
              <a:t> and Pox in patients with PH across a broad range of kidney function </a:t>
            </a:r>
            <a:r>
              <a:rPr lang="en-GB" dirty="0" smtClean="0">
                <a:solidFill>
                  <a:schemeClr val="bg1"/>
                </a:solidFill>
              </a:rPr>
              <a:t>and </a:t>
            </a:r>
            <a:r>
              <a:rPr lang="en-GB" dirty="0">
                <a:solidFill>
                  <a:schemeClr val="bg1"/>
                </a:solidFill>
              </a:rPr>
              <a:t>demonstrated that Pox can be elevated at </a:t>
            </a:r>
            <a:r>
              <a:rPr lang="en-GB" dirty="0" smtClean="0">
                <a:solidFill>
                  <a:schemeClr val="bg1"/>
                </a:solidFill>
              </a:rPr>
              <a:t>near-normal kidney function.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75" y="1658909"/>
            <a:ext cx="256382" cy="524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8764" y="2224721"/>
            <a:ext cx="26600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296DC0"/>
                </a:solidFill>
              </a:rPr>
              <a:t>Correlation between </a:t>
            </a:r>
            <a:r>
              <a:rPr lang="en-GB" dirty="0" err="1" smtClean="0">
                <a:solidFill>
                  <a:srgbClr val="296DC0"/>
                </a:solidFill>
              </a:rPr>
              <a:t>eGFR</a:t>
            </a:r>
            <a:r>
              <a:rPr lang="en-GB" dirty="0" smtClean="0">
                <a:solidFill>
                  <a:srgbClr val="296DC0"/>
                </a:solidFill>
              </a:rPr>
              <a:t> and Pox assessed in 106 patients with either PH1, PH2 or PH3 from three previously published studies.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8040" y="4123739"/>
            <a:ext cx="2660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296DC0"/>
                </a:solidFill>
              </a:rPr>
              <a:t>Phase 2/3</a:t>
            </a:r>
            <a:r>
              <a:rPr lang="en-GB" dirty="0">
                <a:solidFill>
                  <a:srgbClr val="296DC0"/>
                </a:solidFill>
              </a:rPr>
              <a:t>, double blind, randomized, </a:t>
            </a:r>
            <a:r>
              <a:rPr lang="en-GB" dirty="0" smtClean="0">
                <a:solidFill>
                  <a:srgbClr val="296DC0"/>
                </a:solidFill>
              </a:rPr>
              <a:t>placebo-controlled</a:t>
            </a:r>
            <a:r>
              <a:rPr lang="en-GB" dirty="0">
                <a:solidFill>
                  <a:srgbClr val="296DC0"/>
                </a:solidFill>
              </a:rPr>
              <a:t>, multi-</a:t>
            </a:r>
            <a:r>
              <a:rPr lang="en-GB" dirty="0" err="1">
                <a:solidFill>
                  <a:srgbClr val="296DC0"/>
                </a:solidFill>
              </a:rPr>
              <a:t>center</a:t>
            </a:r>
            <a:r>
              <a:rPr lang="en-GB" dirty="0">
                <a:solidFill>
                  <a:srgbClr val="296DC0"/>
                </a:solidFill>
              </a:rPr>
              <a:t>, international </a:t>
            </a:r>
            <a:r>
              <a:rPr lang="en-GB" dirty="0" smtClean="0">
                <a:solidFill>
                  <a:srgbClr val="296DC0"/>
                </a:solidFill>
              </a:rPr>
              <a:t>studies.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10130" y="2576618"/>
            <a:ext cx="1828472" cy="622841"/>
          </a:xfrm>
          <a:prstGeom prst="rect">
            <a:avLst/>
          </a:prstGeom>
          <a:solidFill>
            <a:srgbClr val="00385E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  <a:r>
              <a:rPr lang="en-GB" dirty="0" smtClean="0"/>
              <a:t>6</a:t>
            </a:r>
            <a:r>
              <a:rPr lang="en-GB" dirty="0"/>
              <a:t> </a:t>
            </a:r>
            <a:r>
              <a:rPr lang="en-GB" dirty="0" smtClean="0"/>
              <a:t>patients</a:t>
            </a:r>
            <a:br>
              <a:rPr lang="en-GB" dirty="0" smtClean="0"/>
            </a:br>
            <a:r>
              <a:rPr lang="en-GB" dirty="0" smtClean="0"/>
              <a:t>Study</a:t>
            </a:r>
            <a:r>
              <a:rPr lang="en-GB" dirty="0"/>
              <a:t> </a:t>
            </a:r>
            <a:r>
              <a:rPr lang="en-GB" dirty="0" smtClean="0"/>
              <a:t>OC3‑DB‑02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3815867" y="2576618"/>
            <a:ext cx="1860689" cy="622800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42</a:t>
            </a:r>
            <a:r>
              <a:rPr lang="en-GB" dirty="0"/>
              <a:t> </a:t>
            </a:r>
            <a:r>
              <a:rPr lang="en-GB" dirty="0" smtClean="0"/>
              <a:t>patients</a:t>
            </a:r>
            <a:br>
              <a:rPr lang="en-GB" dirty="0" smtClean="0"/>
            </a:br>
            <a:r>
              <a:rPr lang="en-GB" dirty="0" smtClean="0"/>
              <a:t>Study</a:t>
            </a:r>
            <a:r>
              <a:rPr lang="en-GB" dirty="0"/>
              <a:t> </a:t>
            </a:r>
            <a:r>
              <a:rPr lang="en-GB" dirty="0" smtClean="0"/>
              <a:t>OC3‑DB‑01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9605438" y="2576618"/>
            <a:ext cx="1828472" cy="622800"/>
          </a:xfrm>
          <a:prstGeom prst="rect">
            <a:avLst/>
          </a:prstGeom>
          <a:solidFill>
            <a:srgbClr val="65AA0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28</a:t>
            </a:r>
            <a:r>
              <a:rPr lang="en-GB" dirty="0"/>
              <a:t> </a:t>
            </a:r>
            <a:r>
              <a:rPr lang="en-GB" dirty="0" smtClean="0"/>
              <a:t>patients</a:t>
            </a:r>
            <a:br>
              <a:rPr lang="en-GB" dirty="0" smtClean="0"/>
            </a:br>
            <a:r>
              <a:rPr lang="en-GB" dirty="0" smtClean="0"/>
              <a:t>Study</a:t>
            </a:r>
            <a:r>
              <a:rPr lang="en-GB" dirty="0"/>
              <a:t> </a:t>
            </a:r>
            <a:r>
              <a:rPr lang="en-GB" dirty="0" smtClean="0"/>
              <a:t>OC5‑DB‑0</a:t>
            </a:r>
            <a:r>
              <a:rPr lang="en-GB" dirty="0"/>
              <a:t>1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5631516" y="2156569"/>
            <a:ext cx="1700230" cy="297171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629343" y="2224785"/>
            <a:ext cx="0" cy="253583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10540522" y="3289369"/>
            <a:ext cx="0" cy="290409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752198" y="3242064"/>
            <a:ext cx="0" cy="301116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629343" y="3289372"/>
            <a:ext cx="5772" cy="290409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06" y="3631657"/>
            <a:ext cx="2847812" cy="1890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89" y="3615966"/>
            <a:ext cx="2844300" cy="190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542" y="3629497"/>
            <a:ext cx="2818998" cy="189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>
            <a:off x="7948595" y="2156568"/>
            <a:ext cx="1700230" cy="29717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97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3238</TotalTime>
  <Words>159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Joseph Laycock</cp:lastModifiedBy>
  <cp:revision>79</cp:revision>
  <dcterms:created xsi:type="dcterms:W3CDTF">2019-06-13T12:30:18Z</dcterms:created>
  <dcterms:modified xsi:type="dcterms:W3CDTF">2020-12-03T18:44:37Z</dcterms:modified>
</cp:coreProperties>
</file>