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6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7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Etiological diagnosis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Tabelle1!$A$2:$A$6</c:f>
              <c:strCache>
                <c:ptCount val="5"/>
                <c:pt idx="0">
                  <c:v>Bilateral HG (n=8)</c:v>
                </c:pt>
                <c:pt idx="1">
                  <c:v>Unilateral HG (n=25)</c:v>
                </c:pt>
                <c:pt idx="2">
                  <c:v>Unilateral HG, contralateral LG (n=9)</c:v>
                </c:pt>
                <c:pt idx="3">
                  <c:v>Bilateral LG (n=41)</c:v>
                </c:pt>
                <c:pt idx="4">
                  <c:v>Unilateral LG (n=14)</c:v>
                </c:pt>
              </c:strCache>
            </c:strRef>
          </c:cat>
          <c:val>
            <c:numRef>
              <c:f>Tabelle1!$B$2:$B$6</c:f>
              <c:numCache>
                <c:formatCode>0.0%</c:formatCode>
                <c:ptCount val="5"/>
                <c:pt idx="0">
                  <c:v>0.625</c:v>
                </c:pt>
                <c:pt idx="1">
                  <c:v>0.52</c:v>
                </c:pt>
                <c:pt idx="2">
                  <c:v>0.111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7-EC44-8542-5F658EA0070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Persistence of hydronephrosisª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3.2754908907087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537-EC44-8542-5F658EA007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Tabelle1!$A$2:$A$6</c:f>
              <c:strCache>
                <c:ptCount val="5"/>
                <c:pt idx="0">
                  <c:v>Bilateral HG (n=8)</c:v>
                </c:pt>
                <c:pt idx="1">
                  <c:v>Unilateral HG (n=25)</c:v>
                </c:pt>
                <c:pt idx="2">
                  <c:v>Unilateral HG, contralateral LG (n=9)</c:v>
                </c:pt>
                <c:pt idx="3">
                  <c:v>Bilateral LG (n=41)</c:v>
                </c:pt>
                <c:pt idx="4">
                  <c:v>Unilateral LG (n=14)</c:v>
                </c:pt>
              </c:strCache>
            </c:strRef>
          </c:cat>
          <c:val>
            <c:numRef>
              <c:f>Tabelle1!$E$2:$E$6</c:f>
              <c:numCache>
                <c:formatCode>0.0%</c:formatCode>
                <c:ptCount val="5"/>
                <c:pt idx="0">
                  <c:v>0</c:v>
                </c:pt>
                <c:pt idx="1">
                  <c:v>0.12</c:v>
                </c:pt>
                <c:pt idx="2">
                  <c:v>0.111</c:v>
                </c:pt>
                <c:pt idx="3">
                  <c:v>9.8000000000000004E-2</c:v>
                </c:pt>
                <c:pt idx="4">
                  <c:v>0.214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37-EC44-8542-5F658EA0070A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Partial resolution of hydronephrosisª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latin typeface="+mn-lt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Tabelle1!$A$2:$A$6</c:f>
              <c:strCache>
                <c:ptCount val="5"/>
                <c:pt idx="0">
                  <c:v>Bilateral HG (n=8)</c:v>
                </c:pt>
                <c:pt idx="1">
                  <c:v>Unilateral HG (n=25)</c:v>
                </c:pt>
                <c:pt idx="2">
                  <c:v>Unilateral HG, contralateral LG (n=9)</c:v>
                </c:pt>
                <c:pt idx="3">
                  <c:v>Bilateral LG (n=41)</c:v>
                </c:pt>
                <c:pt idx="4">
                  <c:v>Unilateral LG (n=14)</c:v>
                </c:pt>
              </c:strCache>
            </c:strRef>
          </c:cat>
          <c:val>
            <c:numRef>
              <c:f>Tabelle1!$G$2:$G$6</c:f>
              <c:numCache>
                <c:formatCode>0.0%</c:formatCode>
                <c:ptCount val="5"/>
                <c:pt idx="0">
                  <c:v>0.25</c:v>
                </c:pt>
                <c:pt idx="1">
                  <c:v>0.28000000000000003</c:v>
                </c:pt>
                <c:pt idx="2">
                  <c:v>0.55600000000000005</c:v>
                </c:pt>
                <c:pt idx="3">
                  <c:v>0.34100000000000003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37-EC44-8542-5F658EA0070A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Complete resolution of hydronephrosisª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7.56045836618296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537-EC44-8542-5F658EA007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latin typeface="+mn-lt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Tabelle1!$A$2:$A$6</c:f>
              <c:strCache>
                <c:ptCount val="5"/>
                <c:pt idx="0">
                  <c:v>Bilateral HG (n=8)</c:v>
                </c:pt>
                <c:pt idx="1">
                  <c:v>Unilateral HG (n=25)</c:v>
                </c:pt>
                <c:pt idx="2">
                  <c:v>Unilateral HG, contralateral LG (n=9)</c:v>
                </c:pt>
                <c:pt idx="3">
                  <c:v>Bilateral LG (n=41)</c:v>
                </c:pt>
                <c:pt idx="4">
                  <c:v>Unilateral LG (n=14)</c:v>
                </c:pt>
              </c:strCache>
            </c:strRef>
          </c:cat>
          <c:val>
            <c:numRef>
              <c:f>Tabelle1!$I$2:$I$6</c:f>
              <c:numCache>
                <c:formatCode>0.0%</c:formatCode>
                <c:ptCount val="5"/>
                <c:pt idx="0">
                  <c:v>0.125</c:v>
                </c:pt>
                <c:pt idx="1">
                  <c:v>0.08</c:v>
                </c:pt>
                <c:pt idx="2">
                  <c:v>0.222</c:v>
                </c:pt>
                <c:pt idx="3">
                  <c:v>0.56100000000000005</c:v>
                </c:pt>
                <c:pt idx="4">
                  <c:v>0.78600000000000003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37-EC44-8542-5F658EA00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00"/>
        <c:axId val="34363264"/>
        <c:axId val="34364800"/>
      </c:barChart>
      <c:barChart>
        <c:barDir val="col"/>
        <c:grouping val="clustere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Proportion of patients requiring an intervention</c:v>
                </c:pt>
              </c:strCache>
            </c:strRef>
          </c:tx>
          <c:spPr>
            <a:pattFill prst="wdUpDiag">
              <a:fgClr>
                <a:schemeClr val="accent1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-5400000" vert="horz" wrap="square" lIns="38100" tIns="19050" rIns="38100" bIns="19050" anchor="ctr">
                  <a:spAutoFit/>
                </a:bodyPr>
                <a:lstStyle/>
                <a:p>
                  <a:pPr>
                    <a:defRPr sz="50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D537-EC44-8542-5F658EA0070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-5400000" vert="horz" wrap="square" lIns="38100" tIns="19050" rIns="38100" bIns="19050" anchor="ctr">
                  <a:spAutoFit/>
                </a:bodyPr>
                <a:lstStyle/>
                <a:p>
                  <a:pPr>
                    <a:defRPr sz="50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D537-EC44-8542-5F658EA0070A}"/>
                </c:ext>
              </c:extLst>
            </c:dLbl>
            <c:dLbl>
              <c:idx val="2"/>
              <c:layout>
                <c:manualLayout>
                  <c:x val="0"/>
                  <c:y val="9.53840837028134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vert="horz" wrap="square" lIns="38100" tIns="19050" rIns="38100" bIns="19050" anchor="ctr">
                  <a:spAutoFit/>
                </a:bodyPr>
                <a:lstStyle/>
                <a:p>
                  <a:pPr>
                    <a:defRPr sz="500">
                      <a:solidFill>
                        <a:schemeClr val="bg1"/>
                      </a:solidFill>
                      <a:latin typeface="+mn-lt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537-EC44-8542-5F658EA0070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537-EC44-8542-5F658EA0070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537-EC44-8542-5F658EA007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600">
                    <a:solidFill>
                      <a:schemeClr val="bg1"/>
                    </a:solidFill>
                    <a:latin typeface="+mn-lt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Tabelle1!$A$2:$A$6</c:f>
              <c:strCache>
                <c:ptCount val="5"/>
                <c:pt idx="0">
                  <c:v>Bilateral HG (n=8)</c:v>
                </c:pt>
                <c:pt idx="1">
                  <c:v>Unilateral HG (n=25)</c:v>
                </c:pt>
                <c:pt idx="2">
                  <c:v>Unilateral HG, contralateral LG (n=9)</c:v>
                </c:pt>
                <c:pt idx="3">
                  <c:v>Bilateral LG (n=41)</c:v>
                </c:pt>
                <c:pt idx="4">
                  <c:v>Unilateral LG (n=14)</c:v>
                </c:pt>
              </c:strCache>
            </c:strRef>
          </c:cat>
          <c:val>
            <c:numRef>
              <c:f>Tabelle1!$C$2:$C$6</c:f>
              <c:numCache>
                <c:formatCode>0.0%</c:formatCode>
                <c:ptCount val="5"/>
                <c:pt idx="0">
                  <c:v>0.625</c:v>
                </c:pt>
                <c:pt idx="1">
                  <c:v>0.44</c:v>
                </c:pt>
                <c:pt idx="2">
                  <c:v>0.111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537-EC44-8542-5F658EA0070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022</c:v>
                </c:pt>
              </c:strCache>
            </c:strRef>
          </c:tx>
          <c:spPr>
            <a:pattFill prst="wdUpDiag">
              <a:fgClr>
                <a:schemeClr val="accent1">
                  <a:lumMod val="75000"/>
                </a:schemeClr>
              </a:fgClr>
              <a:bgClr>
                <a:schemeClr val="accent3">
                  <a:lumMod val="75000"/>
                </a:schemeClr>
              </a:bgClr>
            </a:patt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cat>
            <c:strRef>
              <c:f>Tabelle1!$A$2:$A$6</c:f>
              <c:strCache>
                <c:ptCount val="5"/>
                <c:pt idx="0">
                  <c:v>Bilateral HG (n=8)</c:v>
                </c:pt>
                <c:pt idx="1">
                  <c:v>Unilateral HG (n=25)</c:v>
                </c:pt>
                <c:pt idx="2">
                  <c:v>Unilateral HG, contralateral LG (n=9)</c:v>
                </c:pt>
                <c:pt idx="3">
                  <c:v>Bilateral LG (n=41)</c:v>
                </c:pt>
                <c:pt idx="4">
                  <c:v>Unilateral LG (n=14)</c:v>
                </c:pt>
              </c:strCache>
            </c:strRef>
          </c:cat>
          <c:val>
            <c:numRef>
              <c:f>Tabelle1!$D$2:$D$6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537-EC44-8542-5F658EA0070A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0222</c:v>
                </c:pt>
              </c:strCache>
            </c:strRef>
          </c:tx>
          <c:spPr>
            <a:pattFill prst="wdUpDiag">
              <a:fgClr>
                <a:schemeClr val="accent1">
                  <a:lumMod val="60000"/>
                  <a:lumOff val="40000"/>
                </a:schemeClr>
              </a:fgClr>
              <a:bgClr>
                <a:schemeClr val="accent3">
                  <a:lumMod val="75000"/>
                </a:schemeClr>
              </a:bgClr>
            </a:pattFill>
          </c:spPr>
          <c:invertIfNegative val="0"/>
          <c:dLbls>
            <c:dLbl>
              <c:idx val="2"/>
              <c:layout>
                <c:manualLayout>
                  <c:x val="0"/>
                  <c:y val="9.1309439295121447E-2"/>
                </c:manualLayout>
              </c:layout>
              <c:spPr/>
              <c:txPr>
                <a:bodyPr rot="-5400000" vert="horz"/>
                <a:lstStyle/>
                <a:p>
                  <a:pPr>
                    <a:defRPr sz="500">
                      <a:solidFill>
                        <a:schemeClr val="bg1"/>
                      </a:solidFill>
                      <a:latin typeface="+mn-lt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D537-EC44-8542-5F658EA007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500">
                    <a:latin typeface="+mn-lt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Tabelle1!$A$2:$A$6</c:f>
              <c:strCache>
                <c:ptCount val="5"/>
                <c:pt idx="0">
                  <c:v>Bilateral HG (n=8)</c:v>
                </c:pt>
                <c:pt idx="1">
                  <c:v>Unilateral HG (n=25)</c:v>
                </c:pt>
                <c:pt idx="2">
                  <c:v>Unilateral HG, contralateral LG (n=9)</c:v>
                </c:pt>
                <c:pt idx="3">
                  <c:v>Bilateral LG (n=41)</c:v>
                </c:pt>
                <c:pt idx="4">
                  <c:v>Unilateral LG (n=14)</c:v>
                </c:pt>
              </c:strCache>
            </c:strRef>
          </c:cat>
          <c:val>
            <c:numRef>
              <c:f>Tabelle1!$F$2:$F$6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0.111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537-EC44-8542-5F658EA0070A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03</c:v>
                </c:pt>
              </c:strCache>
            </c:strRef>
          </c:tx>
          <c:spPr>
            <a:pattFill prst="wdUpDiag">
              <a:fgClr>
                <a:schemeClr val="bg2">
                  <a:lumMod val="75000"/>
                </a:schemeClr>
              </a:fgClr>
              <a:bgClr>
                <a:schemeClr val="accent3">
                  <a:lumMod val="75000"/>
                </a:schemeClr>
              </a:bgClr>
            </a:pattFill>
          </c:spPr>
          <c:invertIfNegative val="0"/>
          <c:dLbls>
            <c:dLbl>
              <c:idx val="2"/>
              <c:layout>
                <c:manualLayout>
                  <c:x val="0"/>
                  <c:y val="8.3044062454723969E-2"/>
                </c:manualLayout>
              </c:layout>
              <c:spPr/>
              <c:txPr>
                <a:bodyPr rot="-5400000" vert="horz"/>
                <a:lstStyle/>
                <a:p>
                  <a:pPr>
                    <a:defRPr sz="50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D537-EC44-8542-5F658EA007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50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Tabelle1!$A$2:$A$6</c:f>
              <c:strCache>
                <c:ptCount val="5"/>
                <c:pt idx="0">
                  <c:v>Bilateral HG (n=8)</c:v>
                </c:pt>
                <c:pt idx="1">
                  <c:v>Unilateral HG (n=25)</c:v>
                </c:pt>
                <c:pt idx="2">
                  <c:v>Unilateral HG, contralateral LG (n=9)</c:v>
                </c:pt>
                <c:pt idx="3">
                  <c:v>Bilateral LG (n=41)</c:v>
                </c:pt>
                <c:pt idx="4">
                  <c:v>Unilateral LG (n=14)</c:v>
                </c:pt>
              </c:strCache>
            </c:strRef>
          </c:cat>
          <c:val>
            <c:numRef>
              <c:f>Tabelle1!$H$2:$H$6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537-EC44-8542-5F658EA00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00"/>
        <c:axId val="34372224"/>
        <c:axId val="34370688"/>
      </c:barChart>
      <c:catAx>
        <c:axId val="3436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364800"/>
        <c:crosses val="autoZero"/>
        <c:auto val="1"/>
        <c:lblAlgn val="ctr"/>
        <c:lblOffset val="100"/>
        <c:noMultiLvlLbl val="0"/>
      </c:catAx>
      <c:valAx>
        <c:axId val="34364800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363264"/>
        <c:crosses val="autoZero"/>
        <c:crossBetween val="between"/>
      </c:valAx>
      <c:valAx>
        <c:axId val="34370688"/>
        <c:scaling>
          <c:orientation val="minMax"/>
        </c:scaling>
        <c:delete val="1"/>
        <c:axPos val="r"/>
        <c:numFmt formatCode="0.0%" sourceLinked="1"/>
        <c:majorTickMark val="out"/>
        <c:minorTickMark val="none"/>
        <c:tickLblPos val="nextTo"/>
        <c:crossAx val="34372224"/>
        <c:crosses val="max"/>
        <c:crossBetween val="between"/>
      </c:valAx>
      <c:catAx>
        <c:axId val="34372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43706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/>
      <c:overlay val="0"/>
      <c:txPr>
        <a:bodyPr/>
        <a:lstStyle/>
        <a:p>
          <a:pPr>
            <a:defRPr sz="800">
              <a:latin typeface="+mn-lt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180182" y="0"/>
            <a:ext cx="9469427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bg1"/>
                </a:solidFill>
              </a:rPr>
              <a:t>Diagnostic accuracy of an interdisciplinary tertiary center evaluation in children referred for suspected congenital anomalies of the kidney and urinary tract (CAKUT) on fetal </a:t>
            </a:r>
            <a:r>
              <a:rPr lang="en-US" sz="2400" b="1" dirty="0" smtClean="0">
                <a:solidFill>
                  <a:schemeClr val="bg1"/>
                </a:solidFill>
              </a:rPr>
              <a:t>ultrasound</a:t>
            </a:r>
            <a:endParaRPr lang="de-CH" sz="2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2011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Interdisciplinary approach in prenatal evaluation of CAKUT improves diagnostic </a:t>
            </a:r>
            <a:r>
              <a:rPr lang="en-GB" dirty="0" smtClean="0">
                <a:solidFill>
                  <a:schemeClr val="bg1"/>
                </a:solidFill>
              </a:rPr>
              <a:t>accuracy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Schürch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</a:t>
            </a:r>
            <a:r>
              <a:rPr lang="en-GB" sz="2000" b="1" dirty="0" smtClean="0">
                <a:solidFill>
                  <a:schemeClr val="bg1"/>
                </a:solidFill>
                <a:latin typeface="+mj-lt"/>
              </a:rPr>
              <a:t>2021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7" y="5700318"/>
            <a:ext cx="7321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Prenatal involvement of </a:t>
            </a:r>
            <a:r>
              <a:rPr lang="en-GB" dirty="0" err="1">
                <a:solidFill>
                  <a:schemeClr val="bg1"/>
                </a:solidFill>
              </a:rPr>
              <a:t>pediatric</a:t>
            </a:r>
            <a:r>
              <a:rPr lang="en-GB" dirty="0">
                <a:solidFill>
                  <a:schemeClr val="bg1"/>
                </a:solidFill>
              </a:rPr>
              <a:t> nephrologists/urologists led to a high accuracy of diagnoses and may </a:t>
            </a:r>
            <a:r>
              <a:rPr lang="en-US" dirty="0">
                <a:solidFill>
                  <a:schemeClr val="bg1"/>
                </a:solidFill>
              </a:rPr>
              <a:t>justify a restriction of follow-up to children with high-grade hydronephrosis or children with low-grade hydronephrosis plus additional findings indicative for obstruction.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B602E516-2892-1049-BDAF-9BCBABEBFCB6}"/>
              </a:ext>
            </a:extLst>
          </p:cNvPr>
          <p:cNvSpPr txBox="1"/>
          <p:nvPr/>
        </p:nvSpPr>
        <p:spPr>
          <a:xfrm>
            <a:off x="1412526" y="2845207"/>
            <a:ext cx="2150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Single-center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retrospective observational study 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Freeform: Shape 46">
            <a:extLst>
              <a:ext uri="{FF2B5EF4-FFF2-40B4-BE49-F238E27FC236}">
                <a16:creationId xmlns:a16="http://schemas.microsoft.com/office/drawing/2014/main" id="{FDF73552-103F-6F44-87EC-F4E135D890EF}"/>
              </a:ext>
            </a:extLst>
          </p:cNvPr>
          <p:cNvSpPr/>
          <p:nvPr/>
        </p:nvSpPr>
        <p:spPr>
          <a:xfrm>
            <a:off x="624910" y="2728224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Rectangle 38">
            <a:extLst>
              <a:ext uri="{FF2B5EF4-FFF2-40B4-BE49-F238E27FC236}">
                <a16:creationId xmlns:a16="http://schemas.microsoft.com/office/drawing/2014/main" id="{302B9C17-279B-9A49-9640-E243D56DDB02}"/>
              </a:ext>
            </a:extLst>
          </p:cNvPr>
          <p:cNvSpPr/>
          <p:nvPr/>
        </p:nvSpPr>
        <p:spPr>
          <a:xfrm>
            <a:off x="125748" y="4090313"/>
            <a:ext cx="1692000" cy="949464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203 interdisciplinary examinations</a:t>
            </a:r>
          </a:p>
        </p:txBody>
      </p:sp>
      <p:sp>
        <p:nvSpPr>
          <p:cNvPr id="21" name="Rectangle 38">
            <a:extLst>
              <a:ext uri="{FF2B5EF4-FFF2-40B4-BE49-F238E27FC236}">
                <a16:creationId xmlns:a16="http://schemas.microsoft.com/office/drawing/2014/main" id="{E18DE963-2194-8E4D-84D0-3A3EE32F39CA}"/>
              </a:ext>
            </a:extLst>
          </p:cNvPr>
          <p:cNvSpPr/>
          <p:nvPr/>
        </p:nvSpPr>
        <p:spPr>
          <a:xfrm>
            <a:off x="2606089" y="4119550"/>
            <a:ext cx="1692000" cy="949464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175 patients included and followed</a:t>
            </a:r>
          </a:p>
        </p:txBody>
      </p:sp>
      <p:cxnSp>
        <p:nvCxnSpPr>
          <p:cNvPr id="17" name="Straight Arrow Connector 13">
            <a:extLst>
              <a:ext uri="{FF2B5EF4-FFF2-40B4-BE49-F238E27FC236}">
                <a16:creationId xmlns:a16="http://schemas.microsoft.com/office/drawing/2014/main" id="{ABD19BE5-C73C-D649-98BB-51E8806A7ABC}"/>
              </a:ext>
            </a:extLst>
          </p:cNvPr>
          <p:cNvCxnSpPr/>
          <p:nvPr/>
        </p:nvCxnSpPr>
        <p:spPr>
          <a:xfrm flipV="1">
            <a:off x="1852902" y="4563730"/>
            <a:ext cx="715833" cy="1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9A4AFCC-3BD7-2445-97BB-11292AFB341B}"/>
              </a:ext>
            </a:extLst>
          </p:cNvPr>
          <p:cNvSpPr/>
          <p:nvPr/>
        </p:nvSpPr>
        <p:spPr>
          <a:xfrm>
            <a:off x="4533953" y="3371778"/>
            <a:ext cx="2340000" cy="1936202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Prenatal low-grade hydronephrosis without additional findings indicative for obstruction never led to an etiological diagnosis </a:t>
            </a:r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75BD55A8-17E3-C246-806C-1B3C574DDB67}"/>
              </a:ext>
            </a:extLst>
          </p:cNvPr>
          <p:cNvSpPr/>
          <p:nvPr/>
        </p:nvSpPr>
        <p:spPr>
          <a:xfrm>
            <a:off x="4544513" y="2128283"/>
            <a:ext cx="2340084" cy="1124890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High accuracy of 85.9% between intrauterine and final diagnosis</a:t>
            </a:r>
          </a:p>
        </p:txBody>
      </p:sp>
      <p:sp>
        <p:nvSpPr>
          <p:cNvPr id="23" name="Rectangle 38">
            <a:extLst>
              <a:ext uri="{FF2B5EF4-FFF2-40B4-BE49-F238E27FC236}">
                <a16:creationId xmlns:a16="http://schemas.microsoft.com/office/drawing/2014/main" id="{4BC6FC5B-5254-0447-8913-D8223DE1F555}"/>
              </a:ext>
            </a:extLst>
          </p:cNvPr>
          <p:cNvSpPr/>
          <p:nvPr/>
        </p:nvSpPr>
        <p:spPr>
          <a:xfrm>
            <a:off x="6884597" y="1890034"/>
            <a:ext cx="5040703" cy="629251"/>
          </a:xfrm>
          <a:prstGeom prst="rect">
            <a:avLst/>
          </a:prstGeom>
          <a:noFill/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rgbClr val="004277"/>
              </a:solidFill>
            </a:endParaRPr>
          </a:p>
          <a:p>
            <a:pPr algn="ctr"/>
            <a:r>
              <a:rPr lang="en-GB" sz="1200" dirty="0">
                <a:solidFill>
                  <a:srgbClr val="004277"/>
                </a:solidFill>
              </a:rPr>
              <a:t>Specific final diagnosis and need for intervention at the end of follow-up in relation to the degree of the intrauterine hydronephrosis</a:t>
            </a:r>
          </a:p>
          <a:p>
            <a:pPr algn="ctr"/>
            <a:endParaRPr lang="en-GB" sz="1600" dirty="0">
              <a:solidFill>
                <a:srgbClr val="00437A"/>
              </a:solidFill>
            </a:endParaRPr>
          </a:p>
        </p:txBody>
      </p:sp>
      <p:graphicFrame>
        <p:nvGraphicFramePr>
          <p:cNvPr id="29" name="Diagramm 28">
            <a:extLst>
              <a:ext uri="{FF2B5EF4-FFF2-40B4-BE49-F238E27FC236}">
                <a16:creationId xmlns:a16="http://schemas.microsoft.com/office/drawing/2014/main" id="{2B4D21A9-BA5E-1A40-B3FC-7E18C713C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499172"/>
              </p:ext>
            </p:extLst>
          </p:nvPr>
        </p:nvGraphicFramePr>
        <p:xfrm>
          <a:off x="7026895" y="2437725"/>
          <a:ext cx="4898405" cy="2870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151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80</cp:revision>
  <dcterms:created xsi:type="dcterms:W3CDTF">2019-06-13T12:30:18Z</dcterms:created>
  <dcterms:modified xsi:type="dcterms:W3CDTF">2021-05-13T10:12:30Z</dcterms:modified>
</cp:coreProperties>
</file>