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6DC0"/>
    <a:srgbClr val="004277"/>
    <a:srgbClr val="AA0065"/>
    <a:srgbClr val="0092F7"/>
    <a:srgbClr val="65AA00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219200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400" dirty="0">
                <a:solidFill>
                  <a:schemeClr val="bg1"/>
                </a:solidFill>
              </a:rPr>
              <a:t>The impact of a needs-oriented dental prophylaxis program on bacteremia </a:t>
            </a:r>
          </a:p>
          <a:p>
            <a:pPr marL="216000" algn="l"/>
            <a:r>
              <a:rPr lang="en-US" sz="2400" dirty="0">
                <a:solidFill>
                  <a:schemeClr val="bg1"/>
                </a:solidFill>
              </a:rPr>
              <a:t>after </a:t>
            </a:r>
            <a:r>
              <a:rPr lang="en-US" sz="2400" dirty="0" err="1">
                <a:solidFill>
                  <a:schemeClr val="bg1"/>
                </a:solidFill>
              </a:rPr>
              <a:t>toothbrushing</a:t>
            </a:r>
            <a:r>
              <a:rPr lang="en-US" sz="2400" dirty="0">
                <a:solidFill>
                  <a:schemeClr val="bg1"/>
                </a:solidFill>
              </a:rPr>
              <a:t> and systemic inflammation in children, adolescents and </a:t>
            </a:r>
          </a:p>
          <a:p>
            <a:pPr marL="216000" algn="l"/>
            <a:r>
              <a:rPr lang="en-US" sz="2400" dirty="0">
                <a:solidFill>
                  <a:schemeClr val="bg1"/>
                </a:solidFill>
              </a:rPr>
              <a:t>young adults with chronic kidney disease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2" y="1189759"/>
            <a:ext cx="12011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Dental prophylaxis can reduce </a:t>
            </a:r>
            <a:r>
              <a:rPr lang="en-US" dirty="0">
                <a:solidFill>
                  <a:schemeClr val="bg1"/>
                </a:solidFill>
              </a:rPr>
              <a:t>bacteremia after </a:t>
            </a:r>
            <a:r>
              <a:rPr lang="en-US" dirty="0" err="1">
                <a:solidFill>
                  <a:schemeClr val="bg1"/>
                </a:solidFill>
              </a:rPr>
              <a:t>toothbrushing</a:t>
            </a:r>
            <a:r>
              <a:rPr lang="en-US" dirty="0">
                <a:solidFill>
                  <a:schemeClr val="bg1"/>
                </a:solidFill>
              </a:rPr>
              <a:t> and chronic inflammation in CKD </a:t>
            </a:r>
            <a:r>
              <a:rPr lang="en-US" dirty="0" smtClean="0">
                <a:solidFill>
                  <a:schemeClr val="bg1"/>
                </a:solidFill>
              </a:rPr>
              <a:t>patients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5073" y="1747623"/>
            <a:ext cx="11488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 </a:t>
            </a:r>
          </a:p>
          <a:p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bg1"/>
                </a:solidFill>
                <a:latin typeface="+mj-lt"/>
              </a:rPr>
              <a:t>Höfer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, Turnowsky et al. 2021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0182" y="5706387"/>
            <a:ext cx="7141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Intensive dental prophylaxis reduced</a:t>
            </a:r>
            <a:r>
              <a:rPr lang="en-US" dirty="0">
                <a:solidFill>
                  <a:schemeClr val="bg1"/>
                </a:solidFill>
              </a:rPr>
              <a:t> gingivitis and bacteremia risk</a:t>
            </a:r>
            <a:r>
              <a:rPr lang="en-US" dirty="0" smtClean="0">
                <a:solidFill>
                  <a:schemeClr val="bg1"/>
                </a:solidFill>
              </a:rPr>
              <a:t>. Whether </a:t>
            </a:r>
            <a:r>
              <a:rPr lang="en-US" dirty="0">
                <a:solidFill>
                  <a:schemeClr val="bg1"/>
                </a:solidFill>
              </a:rPr>
              <a:t>IP might also be a promising approach in reducing systemic inflammation needs to be shown in future studies.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11" name="officeArt object" descr="Ein Bild, das Essen, Pink, Tisch, sitzend enthält.&#10;&#10;Automatisch generierte Beschreibung"/>
          <p:cNvPicPr/>
          <p:nvPr/>
        </p:nvPicPr>
        <p:blipFill rotWithShape="1">
          <a:blip r:embed="rId2"/>
          <a:srcRect l="-116" t="9456" r="1" b="11035"/>
          <a:stretch/>
        </p:blipFill>
        <p:spPr>
          <a:xfrm>
            <a:off x="8764460" y="4379893"/>
            <a:ext cx="3197541" cy="78718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3" name="Rectangle 38"/>
          <p:cNvSpPr/>
          <p:nvPr/>
        </p:nvSpPr>
        <p:spPr>
          <a:xfrm>
            <a:off x="2544741" y="1879750"/>
            <a:ext cx="2706658" cy="719528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437A"/>
                </a:solidFill>
              </a:rPr>
              <a:t>1. Blood sampling after </a:t>
            </a:r>
            <a:r>
              <a:rPr lang="en-GB" dirty="0" err="1">
                <a:solidFill>
                  <a:srgbClr val="00437A"/>
                </a:solidFill>
              </a:rPr>
              <a:t>toothbrushing</a:t>
            </a:r>
            <a:endParaRPr lang="en-GB" dirty="0">
              <a:solidFill>
                <a:srgbClr val="00437A"/>
              </a:solidFill>
            </a:endParaRPr>
          </a:p>
        </p:txBody>
      </p:sp>
      <p:sp>
        <p:nvSpPr>
          <p:cNvPr id="30" name="Rectangle 38"/>
          <p:cNvSpPr/>
          <p:nvPr/>
        </p:nvSpPr>
        <p:spPr>
          <a:xfrm>
            <a:off x="2544741" y="2854135"/>
            <a:ext cx="1324968" cy="1576466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437A"/>
                </a:solidFill>
              </a:rPr>
              <a:t>Intensive dental prophylaxis (IP)</a:t>
            </a:r>
          </a:p>
        </p:txBody>
      </p:sp>
      <p:sp>
        <p:nvSpPr>
          <p:cNvPr id="31" name="Rectangle 38"/>
          <p:cNvSpPr/>
          <p:nvPr/>
        </p:nvSpPr>
        <p:spPr>
          <a:xfrm>
            <a:off x="3926431" y="2854135"/>
            <a:ext cx="1324968" cy="1576465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437A"/>
                </a:solidFill>
              </a:rPr>
              <a:t>Treatment as usual (TAU)</a:t>
            </a:r>
          </a:p>
        </p:txBody>
      </p:sp>
      <p:sp>
        <p:nvSpPr>
          <p:cNvPr id="32" name="Rectangle 38"/>
          <p:cNvSpPr/>
          <p:nvPr/>
        </p:nvSpPr>
        <p:spPr>
          <a:xfrm>
            <a:off x="2544742" y="4662119"/>
            <a:ext cx="2662260" cy="719528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437A"/>
                </a:solidFill>
              </a:rPr>
              <a:t>2. Blood sampling after </a:t>
            </a:r>
            <a:r>
              <a:rPr lang="en-GB" dirty="0" err="1">
                <a:solidFill>
                  <a:srgbClr val="00437A"/>
                </a:solidFill>
              </a:rPr>
              <a:t>toothbrushing</a:t>
            </a:r>
            <a:endParaRPr lang="en-GB" dirty="0">
              <a:solidFill>
                <a:srgbClr val="00437A"/>
              </a:solidFill>
            </a:endParaRPr>
          </a:p>
        </p:txBody>
      </p:sp>
      <p:cxnSp>
        <p:nvCxnSpPr>
          <p:cNvPr id="35" name="Straight Arrow Connector 42"/>
          <p:cNvCxnSpPr/>
          <p:nvPr/>
        </p:nvCxnSpPr>
        <p:spPr>
          <a:xfrm>
            <a:off x="4567306" y="2603006"/>
            <a:ext cx="451" cy="251924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42"/>
          <p:cNvCxnSpPr/>
          <p:nvPr/>
        </p:nvCxnSpPr>
        <p:spPr>
          <a:xfrm>
            <a:off x="3213203" y="2608573"/>
            <a:ext cx="451" cy="251924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42"/>
          <p:cNvCxnSpPr/>
          <p:nvPr/>
        </p:nvCxnSpPr>
        <p:spPr>
          <a:xfrm>
            <a:off x="4551961" y="4416862"/>
            <a:ext cx="451" cy="251924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42"/>
          <p:cNvCxnSpPr/>
          <p:nvPr/>
        </p:nvCxnSpPr>
        <p:spPr>
          <a:xfrm>
            <a:off x="3250862" y="4410236"/>
            <a:ext cx="451" cy="251924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Grafik 4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946" y="1849903"/>
            <a:ext cx="3344990" cy="2166152"/>
          </a:xfrm>
          <a:prstGeom prst="rect">
            <a:avLst/>
          </a:prstGeom>
        </p:spPr>
      </p:pic>
      <p:sp>
        <p:nvSpPr>
          <p:cNvPr id="49" name="TextBox 20"/>
          <p:cNvSpPr txBox="1"/>
          <p:nvPr/>
        </p:nvSpPr>
        <p:spPr>
          <a:xfrm>
            <a:off x="5729813" y="1900764"/>
            <a:ext cx="2963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296DC0"/>
                </a:solidFill>
              </a:rPr>
              <a:t>BACTEC</a:t>
            </a:r>
            <a:r>
              <a:rPr lang="en-GB" baseline="30000" dirty="0">
                <a:solidFill>
                  <a:srgbClr val="296DC0"/>
                </a:solidFill>
              </a:rPr>
              <a:t>TM</a:t>
            </a:r>
            <a:r>
              <a:rPr lang="en-GB" dirty="0">
                <a:solidFill>
                  <a:srgbClr val="296DC0"/>
                </a:solidFill>
              </a:rPr>
              <a:t>: </a:t>
            </a:r>
          </a:p>
          <a:p>
            <a:r>
              <a:rPr lang="en-GB" dirty="0">
                <a:solidFill>
                  <a:srgbClr val="296DC0"/>
                </a:solidFill>
              </a:rPr>
              <a:t>9.5% positive</a:t>
            </a:r>
          </a:p>
          <a:p>
            <a:r>
              <a:rPr lang="en-GB" dirty="0">
                <a:solidFill>
                  <a:srgbClr val="296DC0"/>
                </a:solidFill>
              </a:rPr>
              <a:t>affecting 26% of the patients 8 bacterial species</a:t>
            </a:r>
          </a:p>
        </p:txBody>
      </p:sp>
      <p:sp>
        <p:nvSpPr>
          <p:cNvPr id="53" name="Up Arrow 74"/>
          <p:cNvSpPr/>
          <p:nvPr/>
        </p:nvSpPr>
        <p:spPr>
          <a:xfrm rot="5400000">
            <a:off x="5289695" y="1865119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296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TextBox 20"/>
          <p:cNvSpPr txBox="1"/>
          <p:nvPr/>
        </p:nvSpPr>
        <p:spPr>
          <a:xfrm>
            <a:off x="5731142" y="3867073"/>
            <a:ext cx="2962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296DC0"/>
                </a:solidFill>
              </a:rPr>
              <a:t>No significant change in CRP after intervention</a:t>
            </a:r>
          </a:p>
        </p:txBody>
      </p:sp>
      <p:sp>
        <p:nvSpPr>
          <p:cNvPr id="58" name="TextBox 20"/>
          <p:cNvSpPr txBox="1"/>
          <p:nvPr/>
        </p:nvSpPr>
        <p:spPr>
          <a:xfrm>
            <a:off x="5732472" y="4564713"/>
            <a:ext cx="2961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296DC0"/>
                </a:solidFill>
              </a:rPr>
              <a:t>Gingivitis reduction by IP in CKD patients (</a:t>
            </a:r>
            <a:r>
              <a:rPr lang="en-GB" dirty="0" smtClean="0">
                <a:solidFill>
                  <a:srgbClr val="296DC0"/>
                </a:solidFill>
              </a:rPr>
              <a:t>p = </a:t>
            </a:r>
            <a:r>
              <a:rPr lang="en-GB" dirty="0" smtClean="0">
                <a:solidFill>
                  <a:srgbClr val="296DC0"/>
                </a:solidFill>
              </a:rPr>
              <a:t>0.001)</a:t>
            </a:r>
            <a:endParaRPr lang="en-GB" dirty="0">
              <a:solidFill>
                <a:srgbClr val="296DC0"/>
              </a:solidFill>
            </a:endParaRPr>
          </a:p>
        </p:txBody>
      </p:sp>
      <p:sp>
        <p:nvSpPr>
          <p:cNvPr id="59" name="Up Arrow 74"/>
          <p:cNvSpPr/>
          <p:nvPr/>
        </p:nvSpPr>
        <p:spPr>
          <a:xfrm rot="5400000">
            <a:off x="5292354" y="4521117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296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Up Arrow 74"/>
          <p:cNvSpPr/>
          <p:nvPr/>
        </p:nvSpPr>
        <p:spPr>
          <a:xfrm rot="5400000">
            <a:off x="5289695" y="3823477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296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20">
            <a:extLst>
              <a:ext uri="{FF2B5EF4-FFF2-40B4-BE49-F238E27FC236}">
                <a16:creationId xmlns:a16="http://schemas.microsoft.com/office/drawing/2014/main" id="{816872D4-0C6A-D042-8213-954E75226406}"/>
              </a:ext>
            </a:extLst>
          </p:cNvPr>
          <p:cNvSpPr txBox="1"/>
          <p:nvPr/>
        </p:nvSpPr>
        <p:spPr>
          <a:xfrm>
            <a:off x="-403680" y="2068882"/>
            <a:ext cx="3130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4277"/>
                </a:solidFill>
              </a:rPr>
              <a:t>Pilot study</a:t>
            </a:r>
          </a:p>
        </p:txBody>
      </p:sp>
      <p:sp>
        <p:nvSpPr>
          <p:cNvPr id="36" name="TextBox 20"/>
          <p:cNvSpPr txBox="1"/>
          <p:nvPr/>
        </p:nvSpPr>
        <p:spPr>
          <a:xfrm>
            <a:off x="182880" y="3846481"/>
            <a:ext cx="252226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96DC0"/>
                </a:solidFill>
              </a:rPr>
              <a:t>27 CKD patients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296DC0"/>
                </a:solidFill>
              </a:rPr>
              <a:t>6–26 </a:t>
            </a:r>
            <a:r>
              <a:rPr lang="en-GB" sz="2000" dirty="0">
                <a:solidFill>
                  <a:srgbClr val="296DC0"/>
                </a:solidFill>
              </a:rPr>
              <a:t>years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96DC0"/>
                </a:solidFill>
              </a:rPr>
              <a:t>Gingivitis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96DC0"/>
                </a:solidFill>
              </a:rPr>
              <a:t>Randomised controlled trial</a:t>
            </a:r>
          </a:p>
        </p:txBody>
      </p:sp>
      <p:sp>
        <p:nvSpPr>
          <p:cNvPr id="37" name="Up Arrow 74"/>
          <p:cNvSpPr/>
          <p:nvPr/>
        </p:nvSpPr>
        <p:spPr>
          <a:xfrm rot="5400000">
            <a:off x="5302087" y="3114857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296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TextBox 20"/>
          <p:cNvSpPr txBox="1"/>
          <p:nvPr/>
        </p:nvSpPr>
        <p:spPr>
          <a:xfrm>
            <a:off x="5729813" y="3148900"/>
            <a:ext cx="3019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96DC0"/>
                </a:solidFill>
              </a:rPr>
              <a:t>Intensive dental prophylaxis reduced bacteremia risk (</a:t>
            </a:r>
            <a:r>
              <a:rPr lang="en-US" dirty="0" err="1">
                <a:solidFill>
                  <a:srgbClr val="296DC0"/>
                </a:solidFill>
              </a:rPr>
              <a:t>n.s</a:t>
            </a:r>
            <a:r>
              <a:rPr lang="en-US" dirty="0">
                <a:solidFill>
                  <a:srgbClr val="296DC0"/>
                </a:solidFill>
              </a:rPr>
              <a:t>.)</a:t>
            </a:r>
          </a:p>
        </p:txBody>
      </p:sp>
      <p:sp>
        <p:nvSpPr>
          <p:cNvPr id="45" name="Freeform: Shape 46">
            <a:extLst>
              <a:ext uri="{FF2B5EF4-FFF2-40B4-BE49-F238E27FC236}">
                <a16:creationId xmlns:a16="http://schemas.microsoft.com/office/drawing/2014/main" id="{68E01B90-4B97-6648-A4F5-CC471752DEEE}"/>
              </a:ext>
            </a:extLst>
          </p:cNvPr>
          <p:cNvSpPr/>
          <p:nvPr/>
        </p:nvSpPr>
        <p:spPr>
          <a:xfrm>
            <a:off x="743501" y="2567893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4" name="Freeform: Shape 46">
            <a:extLst>
              <a:ext uri="{FF2B5EF4-FFF2-40B4-BE49-F238E27FC236}">
                <a16:creationId xmlns:a16="http://schemas.microsoft.com/office/drawing/2014/main" id="{CBC25ECE-643C-7C46-B314-6299465609EC}"/>
              </a:ext>
            </a:extLst>
          </p:cNvPr>
          <p:cNvSpPr/>
          <p:nvPr/>
        </p:nvSpPr>
        <p:spPr>
          <a:xfrm>
            <a:off x="1161371" y="2706376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160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/>
  <cp:lastModifiedBy/>
  <cp:revision>55</cp:revision>
  <dcterms:created xsi:type="dcterms:W3CDTF">2019-06-13T12:30:18Z</dcterms:created>
  <dcterms:modified xsi:type="dcterms:W3CDTF">2021-05-19T13:59:24Z</dcterms:modified>
</cp:coreProperties>
</file>