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277"/>
    <a:srgbClr val="296DC0"/>
    <a:srgbClr val="AA0065"/>
    <a:srgbClr val="0092F7"/>
    <a:srgbClr val="65AA00"/>
    <a:srgbClr val="00437A"/>
    <a:srgbClr val="0066B5"/>
    <a:srgbClr val="00447B"/>
    <a:srgbClr val="00447A"/>
    <a:srgbClr val="0045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1085675"/>
            <a:ext cx="12192000" cy="530689"/>
          </a:xfrm>
          <a:prstGeom prst="rect">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p:cNvSpPr/>
          <p:nvPr userDrawn="1"/>
        </p:nvSpPr>
        <p:spPr>
          <a:xfrm rot="18900000">
            <a:off x="141777" y="753445"/>
            <a:ext cx="405236" cy="385056"/>
          </a:xfrm>
          <a:prstGeom prst="rtTriangle">
            <a:avLst/>
          </a:prstGeom>
          <a:solidFill>
            <a:srgbClr val="006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Right Triangle 8"/>
          <p:cNvSpPr/>
          <p:nvPr userDrawn="1"/>
        </p:nvSpPr>
        <p:spPr>
          <a:xfrm rot="18900000">
            <a:off x="140123" y="1281465"/>
            <a:ext cx="394279" cy="394278"/>
          </a:xfrm>
          <a:prstGeom prst="rtTriangle">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 name="Title 1"/>
          <p:cNvSpPr txBox="1">
            <a:spLocks/>
          </p:cNvSpPr>
          <p:nvPr userDrawn="1"/>
        </p:nvSpPr>
        <p:spPr>
          <a:xfrm>
            <a:off x="0" y="0"/>
            <a:ext cx="12192000" cy="1085673"/>
          </a:xfrm>
          <a:prstGeom prst="rect">
            <a:avLst/>
          </a:prstGeom>
          <a:gradFill flip="none" rotWithShape="1">
            <a:gsLst>
              <a:gs pos="0">
                <a:srgbClr val="0065AA">
                  <a:shade val="30000"/>
                  <a:satMod val="115000"/>
                </a:srgbClr>
              </a:gs>
              <a:gs pos="50000">
                <a:srgbClr val="0065AA">
                  <a:shade val="67500"/>
                  <a:satMod val="115000"/>
                </a:srgbClr>
              </a:gs>
              <a:gs pos="100000">
                <a:srgbClr val="0065AA">
                  <a:shade val="100000"/>
                  <a:satMod val="115000"/>
                </a:srgbClr>
              </a:gs>
            </a:gsLst>
            <a:lin ang="8100000" scaled="1"/>
            <a:tileRect/>
          </a:gra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16000" algn="l"/>
            <a:endParaRPr lang="en-GB" sz="2800" b="1" dirty="0">
              <a:solidFill>
                <a:schemeClr val="bg1"/>
              </a:solidFill>
            </a:endParaRPr>
          </a:p>
        </p:txBody>
      </p:sp>
      <p:sp>
        <p:nvSpPr>
          <p:cNvPr id="11" name="Rectangle 10"/>
          <p:cNvSpPr/>
          <p:nvPr userDrawn="1"/>
        </p:nvSpPr>
        <p:spPr>
          <a:xfrm>
            <a:off x="0" y="5576842"/>
            <a:ext cx="7490690" cy="1285854"/>
          </a:xfrm>
          <a:prstGeom prst="rect">
            <a:avLst/>
          </a:prstGeom>
          <a:solidFill>
            <a:srgbClr val="009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p>
        </p:txBody>
      </p:sp>
      <p:sp>
        <p:nvSpPr>
          <p:cNvPr id="12" name="Rectangle 11"/>
          <p:cNvSpPr/>
          <p:nvPr userDrawn="1"/>
        </p:nvSpPr>
        <p:spPr>
          <a:xfrm>
            <a:off x="7490690" y="5576843"/>
            <a:ext cx="4702823" cy="421061"/>
          </a:xfrm>
          <a:prstGeom prst="rect">
            <a:avLst/>
          </a:prstGeom>
          <a:gradFill flip="none" rotWithShape="1">
            <a:gsLst>
              <a:gs pos="0">
                <a:srgbClr val="AA0065">
                  <a:shade val="30000"/>
                  <a:satMod val="115000"/>
                </a:srgbClr>
              </a:gs>
              <a:gs pos="50000">
                <a:srgbClr val="AA0065">
                  <a:shade val="67500"/>
                  <a:satMod val="115000"/>
                </a:srgbClr>
              </a:gs>
              <a:gs pos="100000">
                <a:srgbClr val="AA0065">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3" name="Group 12"/>
          <p:cNvGrpSpPr/>
          <p:nvPr userDrawn="1"/>
        </p:nvGrpSpPr>
        <p:grpSpPr>
          <a:xfrm>
            <a:off x="7637330" y="6083882"/>
            <a:ext cx="4174624" cy="723275"/>
            <a:chOff x="7646796" y="6098813"/>
            <a:chExt cx="4174624" cy="723275"/>
          </a:xfrm>
        </p:grpSpPr>
        <p:pic>
          <p:nvPicPr>
            <p:cNvPr id="14" name="Picture 10" descr="LOGO_IPNA_Blu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6796" y="6186597"/>
              <a:ext cx="581637" cy="5816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2"/>
            <p:cNvSpPr>
              <a:spLocks noChangeArrowheads="1"/>
            </p:cNvSpPr>
            <p:nvPr/>
          </p:nvSpPr>
          <p:spPr bwMode="auto">
            <a:xfrm>
              <a:off x="8208157" y="6098813"/>
              <a:ext cx="361326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solidFill>
                    <a:srgbClr val="296DC0"/>
                  </a:solidFill>
                  <a:effectLst/>
                  <a:latin typeface="Arial" panose="020B0604020202020204" pitchFamily="34" charset="0"/>
                  <a:ea typeface="Calibri" panose="020F0502020204030204" pitchFamily="34" charset="0"/>
                  <a:cs typeface="Calibri" panose="020F0502020204030204" pitchFamily="34" charset="0"/>
                </a:rPr>
                <a:t>Pediatric Nephrology</a:t>
              </a:r>
              <a:endParaRPr kumimoji="0" lang="en-GB" altLang="en-US" sz="5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Journal of the </a:t>
              </a:r>
              <a:br>
                <a:rPr kumimoji="0" lang="en-GB"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GB"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International Pediatric Nephrology Association</a:t>
              </a:r>
              <a:endParaRPr kumimoji="0" lang="en-GB" altLang="en-US" sz="1200" b="0" i="0" u="none" strike="noStrike" cap="none" normalizeH="0" baseline="0" dirty="0">
                <a:ln>
                  <a:noFill/>
                </a:ln>
                <a:solidFill>
                  <a:schemeClr val="tx1"/>
                </a:solidFill>
                <a:effectLst/>
                <a:latin typeface="Arial" panose="020B0604020202020204" pitchFamily="34" charset="0"/>
              </a:endParaRPr>
            </a:p>
          </p:txBody>
        </p:sp>
      </p:grpSp>
      <p:sp>
        <p:nvSpPr>
          <p:cNvPr id="16" name="Right Triangle 15"/>
          <p:cNvSpPr/>
          <p:nvPr userDrawn="1"/>
        </p:nvSpPr>
        <p:spPr>
          <a:xfrm rot="18900000">
            <a:off x="137739" y="5244782"/>
            <a:ext cx="399045" cy="39904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p:cNvGrpSpPr/>
          <p:nvPr userDrawn="1"/>
        </p:nvGrpSpPr>
        <p:grpSpPr>
          <a:xfrm>
            <a:off x="9694459" y="176810"/>
            <a:ext cx="2349089" cy="747561"/>
            <a:chOff x="2857495" y="1762773"/>
            <a:chExt cx="7219988" cy="2156522"/>
          </a:xfrm>
        </p:grpSpPr>
        <p:sp>
          <p:nvSpPr>
            <p:cNvPr id="18" name="TextBox 17"/>
            <p:cNvSpPr txBox="1"/>
            <p:nvPr/>
          </p:nvSpPr>
          <p:spPr>
            <a:xfrm>
              <a:off x="5167705" y="1762773"/>
              <a:ext cx="4896288" cy="1509356"/>
            </a:xfrm>
            <a:prstGeom prst="rect">
              <a:avLst/>
            </a:prstGeom>
            <a:noFill/>
          </p:spPr>
          <p:txBody>
            <a:bodyPr wrap="square" rtlCol="0">
              <a:spAutoFit/>
            </a:bodyPr>
            <a:lstStyle/>
            <a:p>
              <a:r>
                <a:rPr lang="en-GB" sz="2800" dirty="0">
                  <a:solidFill>
                    <a:schemeClr val="bg1"/>
                  </a:solidFill>
                </a:rPr>
                <a:t>Graphical</a:t>
              </a:r>
            </a:p>
          </p:txBody>
        </p:sp>
        <p:sp>
          <p:nvSpPr>
            <p:cNvPr id="19" name="TextBox 18"/>
            <p:cNvSpPr txBox="1"/>
            <p:nvPr/>
          </p:nvSpPr>
          <p:spPr>
            <a:xfrm>
              <a:off x="5647071" y="2409939"/>
              <a:ext cx="4430412" cy="1509356"/>
            </a:xfrm>
            <a:prstGeom prst="rect">
              <a:avLst/>
            </a:prstGeom>
            <a:noFill/>
          </p:spPr>
          <p:txBody>
            <a:bodyPr wrap="square" rtlCol="0">
              <a:spAutoFit/>
            </a:bodyPr>
            <a:lstStyle/>
            <a:p>
              <a:r>
                <a:rPr lang="en-GB" sz="2800" dirty="0">
                  <a:solidFill>
                    <a:schemeClr val="bg1"/>
                  </a:solidFill>
                </a:rPr>
                <a:t>Abstract</a:t>
              </a:r>
            </a:p>
          </p:txBody>
        </p:sp>
        <p:grpSp>
          <p:nvGrpSpPr>
            <p:cNvPr id="20" name="Group 19"/>
            <p:cNvGrpSpPr/>
            <p:nvPr/>
          </p:nvGrpSpPr>
          <p:grpSpPr>
            <a:xfrm rot="1066865">
              <a:off x="3331177" y="2017651"/>
              <a:ext cx="1664058" cy="1723226"/>
              <a:chOff x="3325506" y="2015311"/>
              <a:chExt cx="1664058" cy="1723226"/>
            </a:xfrm>
          </p:grpSpPr>
          <p:sp>
            <p:nvSpPr>
              <p:cNvPr id="22" name="Curved Up Arrow 21"/>
              <p:cNvSpPr/>
              <p:nvPr/>
            </p:nvSpPr>
            <p:spPr>
              <a:xfrm rot="5612676">
                <a:off x="2869267" y="2471550"/>
                <a:ext cx="1723226" cy="810748"/>
              </a:xfrm>
              <a:prstGeom prst="curved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rapezoid 22"/>
              <p:cNvSpPr/>
              <p:nvPr/>
            </p:nvSpPr>
            <p:spPr>
              <a:xfrm rot="20743483">
                <a:off x="4034300" y="2870714"/>
                <a:ext cx="516517" cy="852351"/>
              </a:xfrm>
              <a:prstGeom prst="trapezoid">
                <a:avLst/>
              </a:prstGeom>
              <a:solidFill>
                <a:srgbClr val="AA0065"/>
              </a:solidFill>
              <a:ln w="28575">
                <a:solidFill>
                  <a:srgbClr val="0043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rapezoid 23"/>
              <p:cNvSpPr/>
              <p:nvPr/>
            </p:nvSpPr>
            <p:spPr>
              <a:xfrm rot="18485136">
                <a:off x="4227275" y="2752605"/>
                <a:ext cx="545380" cy="807242"/>
              </a:xfrm>
              <a:prstGeom prst="trapezoid">
                <a:avLst>
                  <a:gd name="adj" fmla="val 26969"/>
                </a:avLst>
              </a:prstGeom>
              <a:solidFill>
                <a:srgbClr val="00B050"/>
              </a:solidFill>
              <a:ln w="28575">
                <a:solidFill>
                  <a:srgbClr val="0042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rapezoid 24"/>
              <p:cNvSpPr/>
              <p:nvPr/>
            </p:nvSpPr>
            <p:spPr>
              <a:xfrm rot="16200000">
                <a:off x="4313253" y="2492334"/>
                <a:ext cx="545380" cy="807242"/>
              </a:xfrm>
              <a:prstGeom prst="trapezoid">
                <a:avLst/>
              </a:prstGeom>
              <a:solidFill>
                <a:schemeClr val="accent2"/>
              </a:solidFill>
              <a:ln w="28575">
                <a:solidFill>
                  <a:srgbClr val="004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rapezoid 25"/>
              <p:cNvSpPr/>
              <p:nvPr/>
            </p:nvSpPr>
            <p:spPr>
              <a:xfrm rot="14460500">
                <a:off x="4252007" y="2192236"/>
                <a:ext cx="545380" cy="807242"/>
              </a:xfrm>
              <a:prstGeom prst="trapezoid">
                <a:avLst/>
              </a:prstGeom>
              <a:solidFill>
                <a:srgbClr val="0092F7"/>
              </a:solidFill>
              <a:ln w="25400">
                <a:solidFill>
                  <a:srgbClr val="0043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rapezoid 26"/>
              <p:cNvSpPr/>
              <p:nvPr/>
            </p:nvSpPr>
            <p:spPr>
              <a:xfrm rot="12209348">
                <a:off x="4054992" y="2029218"/>
                <a:ext cx="532285" cy="762409"/>
              </a:xfrm>
              <a:prstGeom prst="trapezoid">
                <a:avLst>
                  <a:gd name="adj" fmla="val 33206"/>
                </a:avLst>
              </a:prstGeom>
              <a:solidFill>
                <a:srgbClr val="9966FF"/>
              </a:solidFill>
              <a:ln w="28575">
                <a:solidFill>
                  <a:srgbClr val="0044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3884157" y="2595857"/>
                <a:ext cx="536234" cy="550844"/>
              </a:xfrm>
              <a:prstGeom prst="ellipse">
                <a:avLst/>
              </a:prstGeom>
              <a:solidFill>
                <a:schemeClr val="tx1">
                  <a:lumMod val="50000"/>
                  <a:lumOff val="50000"/>
                </a:schemeClr>
              </a:solidFill>
              <a:ln w="28575">
                <a:solidFill>
                  <a:srgbClr val="004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Double Brace 20"/>
            <p:cNvSpPr/>
            <p:nvPr/>
          </p:nvSpPr>
          <p:spPr>
            <a:xfrm>
              <a:off x="2857495" y="2112886"/>
              <a:ext cx="2510703" cy="1536932"/>
            </a:xfrm>
            <a:prstGeom prst="bracePair">
              <a:avLst>
                <a:gd name="adj" fmla="val 11432"/>
              </a:avLst>
            </a:prstGeom>
            <a:ln w="222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spTree>
    <p:extLst>
      <p:ext uri="{BB962C8B-B14F-4D97-AF65-F5344CB8AC3E}">
        <p14:creationId xmlns:p14="http://schemas.microsoft.com/office/powerpoint/2010/main" val="365508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F14BA06-560F-4272-BD1D-D3D251BC0A82}" type="datetimeFigureOut">
              <a:rPr lang="en-GB" smtClean="0"/>
              <a:t>14/07/2021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22DF36B-8F18-4F81-92A8-26E2BC629512}" type="slidenum">
              <a:rPr lang="en-GB" smtClean="0"/>
              <a:t>‹#›</a:t>
            </a:fld>
            <a:endParaRPr lang="en-GB"/>
          </a:p>
        </p:txBody>
      </p:sp>
    </p:spTree>
    <p:extLst>
      <p:ext uri="{BB962C8B-B14F-4D97-AF65-F5344CB8AC3E}">
        <p14:creationId xmlns:p14="http://schemas.microsoft.com/office/powerpoint/2010/main" val="5961134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14BA06-560F-4272-BD1D-D3D251BC0A82}" type="datetimeFigureOut">
              <a:rPr lang="en-GB" smtClean="0"/>
              <a:t>14/07/2021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DF36B-8F18-4F81-92A8-26E2BC629512}" type="slidenum">
              <a:rPr lang="en-GB" smtClean="0"/>
              <a:t>‹#›</a:t>
            </a:fld>
            <a:endParaRPr lang="en-GB"/>
          </a:p>
        </p:txBody>
      </p:sp>
    </p:spTree>
    <p:extLst>
      <p:ext uri="{BB962C8B-B14F-4D97-AF65-F5344CB8AC3E}">
        <p14:creationId xmlns:p14="http://schemas.microsoft.com/office/powerpoint/2010/main" val="69003126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txBox="1">
            <a:spLocks/>
          </p:cNvSpPr>
          <p:nvPr/>
        </p:nvSpPr>
        <p:spPr>
          <a:xfrm>
            <a:off x="0" y="0"/>
            <a:ext cx="12192000" cy="1085673"/>
          </a:xfrm>
          <a:prstGeom prst="rect">
            <a:avLst/>
          </a:prstGeom>
          <a:no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16000" algn="l"/>
            <a:r>
              <a:rPr lang="en-GB" sz="2800" b="1" dirty="0">
                <a:solidFill>
                  <a:schemeClr val="bg1"/>
                </a:solidFill>
              </a:rPr>
              <a:t>Severe Hospital-Acquired Hyponatremia in Acutely Ill Children                         Receiving Moderately Hypotonic Fluids</a:t>
            </a:r>
          </a:p>
        </p:txBody>
      </p:sp>
      <p:sp>
        <p:nvSpPr>
          <p:cNvPr id="25" name="TextBox 24"/>
          <p:cNvSpPr txBox="1"/>
          <p:nvPr/>
        </p:nvSpPr>
        <p:spPr>
          <a:xfrm>
            <a:off x="378966" y="1018628"/>
            <a:ext cx="10536266" cy="646331"/>
          </a:xfrm>
          <a:prstGeom prst="rect">
            <a:avLst/>
          </a:prstGeom>
          <a:noFill/>
        </p:spPr>
        <p:txBody>
          <a:bodyPr wrap="square" rtlCol="0">
            <a:spAutoFit/>
          </a:bodyPr>
          <a:lstStyle/>
          <a:p>
            <a:r>
              <a:rPr lang="en-GB" b="1" dirty="0">
                <a:solidFill>
                  <a:schemeClr val="bg1"/>
                </a:solidFill>
              </a:rPr>
              <a:t>HYPOTHESIS</a:t>
            </a:r>
            <a:r>
              <a:rPr lang="en-GB" dirty="0">
                <a:solidFill>
                  <a:schemeClr val="bg1"/>
                </a:solidFill>
              </a:rPr>
              <a:t>: The risk of severe hyponatremia in acutely ill children receiving moderately hypotonic fluid therapy is not known.</a:t>
            </a:r>
          </a:p>
        </p:txBody>
      </p:sp>
      <p:sp>
        <p:nvSpPr>
          <p:cNvPr id="26" name="TextBox 25"/>
          <p:cNvSpPr txBox="1"/>
          <p:nvPr/>
        </p:nvSpPr>
        <p:spPr>
          <a:xfrm>
            <a:off x="173448" y="1758951"/>
            <a:ext cx="11505934" cy="369332"/>
          </a:xfrm>
          <a:prstGeom prst="rect">
            <a:avLst/>
          </a:prstGeom>
          <a:noFill/>
        </p:spPr>
        <p:txBody>
          <a:bodyPr wrap="square" rtlCol="0">
            <a:spAutoFit/>
          </a:bodyPr>
          <a:lstStyle/>
          <a:p>
            <a:r>
              <a:rPr lang="en-GB" b="1" dirty="0">
                <a:solidFill>
                  <a:srgbClr val="0065AA"/>
                </a:solidFill>
              </a:rPr>
              <a:t>DESIGN &amp; OUTCOMES</a:t>
            </a:r>
            <a:r>
              <a:rPr lang="en-GB" dirty="0">
                <a:solidFill>
                  <a:srgbClr val="0065AA"/>
                </a:solidFill>
              </a:rPr>
              <a:t>: </a:t>
            </a:r>
          </a:p>
        </p:txBody>
      </p:sp>
      <p:sp>
        <p:nvSpPr>
          <p:cNvPr id="27" name="TextBox 26"/>
          <p:cNvSpPr txBox="1"/>
          <p:nvPr/>
        </p:nvSpPr>
        <p:spPr>
          <a:xfrm>
            <a:off x="7679856" y="5587477"/>
            <a:ext cx="4108032" cy="400110"/>
          </a:xfrm>
          <a:prstGeom prst="rect">
            <a:avLst/>
          </a:prstGeom>
          <a:noFill/>
        </p:spPr>
        <p:txBody>
          <a:bodyPr wrap="square" rtlCol="0">
            <a:spAutoFit/>
          </a:bodyPr>
          <a:lstStyle/>
          <a:p>
            <a:r>
              <a:rPr lang="en-GB" sz="2000" b="1" dirty="0">
                <a:solidFill>
                  <a:schemeClr val="bg1"/>
                </a:solidFill>
                <a:latin typeface="+mj-lt"/>
              </a:rPr>
              <a:t>Lehtiranta et al. 2021</a:t>
            </a:r>
            <a:endParaRPr lang="en-GB" sz="1400" b="1" dirty="0">
              <a:solidFill>
                <a:schemeClr val="bg1"/>
              </a:solidFill>
              <a:latin typeface="+mj-lt"/>
            </a:endParaRPr>
          </a:p>
        </p:txBody>
      </p:sp>
      <p:sp>
        <p:nvSpPr>
          <p:cNvPr id="28" name="TextBox 27"/>
          <p:cNvSpPr txBox="1"/>
          <p:nvPr/>
        </p:nvSpPr>
        <p:spPr>
          <a:xfrm>
            <a:off x="0" y="5628758"/>
            <a:ext cx="7141846" cy="1908215"/>
          </a:xfrm>
          <a:prstGeom prst="rect">
            <a:avLst/>
          </a:prstGeom>
          <a:noFill/>
        </p:spPr>
        <p:txBody>
          <a:bodyPr wrap="square" rtlCol="0">
            <a:spAutoFit/>
          </a:bodyPr>
          <a:lstStyle/>
          <a:p>
            <a:pPr>
              <a:spcAft>
                <a:spcPts val="600"/>
              </a:spcAft>
            </a:pPr>
            <a:r>
              <a:rPr lang="en-GB" b="1" dirty="0">
                <a:solidFill>
                  <a:schemeClr val="bg1"/>
                </a:solidFill>
              </a:rPr>
              <a:t>CONCLUSION</a:t>
            </a:r>
            <a:r>
              <a:rPr lang="en-GB" dirty="0">
                <a:solidFill>
                  <a:schemeClr val="bg1"/>
                </a:solidFill>
              </a:rPr>
              <a:t>: </a:t>
            </a:r>
            <a:r>
              <a:rPr lang="en-US" dirty="0">
                <a:solidFill>
                  <a:schemeClr val="bg1"/>
                </a:solidFill>
              </a:rPr>
              <a:t>Severe hyponatremia developed in one of 998 acutely ill children receiving moderately hypotonic fluid therapy. The risk of severe hyponatremia favors the use of isotonic fluids in acutely ill children as a safer alternative to hypotonic fluids.</a:t>
            </a:r>
            <a:endParaRPr lang="fi-FI" dirty="0">
              <a:solidFill>
                <a:schemeClr val="bg1"/>
              </a:solidFill>
            </a:endParaRPr>
          </a:p>
          <a:p>
            <a:pPr>
              <a:spcAft>
                <a:spcPts val="600"/>
              </a:spcAft>
            </a:pPr>
            <a:endParaRPr lang="en-GB" dirty="0">
              <a:solidFill>
                <a:schemeClr val="bg1"/>
              </a:solidFill>
            </a:endParaRPr>
          </a:p>
          <a:p>
            <a:endParaRPr lang="en-GB" dirty="0">
              <a:solidFill>
                <a:schemeClr val="bg1"/>
              </a:solidFill>
            </a:endParaRPr>
          </a:p>
        </p:txBody>
      </p:sp>
      <p:pic>
        <p:nvPicPr>
          <p:cNvPr id="8" name="Kuva 7">
            <a:extLst>
              <a:ext uri="{FF2B5EF4-FFF2-40B4-BE49-F238E27FC236}">
                <a16:creationId xmlns:a16="http://schemas.microsoft.com/office/drawing/2014/main" id="{A0D7CD4D-2BB9-4E10-99EE-44FD2BC23B4C}"/>
              </a:ext>
            </a:extLst>
          </p:cNvPr>
          <p:cNvPicPr>
            <a:picLocks noChangeAspect="1"/>
          </p:cNvPicPr>
          <p:nvPr/>
        </p:nvPicPr>
        <p:blipFill>
          <a:blip r:embed="rId2"/>
          <a:stretch>
            <a:fillRect/>
          </a:stretch>
        </p:blipFill>
        <p:spPr>
          <a:xfrm>
            <a:off x="8438276" y="2283052"/>
            <a:ext cx="3792041" cy="1146147"/>
          </a:xfrm>
          <a:prstGeom prst="rect">
            <a:avLst/>
          </a:prstGeom>
        </p:spPr>
      </p:pic>
      <p:pic>
        <p:nvPicPr>
          <p:cNvPr id="19" name="Picture 18">
            <a:extLst>
              <a:ext uri="{FF2B5EF4-FFF2-40B4-BE49-F238E27FC236}">
                <a16:creationId xmlns:a16="http://schemas.microsoft.com/office/drawing/2014/main" id="{FC48CB43-102A-4179-B895-705F57D0F245}"/>
              </a:ext>
            </a:extLst>
          </p:cNvPr>
          <p:cNvPicPr>
            <a:picLocks noChangeAspect="1"/>
          </p:cNvPicPr>
          <p:nvPr/>
        </p:nvPicPr>
        <p:blipFill>
          <a:blip r:embed="rId3"/>
          <a:stretch>
            <a:fillRect/>
          </a:stretch>
        </p:blipFill>
        <p:spPr>
          <a:xfrm>
            <a:off x="2418160" y="2731146"/>
            <a:ext cx="847417" cy="249958"/>
          </a:xfrm>
          <a:prstGeom prst="rect">
            <a:avLst/>
          </a:prstGeom>
        </p:spPr>
      </p:pic>
      <p:pic>
        <p:nvPicPr>
          <p:cNvPr id="21" name="Picture 20">
            <a:extLst>
              <a:ext uri="{FF2B5EF4-FFF2-40B4-BE49-F238E27FC236}">
                <a16:creationId xmlns:a16="http://schemas.microsoft.com/office/drawing/2014/main" id="{155C136F-5329-489E-AFF5-A06B49AE55B8}"/>
              </a:ext>
            </a:extLst>
          </p:cNvPr>
          <p:cNvPicPr>
            <a:picLocks noChangeAspect="1"/>
          </p:cNvPicPr>
          <p:nvPr/>
        </p:nvPicPr>
        <p:blipFill>
          <a:blip r:embed="rId4"/>
          <a:stretch>
            <a:fillRect/>
          </a:stretch>
        </p:blipFill>
        <p:spPr>
          <a:xfrm>
            <a:off x="2389163" y="4205912"/>
            <a:ext cx="847417" cy="249958"/>
          </a:xfrm>
          <a:prstGeom prst="rect">
            <a:avLst/>
          </a:prstGeom>
        </p:spPr>
      </p:pic>
      <p:sp>
        <p:nvSpPr>
          <p:cNvPr id="40" name="Rectangle 39">
            <a:extLst>
              <a:ext uri="{FF2B5EF4-FFF2-40B4-BE49-F238E27FC236}">
                <a16:creationId xmlns:a16="http://schemas.microsoft.com/office/drawing/2014/main" id="{0CCD8814-EA5D-4CB7-B5D8-0303769ABBAF}"/>
              </a:ext>
            </a:extLst>
          </p:cNvPr>
          <p:cNvSpPr/>
          <p:nvPr/>
        </p:nvSpPr>
        <p:spPr>
          <a:xfrm>
            <a:off x="3272445" y="2283052"/>
            <a:ext cx="2074174" cy="1146146"/>
          </a:xfrm>
          <a:prstGeom prst="rect">
            <a:avLst/>
          </a:prstGeom>
          <a:noFill/>
          <a:ln w="41275">
            <a:solidFill>
              <a:srgbClr val="65AA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65AA00"/>
                </a:solidFill>
              </a:rPr>
              <a:t>19 children with Sodium </a:t>
            </a:r>
          </a:p>
          <a:p>
            <a:pPr algn="ctr"/>
            <a:r>
              <a:rPr lang="en-GB" dirty="0">
                <a:solidFill>
                  <a:srgbClr val="65AA00"/>
                </a:solidFill>
              </a:rPr>
              <a:t>&lt; 125 mmol/L</a:t>
            </a:r>
          </a:p>
          <a:p>
            <a:pPr algn="ctr"/>
            <a:r>
              <a:rPr lang="en-GB" dirty="0">
                <a:solidFill>
                  <a:srgbClr val="65AA00"/>
                </a:solidFill>
              </a:rPr>
              <a:t>on ED arrival</a:t>
            </a:r>
          </a:p>
        </p:txBody>
      </p:sp>
      <p:sp>
        <p:nvSpPr>
          <p:cNvPr id="41" name="Rectangle 40">
            <a:extLst>
              <a:ext uri="{FF2B5EF4-FFF2-40B4-BE49-F238E27FC236}">
                <a16:creationId xmlns:a16="http://schemas.microsoft.com/office/drawing/2014/main" id="{30A976BA-54C9-4019-81B7-9532A8F2C276}"/>
              </a:ext>
            </a:extLst>
          </p:cNvPr>
          <p:cNvSpPr/>
          <p:nvPr/>
        </p:nvSpPr>
        <p:spPr>
          <a:xfrm>
            <a:off x="3272445" y="3757818"/>
            <a:ext cx="2074174" cy="1146146"/>
          </a:xfrm>
          <a:prstGeom prst="rect">
            <a:avLst/>
          </a:prstGeom>
          <a:noFill/>
          <a:ln w="41275">
            <a:solidFill>
              <a:srgbClr val="296DC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296DC0"/>
                </a:solidFill>
              </a:rPr>
              <a:t>7 children with </a:t>
            </a:r>
          </a:p>
          <a:p>
            <a:pPr algn="ctr"/>
            <a:r>
              <a:rPr lang="en-GB" dirty="0">
                <a:solidFill>
                  <a:srgbClr val="296DC0"/>
                </a:solidFill>
              </a:rPr>
              <a:t>Sodium </a:t>
            </a:r>
          </a:p>
          <a:p>
            <a:pPr algn="ctr"/>
            <a:r>
              <a:rPr lang="en-GB" dirty="0">
                <a:solidFill>
                  <a:srgbClr val="296DC0"/>
                </a:solidFill>
              </a:rPr>
              <a:t>&lt; 125 mmol/L</a:t>
            </a:r>
          </a:p>
          <a:p>
            <a:pPr algn="ctr"/>
            <a:r>
              <a:rPr lang="en-GB" dirty="0">
                <a:solidFill>
                  <a:srgbClr val="296DC0"/>
                </a:solidFill>
              </a:rPr>
              <a:t>after </a:t>
            </a:r>
            <a:r>
              <a:rPr lang="en-GB" dirty="0" err="1">
                <a:solidFill>
                  <a:srgbClr val="296DC0"/>
                </a:solidFill>
              </a:rPr>
              <a:t>i.v.</a:t>
            </a:r>
            <a:r>
              <a:rPr lang="en-GB" dirty="0">
                <a:solidFill>
                  <a:srgbClr val="296DC0"/>
                </a:solidFill>
              </a:rPr>
              <a:t> fluids</a:t>
            </a:r>
          </a:p>
        </p:txBody>
      </p:sp>
      <p:sp>
        <p:nvSpPr>
          <p:cNvPr id="17" name="Rectangle 16">
            <a:extLst>
              <a:ext uri="{FF2B5EF4-FFF2-40B4-BE49-F238E27FC236}">
                <a16:creationId xmlns:a16="http://schemas.microsoft.com/office/drawing/2014/main" id="{E50008A3-2901-422B-A5C7-DCD35720ED28}"/>
              </a:ext>
            </a:extLst>
          </p:cNvPr>
          <p:cNvSpPr/>
          <p:nvPr/>
        </p:nvSpPr>
        <p:spPr>
          <a:xfrm>
            <a:off x="521973" y="2544705"/>
            <a:ext cx="1728385" cy="622841"/>
          </a:xfrm>
          <a:prstGeom prst="rect">
            <a:avLst/>
          </a:prstGeom>
          <a:solidFill>
            <a:srgbClr val="65AA00"/>
          </a:solidFill>
          <a:ln w="41275">
            <a:solidFill>
              <a:srgbClr val="65AA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46,518 ED patients</a:t>
            </a:r>
          </a:p>
        </p:txBody>
      </p:sp>
      <p:pic>
        <p:nvPicPr>
          <p:cNvPr id="2" name="Picture 1">
            <a:extLst>
              <a:ext uri="{FF2B5EF4-FFF2-40B4-BE49-F238E27FC236}">
                <a16:creationId xmlns:a16="http://schemas.microsoft.com/office/drawing/2014/main" id="{9873E808-1D8E-4A6D-988E-11108D2335E0}"/>
              </a:ext>
            </a:extLst>
          </p:cNvPr>
          <p:cNvPicPr>
            <a:picLocks noChangeAspect="1"/>
          </p:cNvPicPr>
          <p:nvPr/>
        </p:nvPicPr>
        <p:blipFill>
          <a:blip r:embed="rId5"/>
          <a:stretch>
            <a:fillRect/>
          </a:stretch>
        </p:blipFill>
        <p:spPr>
          <a:xfrm>
            <a:off x="511313" y="3669418"/>
            <a:ext cx="1749704" cy="1322947"/>
          </a:xfrm>
          <a:prstGeom prst="rect">
            <a:avLst/>
          </a:prstGeom>
        </p:spPr>
      </p:pic>
      <p:sp>
        <p:nvSpPr>
          <p:cNvPr id="20" name="TextBox 19">
            <a:extLst>
              <a:ext uri="{FF2B5EF4-FFF2-40B4-BE49-F238E27FC236}">
                <a16:creationId xmlns:a16="http://schemas.microsoft.com/office/drawing/2014/main" id="{C1A40FCA-D313-4A04-8923-A2840EB6BC2A}"/>
              </a:ext>
            </a:extLst>
          </p:cNvPr>
          <p:cNvSpPr txBox="1"/>
          <p:nvPr/>
        </p:nvSpPr>
        <p:spPr>
          <a:xfrm>
            <a:off x="5382484" y="3823060"/>
            <a:ext cx="3791333" cy="1015663"/>
          </a:xfrm>
          <a:prstGeom prst="rect">
            <a:avLst/>
          </a:prstGeom>
          <a:noFill/>
        </p:spPr>
        <p:txBody>
          <a:bodyPr wrap="square" rtlCol="0">
            <a:spAutoFit/>
          </a:bodyPr>
          <a:lstStyle/>
          <a:p>
            <a:pPr algn="ctr"/>
            <a:r>
              <a:rPr lang="en-GB" sz="2000" dirty="0">
                <a:solidFill>
                  <a:srgbClr val="296DC0"/>
                </a:solidFill>
              </a:rPr>
              <a:t>0.1% (95% CI 0.04-0.2%) of children receiving moderately hypotonic fluid therapy</a:t>
            </a:r>
          </a:p>
        </p:txBody>
      </p:sp>
      <p:pic>
        <p:nvPicPr>
          <p:cNvPr id="4" name="Picture 3">
            <a:extLst>
              <a:ext uri="{FF2B5EF4-FFF2-40B4-BE49-F238E27FC236}">
                <a16:creationId xmlns:a16="http://schemas.microsoft.com/office/drawing/2014/main" id="{6F372FFF-C826-4F7C-AAEC-E22F4A8D9005}"/>
              </a:ext>
            </a:extLst>
          </p:cNvPr>
          <p:cNvPicPr>
            <a:picLocks noChangeAspect="1"/>
          </p:cNvPicPr>
          <p:nvPr/>
        </p:nvPicPr>
        <p:blipFill>
          <a:blip r:embed="rId6"/>
          <a:stretch>
            <a:fillRect/>
          </a:stretch>
        </p:blipFill>
        <p:spPr>
          <a:xfrm>
            <a:off x="8399959" y="3757818"/>
            <a:ext cx="3792041" cy="1146147"/>
          </a:xfrm>
          <a:prstGeom prst="rect">
            <a:avLst/>
          </a:prstGeom>
        </p:spPr>
      </p:pic>
      <p:pic>
        <p:nvPicPr>
          <p:cNvPr id="5" name="Picture 4">
            <a:extLst>
              <a:ext uri="{FF2B5EF4-FFF2-40B4-BE49-F238E27FC236}">
                <a16:creationId xmlns:a16="http://schemas.microsoft.com/office/drawing/2014/main" id="{15009DA0-7195-4B42-B978-1ABAF622B1B6}"/>
              </a:ext>
            </a:extLst>
          </p:cNvPr>
          <p:cNvPicPr>
            <a:picLocks noChangeAspect="1"/>
          </p:cNvPicPr>
          <p:nvPr/>
        </p:nvPicPr>
        <p:blipFill>
          <a:blip r:embed="rId7"/>
          <a:stretch>
            <a:fillRect/>
          </a:stretch>
        </p:blipFill>
        <p:spPr>
          <a:xfrm>
            <a:off x="5215051" y="2280003"/>
            <a:ext cx="4456562" cy="1152244"/>
          </a:xfrm>
          <a:prstGeom prst="rect">
            <a:avLst/>
          </a:prstGeom>
        </p:spPr>
      </p:pic>
      <p:pic>
        <p:nvPicPr>
          <p:cNvPr id="10" name="Picture 9">
            <a:extLst>
              <a:ext uri="{FF2B5EF4-FFF2-40B4-BE49-F238E27FC236}">
                <a16:creationId xmlns:a16="http://schemas.microsoft.com/office/drawing/2014/main" id="{B864DFFC-AE96-41D8-81F6-7233FE467E4D}"/>
              </a:ext>
            </a:extLst>
          </p:cNvPr>
          <p:cNvPicPr>
            <a:picLocks noChangeAspect="1"/>
          </p:cNvPicPr>
          <p:nvPr/>
        </p:nvPicPr>
        <p:blipFill>
          <a:blip r:embed="rId8"/>
          <a:stretch>
            <a:fillRect/>
          </a:stretch>
        </p:blipFill>
        <p:spPr>
          <a:xfrm>
            <a:off x="370901" y="5039205"/>
            <a:ext cx="5560034" cy="743776"/>
          </a:xfrm>
          <a:prstGeom prst="rect">
            <a:avLst/>
          </a:prstGeom>
        </p:spPr>
      </p:pic>
    </p:spTree>
    <p:extLst>
      <p:ext uri="{BB962C8B-B14F-4D97-AF65-F5344CB8AC3E}">
        <p14:creationId xmlns:p14="http://schemas.microsoft.com/office/powerpoint/2010/main" val="2867428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dNeph_VisualAbstract_Template_NoText.potx" id="{B1C48F58-D1E0-4C98-814B-D3979964E517}" vid="{3276ECFE-687C-499A-B544-1DE21692DD62}"/>
    </a:ext>
  </a:extLst>
</a:theme>
</file>

<file path=docProps/app.xml><?xml version="1.0" encoding="utf-8"?>
<Properties xmlns="http://schemas.openxmlformats.org/officeDocument/2006/extended-properties" xmlns:vt="http://schemas.openxmlformats.org/officeDocument/2006/docPropsVTypes">
  <Template/>
  <TotalTime>3066</TotalTime>
  <Words>127</Words>
  <Application>Microsoft Office PowerPoint</Application>
  <PresentationFormat>Widescreen</PresentationFormat>
  <Paragraphs>14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University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IDEAS  initially using a combination of    monochromatic and triadic colours</dc:title>
  <dc:creator>Joseph Laycock</dc:creator>
  <cp:lastModifiedBy>Bob Thompson</cp:lastModifiedBy>
  <cp:revision>75</cp:revision>
  <dcterms:created xsi:type="dcterms:W3CDTF">2019-06-13T12:30:18Z</dcterms:created>
  <dcterms:modified xsi:type="dcterms:W3CDTF">2021-07-14T22:22:24Z</dcterms:modified>
</cp:coreProperties>
</file>