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7"/>
    <a:srgbClr val="AA0065"/>
    <a:srgbClr val="296DC0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06" autoAdjust="0"/>
    <p:restoredTop sz="94660"/>
  </p:normalViewPr>
  <p:slideViewPr>
    <p:cSldViewPr snapToGrid="0">
      <p:cViewPr varScale="1">
        <p:scale>
          <a:sx n="58" d="100"/>
          <a:sy n="58" d="100"/>
        </p:scale>
        <p:origin x="21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421B5C-6E82-3D48-A725-C8F1E35067C4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8C20A1-A57D-4E4C-97C1-2FD840B30B4E}">
      <dgm:prSet phldrT="[Text]" custT="1"/>
      <dgm:spPr>
        <a:solidFill>
          <a:srgbClr val="004277"/>
        </a:solidFill>
      </dgm:spPr>
      <dgm:t>
        <a:bodyPr/>
        <a:lstStyle/>
        <a:p>
          <a:r>
            <a:rPr lang="en-US" sz="1100" b="1" dirty="0">
              <a:solidFill>
                <a:schemeClr val="bg1"/>
              </a:solidFill>
            </a:rPr>
            <a:t>6-12 months posttransplant</a:t>
          </a:r>
        </a:p>
      </dgm:t>
    </dgm:pt>
    <dgm:pt modelId="{FEA8D04E-1F67-204A-8234-1F1A4F606214}" type="parTrans" cxnId="{A1599249-9E4E-6C47-80D8-E18F723D5BA0}">
      <dgm:prSet/>
      <dgm:spPr/>
      <dgm:t>
        <a:bodyPr/>
        <a:lstStyle/>
        <a:p>
          <a:endParaRPr lang="en-US" sz="2000"/>
        </a:p>
      </dgm:t>
    </dgm:pt>
    <dgm:pt modelId="{320ACD3D-0F33-614C-A9D4-17736D7D0704}" type="sibTrans" cxnId="{A1599249-9E4E-6C47-80D8-E18F723D5BA0}">
      <dgm:prSet/>
      <dgm:spPr/>
      <dgm:t>
        <a:bodyPr/>
        <a:lstStyle/>
        <a:p>
          <a:endParaRPr lang="en-US" sz="2000"/>
        </a:p>
      </dgm:t>
    </dgm:pt>
    <dgm:pt modelId="{3220201B-3C3A-DB42-B7EB-7943DEBF7454}">
      <dgm:prSet phldrT="[Text]" custT="1"/>
      <dgm:spPr>
        <a:solidFill>
          <a:srgbClr val="004277"/>
        </a:solidFill>
      </dgm:spPr>
      <dgm:t>
        <a:bodyPr/>
        <a:lstStyle/>
        <a:p>
          <a:r>
            <a:rPr lang="en-US" sz="1100" b="1" dirty="0">
              <a:solidFill>
                <a:schemeClr val="bg1"/>
              </a:solidFill>
            </a:rPr>
            <a:t>&gt; 12 months posttransplant</a:t>
          </a:r>
        </a:p>
      </dgm:t>
    </dgm:pt>
    <dgm:pt modelId="{5026F15C-B4FF-2E42-B7F3-A6128F1DC80F}" type="parTrans" cxnId="{FF0B892E-45E0-6542-B7C5-96EDA650119F}">
      <dgm:prSet/>
      <dgm:spPr/>
      <dgm:t>
        <a:bodyPr/>
        <a:lstStyle/>
        <a:p>
          <a:endParaRPr lang="en-US" sz="2000"/>
        </a:p>
      </dgm:t>
    </dgm:pt>
    <dgm:pt modelId="{2279BED4-5017-774D-967C-B2714D6F82C7}" type="sibTrans" cxnId="{FF0B892E-45E0-6542-B7C5-96EDA650119F}">
      <dgm:prSet/>
      <dgm:spPr/>
      <dgm:t>
        <a:bodyPr/>
        <a:lstStyle/>
        <a:p>
          <a:endParaRPr lang="en-US" sz="2000"/>
        </a:p>
      </dgm:t>
    </dgm:pt>
    <dgm:pt modelId="{0A4ECF45-ED45-D84E-A7BA-14A8A3BE8D05}" type="pres">
      <dgm:prSet presAssocID="{5D421B5C-6E82-3D48-A725-C8F1E35067C4}" presName="Name0" presStyleCnt="0">
        <dgm:presLayoutVars>
          <dgm:dir/>
          <dgm:resizeHandles val="exact"/>
        </dgm:presLayoutVars>
      </dgm:prSet>
      <dgm:spPr/>
    </dgm:pt>
    <dgm:pt modelId="{78232A2A-8D40-4942-89C3-741B88ABE926}" type="pres">
      <dgm:prSet presAssocID="{1A8C20A1-A57D-4E4C-97C1-2FD840B30B4E}" presName="parTxOnly" presStyleLbl="node1" presStyleIdx="0" presStyleCnt="2">
        <dgm:presLayoutVars>
          <dgm:bulletEnabled val="1"/>
        </dgm:presLayoutVars>
      </dgm:prSet>
      <dgm:spPr/>
    </dgm:pt>
    <dgm:pt modelId="{E4C38A28-ADC3-C143-8D92-06823A5668D6}" type="pres">
      <dgm:prSet presAssocID="{320ACD3D-0F33-614C-A9D4-17736D7D0704}" presName="parSpace" presStyleCnt="0"/>
      <dgm:spPr/>
    </dgm:pt>
    <dgm:pt modelId="{2A190EE8-845E-D442-8E1F-AE5667BDFCA0}" type="pres">
      <dgm:prSet presAssocID="{3220201B-3C3A-DB42-B7EB-7943DEBF7454}" presName="parTxOnly" presStyleLbl="node1" presStyleIdx="1" presStyleCnt="2">
        <dgm:presLayoutVars>
          <dgm:bulletEnabled val="1"/>
        </dgm:presLayoutVars>
      </dgm:prSet>
      <dgm:spPr/>
    </dgm:pt>
  </dgm:ptLst>
  <dgm:cxnLst>
    <dgm:cxn modelId="{13BBBB15-0211-1447-B978-4270070D608C}" type="presOf" srcId="{5D421B5C-6E82-3D48-A725-C8F1E35067C4}" destId="{0A4ECF45-ED45-D84E-A7BA-14A8A3BE8D05}" srcOrd="0" destOrd="0" presId="urn:microsoft.com/office/officeart/2005/8/layout/hChevron3"/>
    <dgm:cxn modelId="{FF0B892E-45E0-6542-B7C5-96EDA650119F}" srcId="{5D421B5C-6E82-3D48-A725-C8F1E35067C4}" destId="{3220201B-3C3A-DB42-B7EB-7943DEBF7454}" srcOrd="1" destOrd="0" parTransId="{5026F15C-B4FF-2E42-B7F3-A6128F1DC80F}" sibTransId="{2279BED4-5017-774D-967C-B2714D6F82C7}"/>
    <dgm:cxn modelId="{E7F73669-5BE4-E24D-94B4-DE4C656D82F7}" type="presOf" srcId="{3220201B-3C3A-DB42-B7EB-7943DEBF7454}" destId="{2A190EE8-845E-D442-8E1F-AE5667BDFCA0}" srcOrd="0" destOrd="0" presId="urn:microsoft.com/office/officeart/2005/8/layout/hChevron3"/>
    <dgm:cxn modelId="{A1599249-9E4E-6C47-80D8-E18F723D5BA0}" srcId="{5D421B5C-6E82-3D48-A725-C8F1E35067C4}" destId="{1A8C20A1-A57D-4E4C-97C1-2FD840B30B4E}" srcOrd="0" destOrd="0" parTransId="{FEA8D04E-1F67-204A-8234-1F1A4F606214}" sibTransId="{320ACD3D-0F33-614C-A9D4-17736D7D0704}"/>
    <dgm:cxn modelId="{5FC8CEAF-BED1-2947-809F-EE67B49B0288}" type="presOf" srcId="{1A8C20A1-A57D-4E4C-97C1-2FD840B30B4E}" destId="{78232A2A-8D40-4942-89C3-741B88ABE926}" srcOrd="0" destOrd="0" presId="urn:microsoft.com/office/officeart/2005/8/layout/hChevron3"/>
    <dgm:cxn modelId="{812D2AE4-DE74-0D44-8B82-49990215A0FE}" type="presParOf" srcId="{0A4ECF45-ED45-D84E-A7BA-14A8A3BE8D05}" destId="{78232A2A-8D40-4942-89C3-741B88ABE926}" srcOrd="0" destOrd="0" presId="urn:microsoft.com/office/officeart/2005/8/layout/hChevron3"/>
    <dgm:cxn modelId="{0B38432F-D0DA-A641-B9A6-F981495E20B9}" type="presParOf" srcId="{0A4ECF45-ED45-D84E-A7BA-14A8A3BE8D05}" destId="{E4C38A28-ADC3-C143-8D92-06823A5668D6}" srcOrd="1" destOrd="0" presId="urn:microsoft.com/office/officeart/2005/8/layout/hChevron3"/>
    <dgm:cxn modelId="{B0CC804A-6D89-3B45-B2A0-91CE7BA64C1F}" type="presParOf" srcId="{0A4ECF45-ED45-D84E-A7BA-14A8A3BE8D05}" destId="{2A190EE8-845E-D442-8E1F-AE5667BDFCA0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32A2A-8D40-4942-89C3-741B88ABE926}">
      <dsp:nvSpPr>
        <dsp:cNvPr id="0" name=""/>
        <dsp:cNvSpPr/>
      </dsp:nvSpPr>
      <dsp:spPr>
        <a:xfrm>
          <a:off x="2151" y="301441"/>
          <a:ext cx="1527500" cy="611000"/>
        </a:xfrm>
        <a:prstGeom prst="homePlate">
          <a:avLst/>
        </a:prstGeom>
        <a:solidFill>
          <a:srgbClr val="0042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</a:rPr>
            <a:t>6-12 months posttransplant</a:t>
          </a:r>
        </a:p>
      </dsp:txBody>
      <dsp:txXfrm>
        <a:off x="2151" y="301441"/>
        <a:ext cx="1374750" cy="611000"/>
      </dsp:txXfrm>
    </dsp:sp>
    <dsp:sp modelId="{2A190EE8-845E-D442-8E1F-AE5667BDFCA0}">
      <dsp:nvSpPr>
        <dsp:cNvPr id="0" name=""/>
        <dsp:cNvSpPr/>
      </dsp:nvSpPr>
      <dsp:spPr>
        <a:xfrm>
          <a:off x="1224151" y="301441"/>
          <a:ext cx="1527500" cy="611000"/>
        </a:xfrm>
        <a:prstGeom prst="chevron">
          <a:avLst/>
        </a:prstGeom>
        <a:solidFill>
          <a:srgbClr val="0042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</a:rPr>
            <a:t>&gt; 12 months posttransplant</a:t>
          </a:r>
        </a:p>
      </dsp:txBody>
      <dsp:txXfrm>
        <a:off x="1529651" y="301441"/>
        <a:ext cx="916500" cy="611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6.emf"/><Relationship Id="rId3" Type="http://schemas.microsoft.com/office/2007/relationships/hdphoto" Target="../media/hdphoto1.wdp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4.svg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microsoft.com/office/2007/relationships/hdphoto" Target="../media/hdphoto2.wdp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564414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400" b="1">
                <a:solidFill>
                  <a:schemeClr val="bg1"/>
                </a:solidFill>
              </a:rPr>
              <a:t>Association of intraindividual tacrolimus variability (TacIPV) with de novo donor-specific HLA antibody development (dnDSA) and allograft rejection in pediatric kidney transplant recipients with low immunological risk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3448" y="1202729"/>
            <a:ext cx="1201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HYPOTHESIS: </a:t>
            </a:r>
            <a:r>
              <a:rPr lang="en-US" dirty="0">
                <a:solidFill>
                  <a:schemeClr val="bg1"/>
                </a:solidFill>
              </a:rPr>
              <a:t>High TacIPV increases the risk of dnDSA development and allograft rejection.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4277"/>
                </a:solidFill>
              </a:rPr>
              <a:t>DESIGN &amp; OUTCOMES</a:t>
            </a:r>
            <a:r>
              <a:rPr lang="en-US">
                <a:solidFill>
                  <a:srgbClr val="004277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Baghai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Arassi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 et al. </a:t>
            </a:r>
            <a:r>
              <a:rPr lang="en-US" sz="2000" b="1">
                <a:solidFill>
                  <a:schemeClr val="bg1"/>
                </a:solidFill>
                <a:latin typeface="+mj-lt"/>
              </a:rPr>
              <a:t>2022</a:t>
            </a:r>
            <a:endParaRPr lang="en-US" sz="14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CONCLUSION</a:t>
            </a:r>
            <a:r>
              <a:rPr lang="en-US" dirty="0">
                <a:solidFill>
                  <a:schemeClr val="bg1"/>
                </a:solidFill>
              </a:rPr>
              <a:t>: High </a:t>
            </a:r>
            <a:r>
              <a:rPr lang="en-US" dirty="0" err="1">
                <a:solidFill>
                  <a:schemeClr val="bg1"/>
                </a:solidFill>
              </a:rPr>
              <a:t>TacIPV</a:t>
            </a:r>
            <a:r>
              <a:rPr lang="en-US" dirty="0">
                <a:solidFill>
                  <a:schemeClr val="bg1"/>
                </a:solidFill>
              </a:rPr>
              <a:t> increases the risk of </a:t>
            </a:r>
            <a:r>
              <a:rPr lang="en-US" i="1" dirty="0" err="1">
                <a:solidFill>
                  <a:schemeClr val="bg1"/>
                </a:solidFill>
              </a:rPr>
              <a:t>dn</a:t>
            </a:r>
            <a:r>
              <a:rPr lang="en-US" dirty="0" err="1">
                <a:solidFill>
                  <a:schemeClr val="bg1"/>
                </a:solidFill>
              </a:rPr>
              <a:t>DSA</a:t>
            </a:r>
            <a:r>
              <a:rPr lang="en-US" dirty="0">
                <a:solidFill>
                  <a:schemeClr val="bg1"/>
                </a:solidFill>
              </a:rPr>
              <a:t> development and rejection episodes &gt; 12 months posttransplant even in patients with low immunological risk profile.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058B75-560F-CF43-8B62-1ADE6EAE3049}"/>
              </a:ext>
            </a:extLst>
          </p:cNvPr>
          <p:cNvSpPr/>
          <p:nvPr/>
        </p:nvSpPr>
        <p:spPr>
          <a:xfrm>
            <a:off x="2503680" y="2241357"/>
            <a:ext cx="37784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4277"/>
                </a:solidFill>
              </a:rPr>
              <a:t>Retrospective single-center study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ECB2939-AB93-BC4F-AC56-0906577D5228}"/>
              </a:ext>
            </a:extLst>
          </p:cNvPr>
          <p:cNvGrpSpPr/>
          <p:nvPr/>
        </p:nvGrpSpPr>
        <p:grpSpPr>
          <a:xfrm>
            <a:off x="173448" y="2745556"/>
            <a:ext cx="7853323" cy="2287886"/>
            <a:chOff x="-107383" y="2215360"/>
            <a:chExt cx="7853323" cy="2287886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F2DAFD2-3229-C446-B2EE-1A678ACCCDE4}"/>
                </a:ext>
              </a:extLst>
            </p:cNvPr>
            <p:cNvGrpSpPr/>
            <p:nvPr/>
          </p:nvGrpSpPr>
          <p:grpSpPr>
            <a:xfrm>
              <a:off x="200738" y="2448692"/>
              <a:ext cx="1414431" cy="871342"/>
              <a:chOff x="715078" y="2845740"/>
              <a:chExt cx="1414431" cy="871342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D88E7AC-25EF-FF4C-87BC-DE8B98E06C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942" b="89766" l="10000" r="91538">
                            <a14:foregroundMark x1="27436" y1="28070" x2="27436" y2="28070"/>
                            <a14:foregroundMark x1="70000" y1="50292" x2="70000" y2="50292"/>
                            <a14:foregroundMark x1="91538" y1="35673" x2="91538" y2="35673"/>
                            <a14:foregroundMark x1="72051" y1="23392" x2="72051" y2="2339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5078" y="2845740"/>
                <a:ext cx="974114" cy="854225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821C3FD6-11D5-A845-8A1E-DD512EEE26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9942" b="89766" l="10000" r="91538">
                            <a14:foregroundMark x1="27436" y1="28070" x2="27436" y2="28070"/>
                            <a14:foregroundMark x1="70000" y1="50292" x2="70000" y2="50292"/>
                            <a14:foregroundMark x1="91538" y1="35673" x2="91538" y2="35673"/>
                            <a14:foregroundMark x1="72051" y1="23392" x2="72051" y2="2339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6795"/>
              <a:stretch/>
            </p:blipFill>
            <p:spPr>
              <a:xfrm>
                <a:off x="1611229" y="2862858"/>
                <a:ext cx="518280" cy="854224"/>
              </a:xfrm>
              <a:prstGeom prst="rect">
                <a:avLst/>
              </a:prstGeom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5F9DCD0-73C9-D746-9544-AEEA1A0FA17E}"/>
                </a:ext>
              </a:extLst>
            </p:cNvPr>
            <p:cNvSpPr txBox="1"/>
            <p:nvPr/>
          </p:nvSpPr>
          <p:spPr>
            <a:xfrm>
              <a:off x="-107383" y="3302917"/>
              <a:ext cx="20593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4277"/>
                  </a:solidFill>
                </a:rPr>
                <a:t>N=48 </a:t>
              </a:r>
            </a:p>
            <a:p>
              <a:pPr algn="ctr"/>
              <a:r>
                <a:rPr lang="en-US" b="1" dirty="0">
                  <a:solidFill>
                    <a:srgbClr val="004277"/>
                  </a:solidFill>
                </a:rPr>
                <a:t>Low risk pediatric kidney transplant recipients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5EFE88E-00C8-2148-A308-93FDBC18863E}"/>
                </a:ext>
              </a:extLst>
            </p:cNvPr>
            <p:cNvGrpSpPr/>
            <p:nvPr/>
          </p:nvGrpSpPr>
          <p:grpSpPr>
            <a:xfrm>
              <a:off x="4586721" y="3313639"/>
              <a:ext cx="3159219" cy="1035970"/>
              <a:chOff x="2898174" y="4574857"/>
              <a:chExt cx="2912977" cy="1035970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1A3527-953C-5741-9D03-C31627C983DA}"/>
                  </a:ext>
                </a:extLst>
              </p:cNvPr>
              <p:cNvSpPr txBox="1"/>
              <p:nvPr/>
            </p:nvSpPr>
            <p:spPr>
              <a:xfrm>
                <a:off x="3106280" y="4574857"/>
                <a:ext cx="24967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>
                    <a:solidFill>
                      <a:srgbClr val="AA0065"/>
                    </a:solidFill>
                  </a:rPr>
                  <a:t>↑ dn</a:t>
                </a:r>
                <a:r>
                  <a:rPr lang="en-US" b="1">
                    <a:solidFill>
                      <a:srgbClr val="AA0065"/>
                    </a:solidFill>
                  </a:rPr>
                  <a:t>DSA development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A949C09-FB24-4D4D-A651-D0DC9B98FC65}"/>
                  </a:ext>
                </a:extLst>
              </p:cNvPr>
              <p:cNvSpPr txBox="1"/>
              <p:nvPr/>
            </p:nvSpPr>
            <p:spPr>
              <a:xfrm>
                <a:off x="2898174" y="4964496"/>
                <a:ext cx="29129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600" i="1"/>
                </a:lvl1pPr>
              </a:lstStyle>
              <a:p>
                <a:pPr algn="ctr"/>
                <a:r>
                  <a:rPr lang="en-US" sz="1800" b="1" i="0">
                    <a:solidFill>
                      <a:srgbClr val="AA0065"/>
                    </a:solidFill>
                  </a:rPr>
                  <a:t>↑ any kind of rejection episodes 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A03C2C7-2D2F-954F-908A-E5ADCDA468B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87044" y="2248722"/>
              <a:ext cx="3189359" cy="2089558"/>
              <a:chOff x="2233245" y="1290410"/>
              <a:chExt cx="4836218" cy="3168527"/>
            </a:xfrm>
          </p:grpSpPr>
          <p:graphicFrame>
            <p:nvGraphicFramePr>
              <p:cNvPr id="34" name="Diagram 33">
                <a:extLst>
                  <a:ext uri="{FF2B5EF4-FFF2-40B4-BE49-F238E27FC236}">
                    <a16:creationId xmlns:a16="http://schemas.microsoft.com/office/drawing/2014/main" id="{59894F93-DA55-B049-9E1F-108D66FC659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39213246"/>
                  </p:ext>
                </p:extLst>
              </p:nvPr>
            </p:nvGraphicFramePr>
            <p:xfrm>
              <a:off x="2538964" y="1907325"/>
              <a:ext cx="4175760" cy="184068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5" r:lo="rId6" r:qs="rId7" r:cs="rId8"/>
              </a:graphicData>
            </a:graphic>
          </p:graphicFrame>
          <p:sp>
            <p:nvSpPr>
              <p:cNvPr id="35" name="Left Brace 34">
                <a:extLst>
                  <a:ext uri="{FF2B5EF4-FFF2-40B4-BE49-F238E27FC236}">
                    <a16:creationId xmlns:a16="http://schemas.microsoft.com/office/drawing/2014/main" id="{1336EBBA-0D6D-8A4F-8976-8E9DD7AD6A5E}"/>
                  </a:ext>
                </a:extLst>
              </p:cNvPr>
              <p:cNvSpPr/>
              <p:nvPr/>
            </p:nvSpPr>
            <p:spPr>
              <a:xfrm rot="16200000">
                <a:off x="3358449" y="2587726"/>
                <a:ext cx="162366" cy="1818277"/>
              </a:xfrm>
              <a:prstGeom prst="leftBrace">
                <a:avLst>
                  <a:gd name="adj1" fmla="val 36905"/>
                  <a:gd name="adj2" fmla="val 50000"/>
                </a:avLst>
              </a:prstGeom>
              <a:ln w="190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8" name="Left Brace 37">
                <a:extLst>
                  <a:ext uri="{FF2B5EF4-FFF2-40B4-BE49-F238E27FC236}">
                    <a16:creationId xmlns:a16="http://schemas.microsoft.com/office/drawing/2014/main" id="{5F750CCA-AB4F-B44B-BCEE-404B2E5F3EE2}"/>
                  </a:ext>
                </a:extLst>
              </p:cNvPr>
              <p:cNvSpPr/>
              <p:nvPr/>
            </p:nvSpPr>
            <p:spPr>
              <a:xfrm rot="5400000">
                <a:off x="5247622" y="1286570"/>
                <a:ext cx="162366" cy="1818275"/>
              </a:xfrm>
              <a:prstGeom prst="leftBrace">
                <a:avLst>
                  <a:gd name="adj1" fmla="val 36905"/>
                  <a:gd name="adj2" fmla="val 50000"/>
                </a:avLst>
              </a:prstGeom>
              <a:no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7ECBC8C-CFAC-EE45-B7BC-27C91EF0CCCD}"/>
                  </a:ext>
                </a:extLst>
              </p:cNvPr>
              <p:cNvSpPr txBox="1"/>
              <p:nvPr/>
            </p:nvSpPr>
            <p:spPr>
              <a:xfrm>
                <a:off x="2233245" y="3572206"/>
                <a:ext cx="2381663" cy="886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chemeClr val="accent2"/>
                    </a:solidFill>
                  </a:rPr>
                  <a:t>Quantification of TacIPV 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A1ED71A-25A0-A44E-B305-B2DB50173A31}"/>
                  </a:ext>
                </a:extLst>
              </p:cNvPr>
              <p:cNvSpPr txBox="1"/>
              <p:nvPr/>
            </p:nvSpPr>
            <p:spPr>
              <a:xfrm>
                <a:off x="3736554" y="1290410"/>
                <a:ext cx="3332909" cy="886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>
                    <a:solidFill>
                      <a:schemeClr val="accent6">
                        <a:lumMod val="75000"/>
                      </a:schemeClr>
                    </a:solidFill>
                  </a:rPr>
                  <a:t>Monitoring of transplant outcome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FB2AFB-5415-594D-BC43-5ED216A67A71}"/>
                </a:ext>
              </a:extLst>
            </p:cNvPr>
            <p:cNvSpPr txBox="1"/>
            <p:nvPr/>
          </p:nvSpPr>
          <p:spPr>
            <a:xfrm>
              <a:off x="4847690" y="3068152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F15F81C-323C-AE4C-92F3-A64ECD796127}"/>
                </a:ext>
              </a:extLst>
            </p:cNvPr>
            <p:cNvGrpSpPr/>
            <p:nvPr/>
          </p:nvGrpSpPr>
          <p:grpSpPr>
            <a:xfrm>
              <a:off x="5447865" y="2215360"/>
              <a:ext cx="1515287" cy="1018543"/>
              <a:chOff x="5363025" y="2396742"/>
              <a:chExt cx="1515287" cy="1018543"/>
            </a:xfrm>
          </p:grpSpPr>
          <p:pic>
            <p:nvPicPr>
              <p:cNvPr id="20" name="Graphic 19" descr="High voltage">
                <a:extLst>
                  <a:ext uri="{FF2B5EF4-FFF2-40B4-BE49-F238E27FC236}">
                    <a16:creationId xmlns:a16="http://schemas.microsoft.com/office/drawing/2014/main" id="{C5AC5ED6-2ECC-FE4F-ADCC-24DA2EFD1B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680339" y="2396742"/>
                <a:ext cx="651498" cy="651498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5C26C02-0224-5D42-8487-3C8CAF9839A6}"/>
                  </a:ext>
                </a:extLst>
              </p:cNvPr>
              <p:cNvSpPr txBox="1"/>
              <p:nvPr/>
            </p:nvSpPr>
            <p:spPr>
              <a:xfrm>
                <a:off x="5363025" y="3015175"/>
                <a:ext cx="151528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>
                    <a:solidFill>
                      <a:srgbClr val="AA0065"/>
                    </a:solidFill>
                  </a:rPr>
                  <a:t>TacIPV &gt;25%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CE57B5B1-6AC9-AB47-A0CF-2B8B2529527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b="11420"/>
          <a:stretch/>
        </p:blipFill>
        <p:spPr>
          <a:xfrm>
            <a:off x="8085673" y="1701196"/>
            <a:ext cx="3002742" cy="187305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4F3ABA8-F0AA-A942-B45F-5DED9B97E17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12373"/>
          <a:stretch/>
        </p:blipFill>
        <p:spPr>
          <a:xfrm>
            <a:off x="8121651" y="3652298"/>
            <a:ext cx="3060151" cy="188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119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56</cp:revision>
  <dcterms:created xsi:type="dcterms:W3CDTF">2019-06-13T12:30:18Z</dcterms:created>
  <dcterms:modified xsi:type="dcterms:W3CDTF">2022-01-06T13:10:30Z</dcterms:modified>
</cp:coreProperties>
</file>