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0065"/>
    <a:srgbClr val="65AA00"/>
    <a:srgbClr val="00437A"/>
    <a:srgbClr val="296DC0"/>
    <a:srgbClr val="004277"/>
    <a:srgbClr val="0092F7"/>
    <a:srgbClr val="0066B5"/>
    <a:srgbClr val="00447B"/>
    <a:srgbClr val="00447A"/>
    <a:srgbClr val="0045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1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85675"/>
            <a:ext cx="12192000" cy="530689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rot="18900000">
            <a:off x="141777" y="753445"/>
            <a:ext cx="405236" cy="385056"/>
          </a:xfrm>
          <a:prstGeom prst="rtTriangle">
            <a:avLst/>
          </a:prstGeom>
          <a:solidFill>
            <a:srgbClr val="006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9" name="Right Triangle 8"/>
          <p:cNvSpPr/>
          <p:nvPr userDrawn="1"/>
        </p:nvSpPr>
        <p:spPr>
          <a:xfrm rot="18900000">
            <a:off x="140123" y="1281465"/>
            <a:ext cx="394279" cy="394278"/>
          </a:xfrm>
          <a:prstGeom prst="rtTriangle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0" y="0"/>
            <a:ext cx="12192000" cy="1085673"/>
          </a:xfrm>
          <a:prstGeom prst="rect">
            <a:avLst/>
          </a:prstGeom>
          <a:gradFill flip="none" rotWithShape="1">
            <a:gsLst>
              <a:gs pos="0">
                <a:srgbClr val="0065AA">
                  <a:shade val="30000"/>
                  <a:satMod val="115000"/>
                </a:srgbClr>
              </a:gs>
              <a:gs pos="50000">
                <a:srgbClr val="0065AA">
                  <a:shade val="67500"/>
                  <a:satMod val="115000"/>
                </a:srgbClr>
              </a:gs>
              <a:gs pos="100000">
                <a:srgbClr val="0065AA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5576842"/>
            <a:ext cx="7490690" cy="1285854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576843"/>
            <a:ext cx="47028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083882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6" name="Right Triangle 15"/>
          <p:cNvSpPr/>
          <p:nvPr userDrawn="1"/>
        </p:nvSpPr>
        <p:spPr>
          <a:xfrm rot="18900000">
            <a:off x="137739" y="5244782"/>
            <a:ext cx="399045" cy="39904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9694459" y="176810"/>
            <a:ext cx="2349089" cy="747561"/>
            <a:chOff x="2857495" y="1762773"/>
            <a:chExt cx="7219988" cy="2156522"/>
          </a:xfrm>
        </p:grpSpPr>
        <p:sp>
          <p:nvSpPr>
            <p:cNvPr id="18" name="TextBox 17"/>
            <p:cNvSpPr txBox="1"/>
            <p:nvPr/>
          </p:nvSpPr>
          <p:spPr>
            <a:xfrm>
              <a:off x="5167705" y="1762773"/>
              <a:ext cx="4896288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Graphical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47071" y="2409939"/>
              <a:ext cx="4430412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Abstract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 rot="1066865">
              <a:off x="3331177" y="2017651"/>
              <a:ext cx="1664058" cy="1723226"/>
              <a:chOff x="3325506" y="2015311"/>
              <a:chExt cx="1664058" cy="1723226"/>
            </a:xfrm>
          </p:grpSpPr>
          <p:sp>
            <p:nvSpPr>
              <p:cNvPr id="22" name="Curved Up Arrow 21"/>
              <p:cNvSpPr/>
              <p:nvPr/>
            </p:nvSpPr>
            <p:spPr>
              <a:xfrm rot="5612676">
                <a:off x="2869267" y="2471550"/>
                <a:ext cx="1723226" cy="810748"/>
              </a:xfrm>
              <a:prstGeom prst="curvedUp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Trapezoid 22"/>
              <p:cNvSpPr/>
              <p:nvPr/>
            </p:nvSpPr>
            <p:spPr>
              <a:xfrm rot="20743483">
                <a:off x="4034300" y="2870714"/>
                <a:ext cx="516517" cy="852351"/>
              </a:xfrm>
              <a:prstGeom prst="trapezoid">
                <a:avLst/>
              </a:prstGeom>
              <a:solidFill>
                <a:srgbClr val="AA0065"/>
              </a:solidFill>
              <a:ln w="28575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Trapezoid 23"/>
              <p:cNvSpPr/>
              <p:nvPr/>
            </p:nvSpPr>
            <p:spPr>
              <a:xfrm rot="18485136">
                <a:off x="4227275" y="2752605"/>
                <a:ext cx="545380" cy="807242"/>
              </a:xfrm>
              <a:prstGeom prst="trapezoid">
                <a:avLst>
                  <a:gd name="adj" fmla="val 26969"/>
                </a:avLst>
              </a:prstGeom>
              <a:solidFill>
                <a:srgbClr val="00B050"/>
              </a:solidFill>
              <a:ln w="28575">
                <a:solidFill>
                  <a:srgbClr val="0042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Trapezoid 24"/>
              <p:cNvSpPr/>
              <p:nvPr/>
            </p:nvSpPr>
            <p:spPr>
              <a:xfrm rot="16200000">
                <a:off x="4313253" y="2492334"/>
                <a:ext cx="545380" cy="807242"/>
              </a:xfrm>
              <a:prstGeom prst="trapezoid">
                <a:avLst/>
              </a:prstGeom>
              <a:solidFill>
                <a:schemeClr val="accent2"/>
              </a:solidFill>
              <a:ln w="28575">
                <a:solidFill>
                  <a:srgbClr val="0044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Trapezoid 25"/>
              <p:cNvSpPr/>
              <p:nvPr/>
            </p:nvSpPr>
            <p:spPr>
              <a:xfrm rot="14460500">
                <a:off x="4252007" y="2192236"/>
                <a:ext cx="545380" cy="807242"/>
              </a:xfrm>
              <a:prstGeom prst="trapezoid">
                <a:avLst/>
              </a:prstGeom>
              <a:solidFill>
                <a:srgbClr val="0092F7"/>
              </a:solidFill>
              <a:ln w="25400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Trapezoid 26"/>
              <p:cNvSpPr/>
              <p:nvPr/>
            </p:nvSpPr>
            <p:spPr>
              <a:xfrm rot="12209348">
                <a:off x="4054992" y="2029218"/>
                <a:ext cx="532285" cy="762409"/>
              </a:xfrm>
              <a:prstGeom prst="trapezoid">
                <a:avLst>
                  <a:gd name="adj" fmla="val 33206"/>
                </a:avLst>
              </a:prstGeom>
              <a:solidFill>
                <a:srgbClr val="9966FF"/>
              </a:solidFill>
              <a:ln w="28575">
                <a:solidFill>
                  <a:srgbClr val="0044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884157" y="2595857"/>
                <a:ext cx="536234" cy="5508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8575">
                <a:solidFill>
                  <a:srgbClr val="0045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1" name="Double Brace 20"/>
            <p:cNvSpPr/>
            <p:nvPr/>
          </p:nvSpPr>
          <p:spPr>
            <a:xfrm>
              <a:off x="2857495" y="2112886"/>
              <a:ext cx="2510703" cy="1536932"/>
            </a:xfrm>
            <a:prstGeom prst="bracePair">
              <a:avLst>
                <a:gd name="adj" fmla="val 11432"/>
              </a:avLst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4BA06-560F-4272-BD1D-D3D251BC0A82}" type="datetimeFigureOut">
              <a:rPr lang="en-GB" smtClean="0"/>
              <a:t>11/01/2022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113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11/01/2022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23022" y="0"/>
            <a:ext cx="9854904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500" b="1" dirty="0">
                <a:solidFill>
                  <a:schemeClr val="bg1"/>
                </a:solidFill>
              </a:rPr>
              <a:t>Exploring the relevance of </a:t>
            </a:r>
            <a:r>
              <a:rPr lang="en-GB" sz="2500" b="1" i="1" dirty="0">
                <a:solidFill>
                  <a:schemeClr val="bg1"/>
                </a:solidFill>
              </a:rPr>
              <a:t>NUP93</a:t>
            </a:r>
            <a:r>
              <a:rPr lang="en-GB" sz="2500" b="1" dirty="0">
                <a:solidFill>
                  <a:schemeClr val="bg1"/>
                </a:solidFill>
              </a:rPr>
              <a:t> variants in steroid-resistant nephrotic syndrome using next generation sequencing and a fly kidney model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8574" y="1189759"/>
            <a:ext cx="12319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HYPOTHESIS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GB" i="1">
                <a:solidFill>
                  <a:schemeClr val="bg1"/>
                </a:solidFill>
              </a:rPr>
              <a:t>NUP93</a:t>
            </a:r>
            <a:r>
              <a:rPr lang="en-GB">
                <a:solidFill>
                  <a:schemeClr val="bg1"/>
                </a:solidFill>
              </a:rPr>
              <a:t> variants </a:t>
            </a:r>
            <a:r>
              <a:rPr lang="en-GB" dirty="0">
                <a:solidFill>
                  <a:schemeClr val="bg1"/>
                </a:solidFill>
              </a:rPr>
              <a:t>are incident in UK SRNS patients. Nup93 is crucial for </a:t>
            </a:r>
            <a:r>
              <a:rPr lang="en-GB" i="1" dirty="0">
                <a:solidFill>
                  <a:schemeClr val="bg1"/>
                </a:solidFill>
              </a:rPr>
              <a:t>D. melanogaster </a:t>
            </a:r>
            <a:r>
              <a:rPr lang="en-GB" dirty="0">
                <a:solidFill>
                  <a:schemeClr val="bg1"/>
                </a:solidFill>
              </a:rPr>
              <a:t>nephrocyte development.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1150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9856" y="558747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Bierzynska et al. 2021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0" y="5740537"/>
            <a:ext cx="74124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We expand the spectrum of </a:t>
            </a:r>
            <a:r>
              <a:rPr lang="en-GB" i="1" dirty="0">
                <a:solidFill>
                  <a:schemeClr val="bg1"/>
                </a:solidFill>
              </a:rPr>
              <a:t>NUP93</a:t>
            </a:r>
            <a:r>
              <a:rPr lang="en-GB" dirty="0">
                <a:solidFill>
                  <a:schemeClr val="bg1"/>
                </a:solidFill>
              </a:rPr>
              <a:t> variants in paediatric SRNS and demonstrate its incidence within the UK cohort. Silencing Nup93 ortholog in </a:t>
            </a:r>
            <a:r>
              <a:rPr lang="en-GB" i="1" dirty="0">
                <a:solidFill>
                  <a:schemeClr val="bg1"/>
                </a:solidFill>
              </a:rPr>
              <a:t>D. melanogaster</a:t>
            </a:r>
            <a:r>
              <a:rPr lang="en-GB" dirty="0">
                <a:solidFill>
                  <a:schemeClr val="bg1"/>
                </a:solidFill>
              </a:rPr>
              <a:t> caused a severe nephrocyte phenotype.</a:t>
            </a:r>
          </a:p>
        </p:txBody>
      </p:sp>
      <p:pic>
        <p:nvPicPr>
          <p:cNvPr id="3" name="Picture 2" descr="Chart&#10;&#10;Description automatically generated with low confidence">
            <a:extLst>
              <a:ext uri="{FF2B5EF4-FFF2-40B4-BE49-F238E27FC236}">
                <a16:creationId xmlns:a16="http://schemas.microsoft.com/office/drawing/2014/main" id="{08406B90-E9B9-4846-803A-D3C4BC6DF71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" r="26713"/>
          <a:stretch/>
        </p:blipFill>
        <p:spPr>
          <a:xfrm>
            <a:off x="8682824" y="2733085"/>
            <a:ext cx="3367533" cy="271379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AD81EDE-3826-4111-89B0-678683F07FF7}"/>
              </a:ext>
            </a:extLst>
          </p:cNvPr>
          <p:cNvSpPr txBox="1"/>
          <p:nvPr/>
        </p:nvSpPr>
        <p:spPr>
          <a:xfrm>
            <a:off x="4649914" y="1814468"/>
            <a:ext cx="35820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i="1" dirty="0">
                <a:solidFill>
                  <a:srgbClr val="AA0065"/>
                </a:solidFill>
              </a:rPr>
              <a:t>NUP93</a:t>
            </a:r>
            <a:r>
              <a:rPr lang="en-GB" b="1" dirty="0">
                <a:solidFill>
                  <a:srgbClr val="AA0065"/>
                </a:solidFill>
              </a:rPr>
              <a:t> variants analysis in 337 paediatric SRNS patients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9BD8FF-714A-4A70-A515-360B55EDD4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4188" y="4657808"/>
            <a:ext cx="640829" cy="7135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D7AB199-7AA1-4473-9CE2-A12A46668129}"/>
              </a:ext>
            </a:extLst>
          </p:cNvPr>
          <p:cNvSpPr txBox="1"/>
          <p:nvPr/>
        </p:nvSpPr>
        <p:spPr>
          <a:xfrm>
            <a:off x="4972381" y="3824942"/>
            <a:ext cx="30646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rgbClr val="65AA00"/>
                </a:solidFill>
              </a:rPr>
              <a:t>NUP93 depletion in </a:t>
            </a:r>
          </a:p>
          <a:p>
            <a:pPr algn="ctr"/>
            <a:r>
              <a:rPr lang="en-GB" b="1" i="1" dirty="0">
                <a:solidFill>
                  <a:srgbClr val="65AA00"/>
                </a:solidFill>
              </a:rPr>
              <a:t>D. melanogaster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9B3DA2C-90E7-47B0-A031-F2E973FB5963}"/>
              </a:ext>
            </a:extLst>
          </p:cNvPr>
          <p:cNvGrpSpPr/>
          <p:nvPr/>
        </p:nvGrpSpPr>
        <p:grpSpPr>
          <a:xfrm>
            <a:off x="140483" y="2263016"/>
            <a:ext cx="4325104" cy="2099976"/>
            <a:chOff x="3218866" y="1938070"/>
            <a:chExt cx="3970044" cy="1329916"/>
          </a:xfrm>
          <a:solidFill>
            <a:schemeClr val="bg1"/>
          </a:solidFill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A97199C9-922F-4485-AEB8-46CA2C081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18866" y="1938070"/>
              <a:ext cx="3970044" cy="1329916"/>
            </a:xfrm>
            <a:prstGeom prst="rect">
              <a:avLst/>
            </a:prstGeom>
            <a:grpFill/>
            <a:ln>
              <a:noFill/>
            </a:ln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318DABC-41F0-4AC2-A42B-217FE692D519}"/>
                </a:ext>
              </a:extLst>
            </p:cNvPr>
            <p:cNvSpPr/>
            <p:nvPr/>
          </p:nvSpPr>
          <p:spPr>
            <a:xfrm>
              <a:off x="3218866" y="2226365"/>
              <a:ext cx="104779" cy="1828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8A7E8B3-5C51-4605-BA12-21AF4021D70B}"/>
                </a:ext>
              </a:extLst>
            </p:cNvPr>
            <p:cNvSpPr/>
            <p:nvPr/>
          </p:nvSpPr>
          <p:spPr>
            <a:xfrm>
              <a:off x="3218866" y="2903551"/>
              <a:ext cx="104779" cy="1828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BBA75E3A-4FF5-47CF-A955-26CFC2E05E9F}"/>
              </a:ext>
            </a:extLst>
          </p:cNvPr>
          <p:cNvSpPr txBox="1"/>
          <p:nvPr/>
        </p:nvSpPr>
        <p:spPr>
          <a:xfrm>
            <a:off x="23023" y="4633558"/>
            <a:ext cx="456002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rgbClr val="AA0065"/>
                </a:solidFill>
              </a:rPr>
              <a:t>6 novel </a:t>
            </a:r>
            <a:r>
              <a:rPr lang="en-GB" i="1" dirty="0">
                <a:solidFill>
                  <a:srgbClr val="AA0065"/>
                </a:solidFill>
              </a:rPr>
              <a:t>NUP93</a:t>
            </a:r>
            <a:r>
              <a:rPr lang="en-GB" dirty="0">
                <a:solidFill>
                  <a:srgbClr val="AA0065"/>
                </a:solidFill>
              </a:rPr>
              <a:t> variants in 5 paediatric-onset SRNS, with FSGS and kidney failure within </a:t>
            </a:r>
          </a:p>
          <a:p>
            <a:pPr algn="ctr"/>
            <a:r>
              <a:rPr lang="en-GB" dirty="0">
                <a:solidFill>
                  <a:srgbClr val="AA0065"/>
                </a:solidFill>
              </a:rPr>
              <a:t>12 months. 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54F61D5-D3D2-414B-B397-645472B69506}"/>
              </a:ext>
            </a:extLst>
          </p:cNvPr>
          <p:cNvCxnSpPr/>
          <p:nvPr/>
        </p:nvCxnSpPr>
        <p:spPr>
          <a:xfrm>
            <a:off x="7598337" y="4870965"/>
            <a:ext cx="715833" cy="0"/>
          </a:xfrm>
          <a:prstGeom prst="straightConnector1">
            <a:avLst/>
          </a:prstGeom>
          <a:ln w="31750">
            <a:solidFill>
              <a:srgbClr val="65AA0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69A8E76A-BC35-439E-9748-D0E20E9E0AE3}"/>
              </a:ext>
            </a:extLst>
          </p:cNvPr>
          <p:cNvCxnSpPr>
            <a:cxnSpLocks/>
          </p:cNvCxnSpPr>
          <p:nvPr/>
        </p:nvCxnSpPr>
        <p:spPr>
          <a:xfrm flipH="1">
            <a:off x="4614464" y="2969657"/>
            <a:ext cx="715833" cy="0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E54A4BB0-3034-4930-AC0C-B1EB3086CABE}"/>
              </a:ext>
            </a:extLst>
          </p:cNvPr>
          <p:cNvSpPr txBox="1"/>
          <p:nvPr/>
        </p:nvSpPr>
        <p:spPr>
          <a:xfrm>
            <a:off x="8560526" y="1712418"/>
            <a:ext cx="365889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rgbClr val="65AA00"/>
                </a:solidFill>
              </a:rPr>
              <a:t>Up to 82% signal reduction in adult pericardial nephrocytes with disruption of NPC protein expression.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F67BB5B-CFB6-491E-86C6-38FA74A88669}"/>
              </a:ext>
            </a:extLst>
          </p:cNvPr>
          <p:cNvGrpSpPr/>
          <p:nvPr/>
        </p:nvGrpSpPr>
        <p:grpSpPr>
          <a:xfrm>
            <a:off x="6059098" y="2542379"/>
            <a:ext cx="838794" cy="806245"/>
            <a:chOff x="6059098" y="2542379"/>
            <a:chExt cx="838794" cy="806245"/>
          </a:xfrm>
        </p:grpSpPr>
        <p:sp>
          <p:nvSpPr>
            <p:cNvPr id="52" name="Freeform: Shape 46">
              <a:extLst>
                <a:ext uri="{FF2B5EF4-FFF2-40B4-BE49-F238E27FC236}">
                  <a16:creationId xmlns:a16="http://schemas.microsoft.com/office/drawing/2014/main" id="{AA2A2C45-DCC8-4741-89DD-2EA9C69F491A}"/>
                </a:ext>
              </a:extLst>
            </p:cNvPr>
            <p:cNvSpPr/>
            <p:nvPr/>
          </p:nvSpPr>
          <p:spPr>
            <a:xfrm>
              <a:off x="6565977" y="2542379"/>
              <a:ext cx="331915" cy="751286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296DC0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9" name="Freeform: Shape 46">
              <a:extLst>
                <a:ext uri="{FF2B5EF4-FFF2-40B4-BE49-F238E27FC236}">
                  <a16:creationId xmlns:a16="http://schemas.microsoft.com/office/drawing/2014/main" id="{D2636532-AFA3-405D-8165-8D2A1B0D4A10}"/>
                </a:ext>
              </a:extLst>
            </p:cNvPr>
            <p:cNvSpPr/>
            <p:nvPr/>
          </p:nvSpPr>
          <p:spPr>
            <a:xfrm>
              <a:off x="6059098" y="2542379"/>
              <a:ext cx="331915" cy="723728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00437A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1" name="Freeform: Shape 46">
              <a:extLst>
                <a:ext uri="{FF2B5EF4-FFF2-40B4-BE49-F238E27FC236}">
                  <a16:creationId xmlns:a16="http://schemas.microsoft.com/office/drawing/2014/main" id="{FAA1037C-4B5A-421B-ACB7-3C267FC8843B}"/>
                </a:ext>
              </a:extLst>
            </p:cNvPr>
            <p:cNvSpPr/>
            <p:nvPr/>
          </p:nvSpPr>
          <p:spPr>
            <a:xfrm>
              <a:off x="6311769" y="2597338"/>
              <a:ext cx="331915" cy="751286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AA0065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3000</TotalTime>
  <Words>132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Bob Thompson</cp:lastModifiedBy>
  <cp:revision>59</cp:revision>
  <dcterms:created xsi:type="dcterms:W3CDTF">2019-06-13T12:30:18Z</dcterms:created>
  <dcterms:modified xsi:type="dcterms:W3CDTF">2022-01-11T19:46:55Z</dcterms:modified>
</cp:coreProperties>
</file>