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23/02/2022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ilhouette, clipart&#10;&#10;Description automatically generated">
            <a:extLst>
              <a:ext uri="{FF2B5EF4-FFF2-40B4-BE49-F238E27FC236}">
                <a16:creationId xmlns:a16="http://schemas.microsoft.com/office/drawing/2014/main" id="{B0A316A8-7D37-4B8C-8E52-5B0B92861E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150" y="1618586"/>
            <a:ext cx="2328672" cy="2880540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0" y="-9331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Cardiac biomarkers in </a:t>
            </a:r>
            <a:r>
              <a:rPr lang="en-GB" sz="2800" b="1" dirty="0" err="1">
                <a:solidFill>
                  <a:schemeClr val="bg1"/>
                </a:solidFill>
              </a:rPr>
              <a:t>pediatric</a:t>
            </a:r>
            <a:r>
              <a:rPr lang="en-GB" sz="2800" b="1" dirty="0">
                <a:solidFill>
                  <a:schemeClr val="bg1"/>
                </a:solidFill>
              </a:rPr>
              <a:t> CKD – a prospective follow-up 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study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01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NT-</a:t>
            </a:r>
            <a:r>
              <a:rPr lang="en-GB" dirty="0" err="1">
                <a:solidFill>
                  <a:schemeClr val="bg1"/>
                </a:solidFill>
              </a:rPr>
              <a:t>proBNP</a:t>
            </a:r>
            <a:r>
              <a:rPr lang="en-GB" dirty="0">
                <a:solidFill>
                  <a:schemeClr val="bg1"/>
                </a:solidFill>
              </a:rPr>
              <a:t> and </a:t>
            </a:r>
            <a:r>
              <a:rPr lang="en-GB" dirty="0" err="1">
                <a:solidFill>
                  <a:schemeClr val="bg1"/>
                </a:solidFill>
              </a:rPr>
              <a:t>hs</a:t>
            </a:r>
            <a:r>
              <a:rPr lang="en-GB" dirty="0">
                <a:solidFill>
                  <a:schemeClr val="bg1"/>
                </a:solidFill>
              </a:rPr>
              <a:t>-Troponin T (</a:t>
            </a:r>
            <a:r>
              <a:rPr lang="en-GB" dirty="0" err="1">
                <a:solidFill>
                  <a:schemeClr val="bg1"/>
                </a:solidFill>
              </a:rPr>
              <a:t>cTnT</a:t>
            </a:r>
            <a:r>
              <a:rPr lang="en-GB" dirty="0">
                <a:solidFill>
                  <a:schemeClr val="bg1"/>
                </a:solidFill>
              </a:rPr>
              <a:t>) are elevated in </a:t>
            </a:r>
            <a:r>
              <a:rPr lang="en-GB" dirty="0" err="1">
                <a:solidFill>
                  <a:schemeClr val="bg1"/>
                </a:solidFill>
              </a:rPr>
              <a:t>pediatric</a:t>
            </a:r>
            <a:r>
              <a:rPr lang="en-GB" dirty="0">
                <a:solidFill>
                  <a:schemeClr val="bg1"/>
                </a:solidFill>
              </a:rPr>
              <a:t> CKD and associated with abnormal cardiac findings.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Tranaeus Lindblad et al. 2022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NT-</a:t>
            </a:r>
            <a:r>
              <a:rPr lang="en-US" dirty="0" err="1">
                <a:solidFill>
                  <a:schemeClr val="bg1"/>
                </a:solidFill>
              </a:rPr>
              <a:t>proBNP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dirty="0" err="1">
                <a:solidFill>
                  <a:schemeClr val="bg1"/>
                </a:solidFill>
              </a:rPr>
              <a:t>hs-cTnT</a:t>
            </a:r>
            <a:r>
              <a:rPr lang="en-US" dirty="0">
                <a:solidFill>
                  <a:schemeClr val="bg1"/>
                </a:solidFill>
              </a:rPr>
              <a:t> are high in pediatric CKD &amp; Tx and strongly correlated with GFR, LVH and a worse LV diastolic function. These biomarkers could be possible indicators of subclinical myocardial damage.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7">
            <a:extLst>
              <a:ext uri="{FF2B5EF4-FFF2-40B4-BE49-F238E27FC236}">
                <a16:creationId xmlns:a16="http://schemas.microsoft.com/office/drawing/2014/main" id="{1FDD0918-71FB-4956-8BAD-ACF5713D1B9E}"/>
              </a:ext>
            </a:extLst>
          </p:cNvPr>
          <p:cNvCxnSpPr/>
          <p:nvPr/>
        </p:nvCxnSpPr>
        <p:spPr>
          <a:xfrm>
            <a:off x="2602447" y="2668171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44">
            <a:extLst>
              <a:ext uri="{FF2B5EF4-FFF2-40B4-BE49-F238E27FC236}">
                <a16:creationId xmlns:a16="http://schemas.microsoft.com/office/drawing/2014/main" id="{2D00AE92-756B-45A5-8ABB-A3DED0253C65}"/>
              </a:ext>
            </a:extLst>
          </p:cNvPr>
          <p:cNvCxnSpPr>
            <a:cxnSpLocks/>
          </p:cNvCxnSpPr>
          <p:nvPr/>
        </p:nvCxnSpPr>
        <p:spPr>
          <a:xfrm flipV="1">
            <a:off x="2602446" y="2263651"/>
            <a:ext cx="687158" cy="18876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46">
            <a:extLst>
              <a:ext uri="{FF2B5EF4-FFF2-40B4-BE49-F238E27FC236}">
                <a16:creationId xmlns:a16="http://schemas.microsoft.com/office/drawing/2014/main" id="{8F909750-D247-4FCA-BDDA-43B6DE5846CF}"/>
              </a:ext>
            </a:extLst>
          </p:cNvPr>
          <p:cNvCxnSpPr>
            <a:cxnSpLocks/>
          </p:cNvCxnSpPr>
          <p:nvPr/>
        </p:nvCxnSpPr>
        <p:spPr>
          <a:xfrm>
            <a:off x="2616982" y="2908035"/>
            <a:ext cx="672622" cy="166404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0">
            <a:extLst>
              <a:ext uri="{FF2B5EF4-FFF2-40B4-BE49-F238E27FC236}">
                <a16:creationId xmlns:a16="http://schemas.microsoft.com/office/drawing/2014/main" id="{00820756-47FA-425A-A974-9FD2A690F0AD}"/>
              </a:ext>
            </a:extLst>
          </p:cNvPr>
          <p:cNvSpPr txBox="1"/>
          <p:nvPr/>
        </p:nvSpPr>
        <p:spPr>
          <a:xfrm>
            <a:off x="3394292" y="2041335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437A"/>
                </a:solidFill>
              </a:rPr>
              <a:t>NT-</a:t>
            </a:r>
            <a:r>
              <a:rPr lang="en-GB" sz="2000" b="1" dirty="0" err="1">
                <a:solidFill>
                  <a:srgbClr val="00437A"/>
                </a:solidFill>
              </a:rPr>
              <a:t>proBNP</a:t>
            </a:r>
            <a:r>
              <a:rPr lang="en-GB" sz="2000" b="1" dirty="0">
                <a:solidFill>
                  <a:srgbClr val="00437A"/>
                </a:solidFill>
              </a:rPr>
              <a:t>, </a:t>
            </a:r>
            <a:r>
              <a:rPr lang="en-GB" sz="2000" b="1" dirty="0" err="1">
                <a:solidFill>
                  <a:srgbClr val="00437A"/>
                </a:solidFill>
              </a:rPr>
              <a:t>hs-cTnT</a:t>
            </a:r>
            <a:r>
              <a:rPr lang="en-GB" sz="2000" b="1" dirty="0">
                <a:solidFill>
                  <a:srgbClr val="00437A"/>
                </a:solidFill>
              </a:rPr>
              <a:t> and </a:t>
            </a:r>
            <a:r>
              <a:rPr lang="en-GB" sz="2000" b="1" dirty="0" err="1">
                <a:solidFill>
                  <a:srgbClr val="00437A"/>
                </a:solidFill>
              </a:rPr>
              <a:t>hs-cTnI</a:t>
            </a:r>
            <a:endParaRPr lang="en-GB" sz="2000" b="1" dirty="0">
              <a:solidFill>
                <a:srgbClr val="00437A"/>
              </a:solidFill>
            </a:endParaRP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67D3218E-6F17-4B5B-93ED-56D29D83C469}"/>
              </a:ext>
            </a:extLst>
          </p:cNvPr>
          <p:cNvSpPr txBox="1"/>
          <p:nvPr/>
        </p:nvSpPr>
        <p:spPr>
          <a:xfrm>
            <a:off x="3394294" y="2460730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437A"/>
                </a:solidFill>
              </a:rPr>
              <a:t>Clinical exam, BP, GFR, medication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946B62CA-525F-41B2-99D4-F5F2A1D989DB}"/>
              </a:ext>
            </a:extLst>
          </p:cNvPr>
          <p:cNvSpPr txBox="1"/>
          <p:nvPr/>
        </p:nvSpPr>
        <p:spPr>
          <a:xfrm>
            <a:off x="3394293" y="2880125"/>
            <a:ext cx="37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437A"/>
                </a:solidFill>
              </a:rPr>
              <a:t>LVH, LV diastolic dysfunction</a:t>
            </a:r>
          </a:p>
        </p:txBody>
      </p:sp>
      <p:sp>
        <p:nvSpPr>
          <p:cNvPr id="19" name="Rectangle 38">
            <a:extLst>
              <a:ext uri="{FF2B5EF4-FFF2-40B4-BE49-F238E27FC236}">
                <a16:creationId xmlns:a16="http://schemas.microsoft.com/office/drawing/2014/main" id="{091B52FE-3406-4737-9371-079CA71ACBAE}"/>
              </a:ext>
            </a:extLst>
          </p:cNvPr>
          <p:cNvSpPr/>
          <p:nvPr/>
        </p:nvSpPr>
        <p:spPr>
          <a:xfrm>
            <a:off x="97987" y="2149098"/>
            <a:ext cx="2476465" cy="1020763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22 CKD &amp; 26 Tx patients were included and</a:t>
            </a:r>
          </a:p>
          <a:p>
            <a:pPr algn="ctr"/>
            <a:r>
              <a:rPr lang="en-GB" dirty="0">
                <a:solidFill>
                  <a:srgbClr val="00437A"/>
                </a:solidFill>
              </a:rPr>
              <a:t>followed year 0, 1 and 3</a:t>
            </a:r>
          </a:p>
        </p:txBody>
      </p:sp>
      <p:sp>
        <p:nvSpPr>
          <p:cNvPr id="34" name="Rectangle 38">
            <a:extLst>
              <a:ext uri="{FF2B5EF4-FFF2-40B4-BE49-F238E27FC236}">
                <a16:creationId xmlns:a16="http://schemas.microsoft.com/office/drawing/2014/main" id="{875D78F6-C500-44E7-852D-AE6FD1A6CBD2}"/>
              </a:ext>
            </a:extLst>
          </p:cNvPr>
          <p:cNvSpPr/>
          <p:nvPr/>
        </p:nvSpPr>
        <p:spPr>
          <a:xfrm>
            <a:off x="125981" y="3350865"/>
            <a:ext cx="1894736" cy="1070444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7 CKD patients were transplanted during the study</a:t>
            </a:r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FC2CEA62-052D-4DE8-AA25-ABBB15C10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403" y="3265708"/>
            <a:ext cx="1657891" cy="2255144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163C5580-19E1-4CE2-A134-8C1C15054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343" y="3251156"/>
            <a:ext cx="1777041" cy="2244574"/>
          </a:xfrm>
          <a:prstGeom prst="rect">
            <a:avLst/>
          </a:prstGeom>
        </p:spPr>
      </p:pic>
      <p:sp>
        <p:nvSpPr>
          <p:cNvPr id="54" name="Rectangle 3">
            <a:extLst>
              <a:ext uri="{FF2B5EF4-FFF2-40B4-BE49-F238E27FC236}">
                <a16:creationId xmlns:a16="http://schemas.microsoft.com/office/drawing/2014/main" id="{E5B463C3-A229-440A-B25B-0D750C0455F0}"/>
              </a:ext>
            </a:extLst>
          </p:cNvPr>
          <p:cNvSpPr/>
          <p:nvPr/>
        </p:nvSpPr>
        <p:spPr>
          <a:xfrm>
            <a:off x="6532928" y="4709594"/>
            <a:ext cx="5649741" cy="862433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NT-</a:t>
            </a:r>
            <a:r>
              <a:rPr lang="en-GB" dirty="0" err="1">
                <a:solidFill>
                  <a:schemeClr val="bg1"/>
                </a:solidFill>
              </a:rPr>
              <a:t>proBNP</a:t>
            </a:r>
            <a:r>
              <a:rPr lang="en-GB" dirty="0">
                <a:solidFill>
                  <a:schemeClr val="bg1"/>
                </a:solidFill>
              </a:rPr>
              <a:t> was strongly correlated with GFR &amp; LVH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GFR-adjusted NT-</a:t>
            </a:r>
            <a:r>
              <a:rPr lang="en-GB" dirty="0" err="1">
                <a:solidFill>
                  <a:schemeClr val="bg1"/>
                </a:solidFill>
              </a:rPr>
              <a:t>proBNP</a:t>
            </a:r>
            <a:r>
              <a:rPr lang="en-GB" dirty="0">
                <a:solidFill>
                  <a:schemeClr val="bg1"/>
                </a:solidFill>
              </a:rPr>
              <a:t> was strongly associated with LVMI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D3205396-123E-4E22-9929-6BC84B933EF6}"/>
              </a:ext>
            </a:extLst>
          </p:cNvPr>
          <p:cNvSpPr/>
          <p:nvPr/>
        </p:nvSpPr>
        <p:spPr>
          <a:xfrm>
            <a:off x="13937" y="4567221"/>
            <a:ext cx="2256388" cy="989252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GFR-corrected </a:t>
            </a:r>
            <a:r>
              <a:rPr lang="en-GB" dirty="0" err="1">
                <a:solidFill>
                  <a:schemeClr val="bg1"/>
                </a:solidFill>
              </a:rPr>
              <a:t>hs-cTnT</a:t>
            </a:r>
            <a:r>
              <a:rPr lang="en-GB" dirty="0">
                <a:solidFill>
                  <a:schemeClr val="bg1"/>
                </a:solidFill>
              </a:rPr>
              <a:t> was higher post-</a:t>
            </a:r>
            <a:r>
              <a:rPr lang="en-GB" dirty="0" err="1">
                <a:solidFill>
                  <a:schemeClr val="bg1"/>
                </a:solidFill>
              </a:rPr>
              <a:t>tx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5DCA8-CD4B-4112-8C28-2F1FF36BCEA9}"/>
              </a:ext>
            </a:extLst>
          </p:cNvPr>
          <p:cNvSpPr/>
          <p:nvPr/>
        </p:nvSpPr>
        <p:spPr>
          <a:xfrm>
            <a:off x="10700649" y="1856669"/>
            <a:ext cx="28924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pic>
        <p:nvPicPr>
          <p:cNvPr id="7" name="Picture 6" descr="A picture containing outdoor object, fireworks, night, dark&#10;&#10;Description automatically generated">
            <a:extLst>
              <a:ext uri="{FF2B5EF4-FFF2-40B4-BE49-F238E27FC236}">
                <a16:creationId xmlns:a16="http://schemas.microsoft.com/office/drawing/2014/main" id="{05EF6A2C-F5C6-40B7-BCB3-C84F3A7B89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t="4893" r="12698" b="53818"/>
          <a:stretch/>
        </p:blipFill>
        <p:spPr>
          <a:xfrm>
            <a:off x="7181144" y="2012307"/>
            <a:ext cx="2642272" cy="261593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F77C9A5-6241-4B50-8F80-68E6DA72C5D2}"/>
              </a:ext>
            </a:extLst>
          </p:cNvPr>
          <p:cNvSpPr/>
          <p:nvPr/>
        </p:nvSpPr>
        <p:spPr>
          <a:xfrm>
            <a:off x="7703532" y="1722551"/>
            <a:ext cx="4117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9225</TotalTime>
  <Words>140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58</cp:revision>
  <dcterms:created xsi:type="dcterms:W3CDTF">2019-06-13T12:30:18Z</dcterms:created>
  <dcterms:modified xsi:type="dcterms:W3CDTF">2022-02-23T16:00:44Z</dcterms:modified>
</cp:coreProperties>
</file>