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57" d="100"/>
          <a:sy n="57" d="100"/>
        </p:scale>
        <p:origin x="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70E2B-33B7-4250-9550-12AF69200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BA861-CD2A-47D2-B445-01702992E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15E32-2C9F-4A5F-8352-AEB5DDB5A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79C65-A774-42B7-9F65-9684211E5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14003-A12A-44BE-B69F-6D66ACBB8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8132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04917-A119-42B9-9B2E-22857D1C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3D091-2A60-4CC0-9898-1306D5358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CF596-956B-442C-B160-E08C4AE5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DD9B5-71B7-4039-93A3-A17AC4D1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25388-F1C2-4814-A8B3-1AEFDCAE4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933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2B16F-978B-4B80-9E10-58095EC95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0CCC4-DF73-43DF-B5BA-0EBBF22D4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262F1-A378-4C5D-8EEB-5B3932C3C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98C6B-242F-4C37-906B-92D8D31FF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DF863-B8BE-4763-A39E-C6AA6C611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633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01E66-9318-4863-8B6F-11C548A42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02C7A-3EE2-4750-9504-F9D41BF58F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C5347-0DFB-4055-BF64-3E5B12D4C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E4218-4071-4249-B4D5-4E3FFD6F8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990CF-E923-42EE-BDC6-8E974808A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41C5A-194E-4F27-933D-66C7A617F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063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06E5-9E34-419B-8A3D-726819374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B727A-65AA-4F26-B16F-D5BD936FE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8D13A-C502-407F-A203-1A01CE658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E8C35E-1EEA-4FFE-85DF-74CE932FC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34DCA2-658B-4393-8F67-AA7152B342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28FA7A-6CA8-402A-B198-D4046171A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B80CE5-F6ED-4E2C-8246-D213BE48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B062AB-4750-4977-959F-33736A31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531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F495-53EF-4CFA-A27C-43EB8E80F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6A2BE9-152E-496D-A167-282A86CBD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6562B0-67E5-48F0-BDB4-437CE50E3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37D2A-613D-4A9A-933B-84654EDC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992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7BE578-B4E6-4615-8FAB-D783E948D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BC8CB-1A13-4852-AE80-B50A74FDE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6995F-EB6D-4D89-956F-4C1D7BF7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4754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8BCF-D10D-4D82-A6EE-273A785F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41BFB-B4A0-4EF7-9887-488DDA04A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1F441-A8B9-492B-A5F4-9813BB9E3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2E797-197B-46DA-A8B8-277601413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C4B5E-03C6-4535-9408-279EB2F1A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D3969A-DFEC-45E5-A04B-59ACEF880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0234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39338-B543-4FA8-8744-97E7E91FC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4A916A-3BDB-4C75-8108-B009CB1BB5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8A255-EBB2-4CBD-BC7D-8BE28CA28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B79ED-6DDE-42BB-A4B8-AD45AF50C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4ADB8-E096-46BB-B863-A18630BB8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EE990-65B6-4280-9013-06E72CAC7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332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26196-6673-4C6F-BF09-F12BDD5B3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7117F-065A-4CA7-AEEA-681E6A045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DCCB7-198F-4EE4-86D4-EC7C03F7A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3A601-C29F-4315-A96A-5C87993C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37483-D680-49B3-841E-A35036C5C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3293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D7819-4870-44E8-856E-EF99503732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42B4FD-79A5-41D4-96B7-8968D5B8AB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7A10F-5CB7-497B-B9C0-EE16D4ADD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ADE0B-8DB8-4A59-BDC5-C65099C8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97680-4D38-4C25-9261-97F40D5E7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126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67826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D8E8EE-6D39-4EF8-BA3D-01D1A715F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6B8BF-BC44-409A-8BE7-744931A7D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EC8C6-92A8-42DB-A49D-E33C0573A0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156D4-1A4B-48C5-8CA5-1DB769331FA9}" type="datetimeFigureOut">
              <a:rPr lang="en-AU" smtClean="0"/>
              <a:t>7/02/2022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48F06-8272-4A1D-A9D1-895F8D92E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9AEB2-E048-4B60-8605-B80DFE92F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CE40D-9136-46A2-A194-E4FF04FC32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628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COGNITIVE AND ACADEMIC OUTCOMES IN CHILDREN WITH 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CHRONIC KIDNEY DISEASE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60"/>
            <a:ext cx="11866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Children with CKD experience a decline cognitive and academic performance over time.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Kim et al. 2022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692278"/>
            <a:ext cx="714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AU" sz="1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Children treated with KRT have low average cognitive abilities and lower academic performance for numeracy and literacy. The rate of decline in the academic performance over time </a:t>
            </a:r>
            <a:r>
              <a:rPr lang="en-AU" dirty="0">
                <a:solidFill>
                  <a:schemeClr val="bg1"/>
                </a:solidFill>
                <a:ea typeface="Calibri" panose="020F0502020204030204" pitchFamily="34" charset="0"/>
              </a:rPr>
              <a:t>is</a:t>
            </a:r>
            <a:r>
              <a:rPr lang="en-AU" sz="1800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 similar for children across the full spectrum of CKD.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BC5FBE-D366-4A97-866B-35E6F65A7F67}"/>
              </a:ext>
            </a:extLst>
          </p:cNvPr>
          <p:cNvSpPr/>
          <p:nvPr/>
        </p:nvSpPr>
        <p:spPr>
          <a:xfrm>
            <a:off x="1684485" y="2414754"/>
            <a:ext cx="1728385" cy="614223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Neurocognitive assessment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C928E9-CD4D-4CAD-8FD6-93E593A349E3}"/>
              </a:ext>
            </a:extLst>
          </p:cNvPr>
          <p:cNvSpPr/>
          <p:nvPr/>
        </p:nvSpPr>
        <p:spPr>
          <a:xfrm>
            <a:off x="1704575" y="3039713"/>
            <a:ext cx="1688203" cy="2018845"/>
          </a:xfrm>
          <a:prstGeom prst="rect">
            <a:avLst/>
          </a:prstGeom>
          <a:noFill/>
          <a:ln w="38100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Full scale IQ</a:t>
            </a:r>
          </a:p>
          <a:p>
            <a:pPr algn="ctr"/>
            <a:r>
              <a:rPr lang="en-GB" dirty="0">
                <a:solidFill>
                  <a:srgbClr val="AA0065"/>
                </a:solidFill>
              </a:rPr>
              <a:t>Academic achievement</a:t>
            </a:r>
          </a:p>
          <a:p>
            <a:pPr algn="ctr"/>
            <a:r>
              <a:rPr lang="en-GB" dirty="0">
                <a:solidFill>
                  <a:srgbClr val="AA0065"/>
                </a:solidFill>
              </a:rPr>
              <a:t>Memory</a:t>
            </a:r>
          </a:p>
          <a:p>
            <a:pPr algn="ctr"/>
            <a:r>
              <a:rPr lang="en-GB" dirty="0">
                <a:solidFill>
                  <a:srgbClr val="AA0065"/>
                </a:solidFill>
              </a:rPr>
              <a:t>Attention</a:t>
            </a:r>
          </a:p>
          <a:p>
            <a:pPr algn="ctr"/>
            <a:r>
              <a:rPr lang="en-GB" dirty="0">
                <a:solidFill>
                  <a:srgbClr val="AA0065"/>
                </a:solidFill>
              </a:rPr>
              <a:t>Executive function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EA38C3F-8886-4EA8-8CA4-E70285EDED0B}"/>
              </a:ext>
            </a:extLst>
          </p:cNvPr>
          <p:cNvCxnSpPr>
            <a:cxnSpLocks/>
          </p:cNvCxnSpPr>
          <p:nvPr/>
        </p:nvCxnSpPr>
        <p:spPr>
          <a:xfrm>
            <a:off x="5792389" y="3709312"/>
            <a:ext cx="1237906" cy="0"/>
          </a:xfrm>
          <a:prstGeom prst="straightConnector1">
            <a:avLst/>
          </a:prstGeom>
          <a:ln w="31750">
            <a:solidFill>
              <a:srgbClr val="004277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852C915-1033-4176-A59B-4D00DA4BB277}"/>
              </a:ext>
            </a:extLst>
          </p:cNvPr>
          <p:cNvSpPr/>
          <p:nvPr/>
        </p:nvSpPr>
        <p:spPr>
          <a:xfrm>
            <a:off x="5792389" y="2657322"/>
            <a:ext cx="1145627" cy="894549"/>
          </a:xfrm>
          <a:prstGeom prst="rect">
            <a:avLst/>
          </a:prstGeom>
          <a:noFill/>
          <a:ln w="41275">
            <a:solidFill>
              <a:srgbClr val="004277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277"/>
                </a:solidFill>
              </a:rPr>
              <a:t>Annually for 5 years</a:t>
            </a:r>
          </a:p>
        </p:txBody>
      </p:sp>
      <p:sp>
        <p:nvSpPr>
          <p:cNvPr id="20" name="Freeform: Shape 46">
            <a:extLst>
              <a:ext uri="{FF2B5EF4-FFF2-40B4-BE49-F238E27FC236}">
                <a16:creationId xmlns:a16="http://schemas.microsoft.com/office/drawing/2014/main" id="{920D7175-128E-46DC-A7C6-D2D1DA24BA0E}"/>
              </a:ext>
            </a:extLst>
          </p:cNvPr>
          <p:cNvSpPr/>
          <p:nvPr/>
        </p:nvSpPr>
        <p:spPr>
          <a:xfrm>
            <a:off x="624570" y="3087532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525821-FD9F-426E-8C3C-D9B72499FFDD}"/>
              </a:ext>
            </a:extLst>
          </p:cNvPr>
          <p:cNvSpPr txBox="1"/>
          <p:nvPr/>
        </p:nvSpPr>
        <p:spPr>
          <a:xfrm>
            <a:off x="0" y="2273025"/>
            <a:ext cx="1762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53 patients with CKD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E016C6-F3BA-4C2B-8AB1-2E50F8BFA4ED}"/>
              </a:ext>
            </a:extLst>
          </p:cNvPr>
          <p:cNvSpPr txBox="1"/>
          <p:nvPr/>
        </p:nvSpPr>
        <p:spPr>
          <a:xfrm>
            <a:off x="212168" y="4290212"/>
            <a:ext cx="135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Three tertiary centres</a:t>
            </a:r>
          </a:p>
        </p:txBody>
      </p:sp>
      <p:sp>
        <p:nvSpPr>
          <p:cNvPr id="29" name="Up Arrow 11">
            <a:extLst>
              <a:ext uri="{FF2B5EF4-FFF2-40B4-BE49-F238E27FC236}">
                <a16:creationId xmlns:a16="http://schemas.microsoft.com/office/drawing/2014/main" id="{14AE77F3-3F5C-41C6-B528-5CA3E71F8907}"/>
              </a:ext>
            </a:extLst>
          </p:cNvPr>
          <p:cNvSpPr/>
          <p:nvPr/>
        </p:nvSpPr>
        <p:spPr>
          <a:xfrm rot="10800000">
            <a:off x="3593684" y="2219398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53F0D2-844B-407F-A024-964D0A6C500E}"/>
              </a:ext>
            </a:extLst>
          </p:cNvPr>
          <p:cNvSpPr txBox="1"/>
          <p:nvPr/>
        </p:nvSpPr>
        <p:spPr>
          <a:xfrm>
            <a:off x="3895058" y="2219398"/>
            <a:ext cx="1762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5AA00"/>
                </a:solidFill>
              </a:rPr>
              <a:t>Children on KRT: mean IQ 87 (95% CI 78 to 96)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BF83A6-4AD7-4115-9F36-83232491CAB0}"/>
              </a:ext>
            </a:extLst>
          </p:cNvPr>
          <p:cNvSpPr txBox="1"/>
          <p:nvPr/>
        </p:nvSpPr>
        <p:spPr>
          <a:xfrm>
            <a:off x="3899846" y="3636595"/>
            <a:ext cx="18298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5AA00"/>
                </a:solidFill>
              </a:rPr>
              <a:t>Children with CKD stages 1–5: mean IQ 101 (95% CI 95 to 108)</a:t>
            </a:r>
          </a:p>
        </p:txBody>
      </p:sp>
      <p:sp>
        <p:nvSpPr>
          <p:cNvPr id="32" name="Up Arrow 74">
            <a:extLst>
              <a:ext uri="{FF2B5EF4-FFF2-40B4-BE49-F238E27FC236}">
                <a16:creationId xmlns:a16="http://schemas.microsoft.com/office/drawing/2014/main" id="{90E7E479-FC4B-47BE-BF9B-03313171F4C3}"/>
              </a:ext>
            </a:extLst>
          </p:cNvPr>
          <p:cNvSpPr/>
          <p:nvPr/>
        </p:nvSpPr>
        <p:spPr>
          <a:xfrm rot="5400000">
            <a:off x="3570424" y="3621612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32" descr="Chart, box and whisker chart&#10;&#10;Description automatically generated">
            <a:extLst>
              <a:ext uri="{FF2B5EF4-FFF2-40B4-BE49-F238E27FC236}">
                <a16:creationId xmlns:a16="http://schemas.microsoft.com/office/drawing/2014/main" id="{CE2F82D1-61A3-49AE-ADEA-42821AF6CAD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81"/>
          <a:stretch/>
        </p:blipFill>
        <p:spPr bwMode="auto">
          <a:xfrm>
            <a:off x="7183881" y="1758951"/>
            <a:ext cx="2941631" cy="1931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Picture 33" descr="Chart, line chart, box and whisker chart&#10;&#10;Description automatically generated">
            <a:extLst>
              <a:ext uri="{FF2B5EF4-FFF2-40B4-BE49-F238E27FC236}">
                <a16:creationId xmlns:a16="http://schemas.microsoft.com/office/drawing/2014/main" id="{5A163BC2-4BF8-499D-9421-7DF278A506F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973" y="3585524"/>
            <a:ext cx="2921539" cy="199404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308B06C-853A-462F-B6B0-8DB2123DF46A}"/>
              </a:ext>
            </a:extLst>
          </p:cNvPr>
          <p:cNvSpPr txBox="1"/>
          <p:nvPr/>
        </p:nvSpPr>
        <p:spPr>
          <a:xfrm>
            <a:off x="10167248" y="3904382"/>
            <a:ext cx="1879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</a:rPr>
              <a:t>Spelling:</a:t>
            </a:r>
          </a:p>
          <a:p>
            <a:pPr algn="ctr"/>
            <a:r>
              <a:rPr lang="en-GB" sz="2000" dirty="0">
                <a:solidFill>
                  <a:srgbClr val="AA0065"/>
                </a:solidFill>
              </a:rPr>
              <a:t>0.7 (-1.4 to -0.1) per year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0AAA5F-A6E7-49ED-9090-205714A2FC70}"/>
              </a:ext>
            </a:extLst>
          </p:cNvPr>
          <p:cNvSpPr txBox="1"/>
          <p:nvPr/>
        </p:nvSpPr>
        <p:spPr>
          <a:xfrm>
            <a:off x="10125512" y="2354613"/>
            <a:ext cx="19210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</a:rPr>
              <a:t>Numerical operations:</a:t>
            </a:r>
          </a:p>
          <a:p>
            <a:pPr algn="ctr"/>
            <a:r>
              <a:rPr lang="en-GB" sz="2000" dirty="0">
                <a:solidFill>
                  <a:srgbClr val="AA0065"/>
                </a:solidFill>
              </a:rPr>
              <a:t>1.0 (-2.0 to 0.2) per year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BF2478-5AF4-45FE-AA53-5261D3EEB730}"/>
              </a:ext>
            </a:extLst>
          </p:cNvPr>
          <p:cNvSpPr txBox="1"/>
          <p:nvPr/>
        </p:nvSpPr>
        <p:spPr>
          <a:xfrm>
            <a:off x="9646037" y="1801682"/>
            <a:ext cx="262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AA0065"/>
                </a:solidFill>
              </a:rPr>
              <a:t>All children with CKD:</a:t>
            </a: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156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Siah Kim</dc:creator>
  <cp:lastModifiedBy>Laycock, Joseph</cp:lastModifiedBy>
  <cp:revision>4</cp:revision>
  <dcterms:created xsi:type="dcterms:W3CDTF">2021-12-21T03:23:32Z</dcterms:created>
  <dcterms:modified xsi:type="dcterms:W3CDTF">2022-02-07T13:00:35Z</dcterms:modified>
</cp:coreProperties>
</file>