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6DC0"/>
    <a:srgbClr val="004277"/>
    <a:srgbClr val="00447B"/>
    <a:srgbClr val="00437A"/>
    <a:srgbClr val="AA0065"/>
    <a:srgbClr val="0092F7"/>
    <a:srgbClr val="65AA00"/>
    <a:srgbClr val="0066B5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9529894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 err="1">
                <a:solidFill>
                  <a:schemeClr val="bg1"/>
                </a:solidFill>
              </a:rPr>
              <a:t>ePHex</a:t>
            </a:r>
            <a:r>
              <a:rPr lang="en-GB" sz="2800" b="1" dirty="0">
                <a:solidFill>
                  <a:schemeClr val="bg1"/>
                </a:solidFill>
              </a:rPr>
              <a:t>: A Phase 3, Double-blind, Placebo-controlled, Randomized Study to Evaluate Long-term Efficacy and Safety of </a:t>
            </a:r>
            <a:r>
              <a:rPr lang="en-GB" sz="2800" b="1" i="1" dirty="0" err="1">
                <a:solidFill>
                  <a:schemeClr val="bg1"/>
                </a:solidFill>
              </a:rPr>
              <a:t>Oxalobacter</a:t>
            </a:r>
            <a:r>
              <a:rPr lang="en-GB" sz="2800" b="1" i="1" dirty="0">
                <a:solidFill>
                  <a:schemeClr val="bg1"/>
                </a:solidFill>
              </a:rPr>
              <a:t> </a:t>
            </a:r>
            <a:r>
              <a:rPr lang="en-GB" sz="2800" b="1" i="1" dirty="0" err="1">
                <a:solidFill>
                  <a:schemeClr val="bg1"/>
                </a:solidFill>
              </a:rPr>
              <a:t>formigenes</a:t>
            </a:r>
            <a:r>
              <a:rPr lang="en-GB" sz="2800" b="1" i="1" dirty="0">
                <a:solidFill>
                  <a:schemeClr val="bg1"/>
                </a:solidFill>
              </a:rPr>
              <a:t> </a:t>
            </a:r>
            <a:r>
              <a:rPr lang="en-GB" sz="2800" b="1" dirty="0">
                <a:solidFill>
                  <a:schemeClr val="bg1"/>
                </a:solidFill>
              </a:rPr>
              <a:t>in Patients with Primary Hyperoxaluria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2011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</a:rPr>
              <a:t>HYPOTHESIS</a:t>
            </a:r>
            <a:r>
              <a:rPr lang="en-GB" sz="1400" dirty="0">
                <a:solidFill>
                  <a:schemeClr val="bg1"/>
                </a:solidFill>
              </a:rPr>
              <a:t>: Treatment with </a:t>
            </a:r>
            <a:r>
              <a:rPr lang="en-GB" sz="1400" i="1" dirty="0" err="1">
                <a:solidFill>
                  <a:schemeClr val="bg1"/>
                </a:solidFill>
              </a:rPr>
              <a:t>Oxalobacter</a:t>
            </a:r>
            <a:r>
              <a:rPr lang="en-GB" sz="1400" i="1" dirty="0">
                <a:solidFill>
                  <a:schemeClr val="bg1"/>
                </a:solidFill>
              </a:rPr>
              <a:t> </a:t>
            </a:r>
            <a:r>
              <a:rPr lang="en-GB" sz="1400" i="1" dirty="0" err="1">
                <a:solidFill>
                  <a:schemeClr val="bg1"/>
                </a:solidFill>
              </a:rPr>
              <a:t>formigenes</a:t>
            </a:r>
            <a:r>
              <a:rPr lang="en-GB" sz="1400" i="1" dirty="0">
                <a:solidFill>
                  <a:schemeClr val="bg1"/>
                </a:solidFill>
              </a:rPr>
              <a:t> </a:t>
            </a:r>
            <a:r>
              <a:rPr lang="en-GB" sz="1400" dirty="0">
                <a:solidFill>
                  <a:schemeClr val="bg1"/>
                </a:solidFill>
              </a:rPr>
              <a:t>(</a:t>
            </a:r>
            <a:r>
              <a:rPr lang="en-GB" sz="1400" dirty="0" err="1">
                <a:solidFill>
                  <a:schemeClr val="bg1"/>
                </a:solidFill>
              </a:rPr>
              <a:t>Oxabact</a:t>
            </a:r>
            <a:r>
              <a:rPr lang="en-GB" sz="1400" baseline="30000" dirty="0" err="1">
                <a:solidFill>
                  <a:schemeClr val="bg1"/>
                </a:solidFill>
              </a:rPr>
              <a:t>TM</a:t>
            </a:r>
            <a:r>
              <a:rPr lang="en-GB" sz="1400" dirty="0">
                <a:solidFill>
                  <a:schemeClr val="bg1"/>
                </a:solidFill>
              </a:rPr>
              <a:t>) may improve the excretion of oxalate in patients with Primary Hyperoxaluria (PH) 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2551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Ariceta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2022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Treatment with </a:t>
            </a:r>
            <a:r>
              <a:rPr lang="en-GB" dirty="0" err="1">
                <a:solidFill>
                  <a:schemeClr val="bg1"/>
                </a:solidFill>
              </a:rPr>
              <a:t>Oxabact</a:t>
            </a:r>
            <a:r>
              <a:rPr lang="en-GB" dirty="0">
                <a:solidFill>
                  <a:schemeClr val="bg1"/>
                </a:solidFill>
              </a:rPr>
              <a:t> did not cause a significant reduction in Pox over 12 months. However, </a:t>
            </a:r>
            <a:r>
              <a:rPr lang="en-GB" dirty="0" err="1">
                <a:solidFill>
                  <a:schemeClr val="bg1"/>
                </a:solidFill>
              </a:rPr>
              <a:t>Oxabact</a:t>
            </a:r>
            <a:r>
              <a:rPr lang="en-GB" dirty="0">
                <a:solidFill>
                  <a:schemeClr val="bg1"/>
                </a:solidFill>
              </a:rPr>
              <a:t> may have a beneficial role in preventing kidney stones. 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Freeform: Shape 46">
            <a:extLst>
              <a:ext uri="{FF2B5EF4-FFF2-40B4-BE49-F238E27FC236}">
                <a16:creationId xmlns:a16="http://schemas.microsoft.com/office/drawing/2014/main" id="{C8B0D18B-2BC9-457D-9CEC-B260C63CAA76}"/>
              </a:ext>
            </a:extLst>
          </p:cNvPr>
          <p:cNvSpPr/>
          <p:nvPr/>
        </p:nvSpPr>
        <p:spPr>
          <a:xfrm>
            <a:off x="554645" y="3394729"/>
            <a:ext cx="628372" cy="1175182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60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D6CDC35-EF68-45A9-A3B4-CF9F7FFB59DF}"/>
              </a:ext>
            </a:extLst>
          </p:cNvPr>
          <p:cNvCxnSpPr>
            <a:cxnSpLocks/>
          </p:cNvCxnSpPr>
          <p:nvPr/>
        </p:nvCxnSpPr>
        <p:spPr>
          <a:xfrm flipV="1">
            <a:off x="1353907" y="3203490"/>
            <a:ext cx="628373" cy="46803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899EB1C-F68D-4929-ACA7-06D447D8469F}"/>
              </a:ext>
            </a:extLst>
          </p:cNvPr>
          <p:cNvCxnSpPr>
            <a:cxnSpLocks/>
          </p:cNvCxnSpPr>
          <p:nvPr/>
        </p:nvCxnSpPr>
        <p:spPr>
          <a:xfrm>
            <a:off x="1375222" y="3954137"/>
            <a:ext cx="612000" cy="461154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3399167-AD21-447A-A059-562D72256EEE}"/>
              </a:ext>
            </a:extLst>
          </p:cNvPr>
          <p:cNvSpPr/>
          <p:nvPr/>
        </p:nvSpPr>
        <p:spPr>
          <a:xfrm>
            <a:off x="2073916" y="2925247"/>
            <a:ext cx="1728385" cy="61422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/>
              <a:t>Oxabact</a:t>
            </a:r>
            <a:r>
              <a:rPr lang="en-GB" sz="1600" dirty="0"/>
              <a:t> group</a:t>
            </a:r>
          </a:p>
          <a:p>
            <a:pPr algn="ctr"/>
            <a:r>
              <a:rPr lang="en-GB" sz="1600" dirty="0"/>
              <a:t>N=13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FF1E42-BE67-4851-A150-D2981BD8DC65}"/>
              </a:ext>
            </a:extLst>
          </p:cNvPr>
          <p:cNvSpPr/>
          <p:nvPr/>
        </p:nvSpPr>
        <p:spPr>
          <a:xfrm>
            <a:off x="2073916" y="4205468"/>
            <a:ext cx="1728000" cy="622841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296DC0"/>
                </a:solidFill>
              </a:rPr>
              <a:t>Placebo group</a:t>
            </a:r>
          </a:p>
          <a:p>
            <a:pPr algn="ctr"/>
            <a:r>
              <a:rPr lang="en-GB" sz="1600" dirty="0">
                <a:solidFill>
                  <a:srgbClr val="296DC0"/>
                </a:solidFill>
              </a:rPr>
              <a:t>N=12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906587-C11B-4B5D-B4D9-A6BE089E4513}"/>
              </a:ext>
            </a:extLst>
          </p:cNvPr>
          <p:cNvSpPr txBox="1"/>
          <p:nvPr/>
        </p:nvSpPr>
        <p:spPr>
          <a:xfrm>
            <a:off x="-74767" y="2459545"/>
            <a:ext cx="2028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296DC0"/>
                </a:solidFill>
              </a:rPr>
              <a:t>25 Patients with PH </a:t>
            </a:r>
          </a:p>
          <a:p>
            <a:pPr algn="ctr"/>
            <a:r>
              <a:rPr lang="en-GB" sz="1600" dirty="0">
                <a:solidFill>
                  <a:srgbClr val="296DC0"/>
                </a:solidFill>
              </a:rPr>
              <a:t>(eGFR &lt;90mL/min/1.73m</a:t>
            </a:r>
            <a:r>
              <a:rPr lang="en-GB" sz="1600" baseline="30000" dirty="0">
                <a:solidFill>
                  <a:srgbClr val="296DC0"/>
                </a:solidFill>
              </a:rPr>
              <a:t>2</a:t>
            </a:r>
            <a:r>
              <a:rPr lang="en-GB" sz="1600" dirty="0">
                <a:solidFill>
                  <a:srgbClr val="296DC0"/>
                </a:solidFill>
              </a:rPr>
              <a:t>)</a:t>
            </a:r>
            <a:endParaRPr lang="en-GB" sz="1600" baseline="30000" dirty="0">
              <a:solidFill>
                <a:srgbClr val="296DC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FC1ADCA-41C0-4F0A-806E-4A2D3F6DA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0631" y="3101478"/>
            <a:ext cx="2446791" cy="186071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B605E12-71EF-41A4-94ED-63B6133D59C9}"/>
              </a:ext>
            </a:extLst>
          </p:cNvPr>
          <p:cNvSpPr txBox="1"/>
          <p:nvPr/>
        </p:nvSpPr>
        <p:spPr>
          <a:xfrm>
            <a:off x="9835077" y="3124450"/>
            <a:ext cx="979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p=0.064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B1F772-BF31-4A6B-83F5-7221C3ADE954}"/>
              </a:ext>
            </a:extLst>
          </p:cNvPr>
          <p:cNvSpPr txBox="1"/>
          <p:nvPr/>
        </p:nvSpPr>
        <p:spPr>
          <a:xfrm>
            <a:off x="2040360" y="2325969"/>
            <a:ext cx="1762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296DC0"/>
                </a:solidFill>
              </a:rPr>
              <a:t>Twice Daily, </a:t>
            </a:r>
          </a:p>
          <a:p>
            <a:pPr algn="ctr"/>
            <a:r>
              <a:rPr lang="en-GB" sz="1600" dirty="0">
                <a:solidFill>
                  <a:srgbClr val="296DC0"/>
                </a:solidFill>
              </a:rPr>
              <a:t>52 weeks</a:t>
            </a:r>
          </a:p>
        </p:txBody>
      </p:sp>
      <p:sp>
        <p:nvSpPr>
          <p:cNvPr id="3" name="Minus Sign 2">
            <a:extLst>
              <a:ext uri="{FF2B5EF4-FFF2-40B4-BE49-F238E27FC236}">
                <a16:creationId xmlns:a16="http://schemas.microsoft.com/office/drawing/2014/main" id="{70447E5B-CD76-44FE-8920-26B5008B45A2}"/>
              </a:ext>
            </a:extLst>
          </p:cNvPr>
          <p:cNvSpPr/>
          <p:nvPr/>
        </p:nvSpPr>
        <p:spPr>
          <a:xfrm>
            <a:off x="6676412" y="2686941"/>
            <a:ext cx="468000" cy="468037"/>
          </a:xfrm>
          <a:prstGeom prst="mathMinus">
            <a:avLst/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  <p:sp>
        <p:nvSpPr>
          <p:cNvPr id="23" name="Up Arrow 22">
            <a:extLst>
              <a:ext uri="{FF2B5EF4-FFF2-40B4-BE49-F238E27FC236}">
                <a16:creationId xmlns:a16="http://schemas.microsoft.com/office/drawing/2014/main" id="{39BC84FE-2DCD-4D47-A842-5C6239DA21A0}"/>
              </a:ext>
            </a:extLst>
          </p:cNvPr>
          <p:cNvSpPr/>
          <p:nvPr/>
        </p:nvSpPr>
        <p:spPr>
          <a:xfrm flipH="1" flipV="1">
            <a:off x="6789658" y="4728173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90C546-5DBA-4AE3-9DAD-455F08DC9CC6}"/>
              </a:ext>
            </a:extLst>
          </p:cNvPr>
          <p:cNvSpPr txBox="1"/>
          <p:nvPr/>
        </p:nvSpPr>
        <p:spPr>
          <a:xfrm>
            <a:off x="10147235" y="2674988"/>
            <a:ext cx="1441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296DC0"/>
                </a:solidFill>
              </a:rPr>
              <a:t>Total Pox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799B8B9-7891-4E2F-AFA8-8D194D470380}"/>
              </a:ext>
            </a:extLst>
          </p:cNvPr>
          <p:cNvSpPr/>
          <p:nvPr/>
        </p:nvSpPr>
        <p:spPr>
          <a:xfrm>
            <a:off x="4914166" y="2524035"/>
            <a:ext cx="1728385" cy="703098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Change in Plasma Oxalate (Pox) from baseline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93FAA8-67A3-4A14-8E92-6B814EE3EDF3}"/>
              </a:ext>
            </a:extLst>
          </p:cNvPr>
          <p:cNvSpPr txBox="1"/>
          <p:nvPr/>
        </p:nvSpPr>
        <p:spPr>
          <a:xfrm>
            <a:off x="4928296" y="2158604"/>
            <a:ext cx="1762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296DC0"/>
                </a:solidFill>
              </a:rPr>
              <a:t>Primary Endpoint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532A94C-39CA-4782-8583-E9B8843D8BA8}"/>
              </a:ext>
            </a:extLst>
          </p:cNvPr>
          <p:cNvSpPr/>
          <p:nvPr/>
        </p:nvSpPr>
        <p:spPr>
          <a:xfrm>
            <a:off x="4914166" y="3879352"/>
            <a:ext cx="1728385" cy="619063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K</a:t>
            </a:r>
            <a:r>
              <a:rPr lang="en-GB" sz="1600" dirty="0" err="1"/>
              <a:t>idney</a:t>
            </a:r>
            <a:r>
              <a:rPr lang="en-GB" sz="1600" dirty="0"/>
              <a:t> function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FD4D6D7-5FE1-483A-B456-808EC4469288}"/>
              </a:ext>
            </a:extLst>
          </p:cNvPr>
          <p:cNvSpPr txBox="1"/>
          <p:nvPr/>
        </p:nvSpPr>
        <p:spPr>
          <a:xfrm>
            <a:off x="4793976" y="3513922"/>
            <a:ext cx="20450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296DC0"/>
                </a:solidFill>
              </a:rPr>
              <a:t>Secondary Endpoints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E4D742-A909-49CB-88DD-5DB345D64202}"/>
              </a:ext>
            </a:extLst>
          </p:cNvPr>
          <p:cNvSpPr txBox="1"/>
          <p:nvPr/>
        </p:nvSpPr>
        <p:spPr>
          <a:xfrm>
            <a:off x="7091545" y="2463549"/>
            <a:ext cx="2675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296DC0"/>
                </a:solidFill>
              </a:rPr>
              <a:t>Total Pox appeared stabilized in </a:t>
            </a:r>
            <a:r>
              <a:rPr lang="en-GB" sz="1600" dirty="0" err="1">
                <a:solidFill>
                  <a:srgbClr val="296DC0"/>
                </a:solidFill>
              </a:rPr>
              <a:t>Oxabact</a:t>
            </a:r>
            <a:r>
              <a:rPr lang="en-GB" sz="1600" dirty="0">
                <a:solidFill>
                  <a:srgbClr val="296DC0"/>
                </a:solidFill>
              </a:rPr>
              <a:t> vs Placebo </a:t>
            </a:r>
          </a:p>
          <a:p>
            <a:r>
              <a:rPr lang="en-GB" sz="1600" dirty="0">
                <a:solidFill>
                  <a:srgbClr val="296DC0"/>
                </a:solidFill>
              </a:rPr>
              <a:t>(BUT no sig change: p=0.064)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30E52AD-45A7-405D-8FD2-582DBD24CAED}"/>
              </a:ext>
            </a:extLst>
          </p:cNvPr>
          <p:cNvSpPr/>
          <p:nvPr/>
        </p:nvSpPr>
        <p:spPr>
          <a:xfrm>
            <a:off x="4914166" y="4611570"/>
            <a:ext cx="1728385" cy="619063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Kidney stone events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98C7A8B-4787-4F27-9651-0AFC4131BE32}"/>
              </a:ext>
            </a:extLst>
          </p:cNvPr>
          <p:cNvSpPr txBox="1"/>
          <p:nvPr/>
        </p:nvSpPr>
        <p:spPr>
          <a:xfrm>
            <a:off x="7091545" y="3890403"/>
            <a:ext cx="1762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296DC0"/>
                </a:solidFill>
              </a:rPr>
              <a:t>Kidney function (no sig change)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253BAC-B7B0-4ADD-A873-927E38220AFF}"/>
              </a:ext>
            </a:extLst>
          </p:cNvPr>
          <p:cNvSpPr txBox="1"/>
          <p:nvPr/>
        </p:nvSpPr>
        <p:spPr>
          <a:xfrm>
            <a:off x="7091545" y="4652708"/>
            <a:ext cx="2342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296DC0"/>
                </a:solidFill>
              </a:rPr>
              <a:t>Subtle reduction in kidney stone parameters</a:t>
            </a:r>
          </a:p>
        </p:txBody>
      </p:sp>
      <p:sp>
        <p:nvSpPr>
          <p:cNvPr id="5" name="Left Bracket 4">
            <a:extLst>
              <a:ext uri="{FF2B5EF4-FFF2-40B4-BE49-F238E27FC236}">
                <a16:creationId xmlns:a16="http://schemas.microsoft.com/office/drawing/2014/main" id="{5A5FFC54-8C95-46FE-8F6E-88E976472E91}"/>
              </a:ext>
            </a:extLst>
          </p:cNvPr>
          <p:cNvSpPr/>
          <p:nvPr/>
        </p:nvSpPr>
        <p:spPr>
          <a:xfrm>
            <a:off x="4560261" y="2897994"/>
            <a:ext cx="213585" cy="1917964"/>
          </a:xfrm>
          <a:prstGeom prst="leftBracket">
            <a:avLst/>
          </a:prstGeom>
          <a:ln w="31750">
            <a:solidFill>
              <a:srgbClr val="296D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30F81A-90AA-4F35-8FBA-09988840A20D}"/>
              </a:ext>
            </a:extLst>
          </p:cNvPr>
          <p:cNvCxnSpPr/>
          <p:nvPr/>
        </p:nvCxnSpPr>
        <p:spPr>
          <a:xfrm>
            <a:off x="3864065" y="3190724"/>
            <a:ext cx="696196" cy="358732"/>
          </a:xfrm>
          <a:prstGeom prst="line">
            <a:avLst/>
          </a:prstGeom>
          <a:ln w="31750">
            <a:solidFill>
              <a:srgbClr val="296D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F560089-E0BD-422C-B4CC-40BCB348D278}"/>
              </a:ext>
            </a:extLst>
          </p:cNvPr>
          <p:cNvCxnSpPr>
            <a:cxnSpLocks/>
          </p:cNvCxnSpPr>
          <p:nvPr/>
        </p:nvCxnSpPr>
        <p:spPr>
          <a:xfrm flipV="1">
            <a:off x="3860689" y="4188168"/>
            <a:ext cx="696196" cy="358732"/>
          </a:xfrm>
          <a:prstGeom prst="line">
            <a:avLst/>
          </a:prstGeom>
          <a:ln w="31750">
            <a:solidFill>
              <a:srgbClr val="296D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Minus Sign 30">
            <a:extLst>
              <a:ext uri="{FF2B5EF4-FFF2-40B4-BE49-F238E27FC236}">
                <a16:creationId xmlns:a16="http://schemas.microsoft.com/office/drawing/2014/main" id="{818984B7-5906-4C3B-9AF5-970BF3E0520B}"/>
              </a:ext>
            </a:extLst>
          </p:cNvPr>
          <p:cNvSpPr/>
          <p:nvPr/>
        </p:nvSpPr>
        <p:spPr>
          <a:xfrm>
            <a:off x="6676412" y="3994042"/>
            <a:ext cx="468000" cy="468037"/>
          </a:xfrm>
          <a:prstGeom prst="mathMinus">
            <a:avLst/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3165</TotalTime>
  <Words>171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Robert Button</cp:lastModifiedBy>
  <cp:revision>68</cp:revision>
  <dcterms:created xsi:type="dcterms:W3CDTF">2019-06-13T12:30:18Z</dcterms:created>
  <dcterms:modified xsi:type="dcterms:W3CDTF">2022-03-02T13:17:44Z</dcterms:modified>
</cp:coreProperties>
</file>