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821C03E-14DB-404A-BE02-1485BAE74FD8}">
          <p14:sldIdLst>
            <p14:sldId id="2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36" userDrawn="1">
          <p15:clr>
            <a:srgbClr val="A4A3A4"/>
          </p15:clr>
        </p15:guide>
        <p15:guide id="2" pos="2256" userDrawn="1">
          <p15:clr>
            <a:srgbClr val="A4A3A4"/>
          </p15:clr>
        </p15:guide>
        <p15:guide id="3" pos="24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BCD5524-5E02-F70E-EDF8-2C4D53EFE49A}" name="Marianne Sweetser" initials="MS" userId="S::msweetser@alnylam.com::5daa6187-34f6-4ad9-b7bd-16784a35dccf" providerId="AD"/>
  <p188:author id="{C6D6BE80-8757-7373-99D7-14DA9D4EB2D8}" name="John Gansner" initials="JG" userId="S::jgansner@alnylam.com::8ac0351b-642e-4ba3-ba44-e69c1adbc7a1" providerId="AD"/>
  <p188:author id="{C3C77FDB-F627-844B-B127-291EB21B8CCB}" name="Su Cappello" initials="SC" userId="S::SuCappello@openhealthgroup.com::448ddf08-3944-43e9-b21b-837e7db57b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AA00"/>
    <a:srgbClr val="0092F7"/>
    <a:srgbClr val="AA0065"/>
    <a:srgbClr val="004277"/>
    <a:srgbClr val="296DC0"/>
    <a:srgbClr val="00437A"/>
    <a:srgbClr val="0066B5"/>
    <a:srgbClr val="00447B"/>
    <a:srgbClr val="00447A"/>
    <a:srgbClr val="0045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4580" autoAdjust="0"/>
    <p:restoredTop sz="93566" autoAdjust="0"/>
  </p:normalViewPr>
  <p:slideViewPr>
    <p:cSldViewPr snapToGrid="0">
      <p:cViewPr varScale="1">
        <p:scale>
          <a:sx n="57" d="100"/>
          <a:sy n="57" d="100"/>
        </p:scale>
        <p:origin x="1408" y="28"/>
      </p:cViewPr>
      <p:guideLst>
        <p:guide orient="horz" pos="3336"/>
        <p:guide pos="2256"/>
        <p:guide pos="24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085675"/>
            <a:ext cx="12192000" cy="530689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ight Triangle 7"/>
          <p:cNvSpPr/>
          <p:nvPr userDrawn="1"/>
        </p:nvSpPr>
        <p:spPr>
          <a:xfrm rot="18900000">
            <a:off x="141777" y="753445"/>
            <a:ext cx="405236" cy="385056"/>
          </a:xfrm>
          <a:prstGeom prst="rtTriangle">
            <a:avLst/>
          </a:prstGeom>
          <a:solidFill>
            <a:srgbClr val="0065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9" name="Right Triangle 8"/>
          <p:cNvSpPr/>
          <p:nvPr userDrawn="1"/>
        </p:nvSpPr>
        <p:spPr>
          <a:xfrm rot="18900000">
            <a:off x="140123" y="1281465"/>
            <a:ext cx="394279" cy="394278"/>
          </a:xfrm>
          <a:prstGeom prst="rtTriangle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0" y="0"/>
            <a:ext cx="12192000" cy="1085673"/>
          </a:xfrm>
          <a:prstGeom prst="rect">
            <a:avLst/>
          </a:prstGeom>
          <a:gradFill flip="none" rotWithShape="1">
            <a:gsLst>
              <a:gs pos="0">
                <a:srgbClr val="0065AA">
                  <a:shade val="30000"/>
                  <a:satMod val="115000"/>
                </a:srgbClr>
              </a:gs>
              <a:gs pos="50000">
                <a:srgbClr val="0065AA">
                  <a:shade val="67500"/>
                  <a:satMod val="115000"/>
                </a:srgbClr>
              </a:gs>
              <a:gs pos="100000">
                <a:srgbClr val="0065AA">
                  <a:shade val="100000"/>
                  <a:satMod val="115000"/>
                </a:srgbClr>
              </a:gs>
            </a:gsLst>
            <a:lin ang="8100000" scaled="1"/>
            <a:tileRect/>
          </a:gra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5576842"/>
            <a:ext cx="7490690" cy="1285854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576843"/>
            <a:ext cx="47028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083882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6" name="Right Triangle 15"/>
          <p:cNvSpPr/>
          <p:nvPr userDrawn="1"/>
        </p:nvSpPr>
        <p:spPr>
          <a:xfrm rot="18900000">
            <a:off x="137739" y="5244782"/>
            <a:ext cx="399045" cy="399044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9694459" y="176810"/>
            <a:ext cx="2349089" cy="747561"/>
            <a:chOff x="2857495" y="1762773"/>
            <a:chExt cx="7219988" cy="2156522"/>
          </a:xfrm>
        </p:grpSpPr>
        <p:sp>
          <p:nvSpPr>
            <p:cNvPr id="18" name="TextBox 17"/>
            <p:cNvSpPr txBox="1"/>
            <p:nvPr/>
          </p:nvSpPr>
          <p:spPr>
            <a:xfrm>
              <a:off x="5167705" y="1762773"/>
              <a:ext cx="4896288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Graphical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647071" y="2409939"/>
              <a:ext cx="4430412" cy="1509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Abstract</a:t>
              </a:r>
            </a:p>
          </p:txBody>
        </p:sp>
        <p:grpSp>
          <p:nvGrpSpPr>
            <p:cNvPr id="20" name="Group 19"/>
            <p:cNvGrpSpPr/>
            <p:nvPr/>
          </p:nvGrpSpPr>
          <p:grpSpPr>
            <a:xfrm rot="1066865">
              <a:off x="3331177" y="2017651"/>
              <a:ext cx="1664058" cy="1723226"/>
              <a:chOff x="3325506" y="2015311"/>
              <a:chExt cx="1664058" cy="1723226"/>
            </a:xfrm>
          </p:grpSpPr>
          <p:sp>
            <p:nvSpPr>
              <p:cNvPr id="22" name="Curved Up Arrow 21"/>
              <p:cNvSpPr/>
              <p:nvPr/>
            </p:nvSpPr>
            <p:spPr>
              <a:xfrm rot="5612676">
                <a:off x="2869267" y="2471550"/>
                <a:ext cx="1723226" cy="810748"/>
              </a:xfrm>
              <a:prstGeom prst="curvedUpArrow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Trapezoid 22"/>
              <p:cNvSpPr/>
              <p:nvPr/>
            </p:nvSpPr>
            <p:spPr>
              <a:xfrm rot="20743483">
                <a:off x="4034300" y="2870714"/>
                <a:ext cx="516517" cy="852351"/>
              </a:xfrm>
              <a:prstGeom prst="trapezoid">
                <a:avLst/>
              </a:prstGeom>
              <a:solidFill>
                <a:srgbClr val="AA0065"/>
              </a:solidFill>
              <a:ln w="28575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4" name="Trapezoid 23"/>
              <p:cNvSpPr/>
              <p:nvPr/>
            </p:nvSpPr>
            <p:spPr>
              <a:xfrm rot="18485136">
                <a:off x="4227275" y="2752605"/>
                <a:ext cx="545380" cy="807242"/>
              </a:xfrm>
              <a:prstGeom prst="trapezoid">
                <a:avLst>
                  <a:gd name="adj" fmla="val 26969"/>
                </a:avLst>
              </a:prstGeom>
              <a:solidFill>
                <a:srgbClr val="00B050"/>
              </a:solidFill>
              <a:ln w="28575">
                <a:solidFill>
                  <a:srgbClr val="00427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5" name="Trapezoid 24"/>
              <p:cNvSpPr/>
              <p:nvPr/>
            </p:nvSpPr>
            <p:spPr>
              <a:xfrm rot="16200000">
                <a:off x="4313253" y="2492334"/>
                <a:ext cx="545380" cy="807242"/>
              </a:xfrm>
              <a:prstGeom prst="trapezoid">
                <a:avLst/>
              </a:prstGeom>
              <a:solidFill>
                <a:schemeClr val="accent2"/>
              </a:solidFill>
              <a:ln w="28575">
                <a:solidFill>
                  <a:srgbClr val="0044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6" name="Trapezoid 25"/>
              <p:cNvSpPr/>
              <p:nvPr/>
            </p:nvSpPr>
            <p:spPr>
              <a:xfrm rot="14460500">
                <a:off x="4252007" y="2192236"/>
                <a:ext cx="545380" cy="807242"/>
              </a:xfrm>
              <a:prstGeom prst="trapezoid">
                <a:avLst/>
              </a:prstGeom>
              <a:solidFill>
                <a:srgbClr val="0092F7"/>
              </a:solidFill>
              <a:ln w="25400">
                <a:solidFill>
                  <a:srgbClr val="0043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7" name="Trapezoid 26"/>
              <p:cNvSpPr/>
              <p:nvPr/>
            </p:nvSpPr>
            <p:spPr>
              <a:xfrm rot="12209348">
                <a:off x="4054992" y="2029218"/>
                <a:ext cx="532285" cy="762409"/>
              </a:xfrm>
              <a:prstGeom prst="trapezoid">
                <a:avLst>
                  <a:gd name="adj" fmla="val 33206"/>
                </a:avLst>
              </a:prstGeom>
              <a:solidFill>
                <a:srgbClr val="9966FF"/>
              </a:solidFill>
              <a:ln w="28575">
                <a:solidFill>
                  <a:srgbClr val="00447A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3884157" y="2595857"/>
                <a:ext cx="536234" cy="5508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solidFill>
                  <a:srgbClr val="0045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21" name="Double Brace 20"/>
            <p:cNvSpPr/>
            <p:nvPr/>
          </p:nvSpPr>
          <p:spPr>
            <a:xfrm>
              <a:off x="2857495" y="2112886"/>
              <a:ext cx="2510703" cy="1536932"/>
            </a:xfrm>
            <a:prstGeom prst="bracePair">
              <a:avLst>
                <a:gd name="adj" fmla="val 11432"/>
              </a:avLst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4BA06-560F-4272-BD1D-D3D251BC0A82}" type="datetimeFigureOut">
              <a:rPr lang="en-GB" smtClean="0"/>
              <a:t>10/06/2022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96113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10/06/2022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Chart&#10;&#10;Description automatically generated">
            <a:extLst>
              <a:ext uri="{FF2B5EF4-FFF2-40B4-BE49-F238E27FC236}">
                <a16:creationId xmlns:a16="http://schemas.microsoft.com/office/drawing/2014/main" id="{7ABE3253-8007-4249-AF13-911C09EA1064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4367" y="2210744"/>
            <a:ext cx="5573449" cy="3071986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-67322" y="0"/>
            <a:ext cx="11992982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Efficacy and safety of lumasiran for infants and young children </a:t>
            </a:r>
          </a:p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with PH1: 12-month analysis of the Phase 3 ILLUMINATE-B trial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2" y="1189759"/>
            <a:ext cx="11780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HYPOTHESIS</a:t>
            </a:r>
            <a:r>
              <a:rPr lang="en-GB" dirty="0">
                <a:solidFill>
                  <a:schemeClr val="bg1"/>
                </a:solidFill>
              </a:rPr>
              <a:t>: Long-term treatment with lumasiran maintains reductions in urinary and plasma oxalate through Month 12</a:t>
            </a:r>
            <a:endParaRPr lang="en-GB" strike="sngStrike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11054" y="1637748"/>
            <a:ext cx="3923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0065AA"/>
                </a:solidFill>
              </a:rPr>
              <a:t>Design &amp; Outcomes</a:t>
            </a:r>
            <a:endParaRPr lang="en-GB" sz="2000" dirty="0">
              <a:solidFill>
                <a:srgbClr val="0065AA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679856" y="558747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Hayes et al. 2022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694862"/>
            <a:ext cx="7141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Lumasiran treatment provided sustained reductions in urinary and plasma oxalate through Month 12 across all weight subgroups, with an acceptable safety profile, in infants and young children with PH1</a:t>
            </a:r>
            <a:endParaRPr lang="en-GB" strike="sngStrike" dirty="0">
              <a:solidFill>
                <a:srgbClr val="FF000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C12AF8D-BF05-28AD-9E63-9B530494F6E7}"/>
              </a:ext>
            </a:extLst>
          </p:cNvPr>
          <p:cNvGrpSpPr/>
          <p:nvPr/>
        </p:nvGrpSpPr>
        <p:grpSpPr>
          <a:xfrm>
            <a:off x="291358" y="1896612"/>
            <a:ext cx="6162456" cy="3003980"/>
            <a:chOff x="173448" y="1896612"/>
            <a:chExt cx="6162456" cy="300398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10F3784-C11A-43F1-9807-40DBEF9D1DAC}"/>
                </a:ext>
              </a:extLst>
            </p:cNvPr>
            <p:cNvGrpSpPr/>
            <p:nvPr/>
          </p:nvGrpSpPr>
          <p:grpSpPr>
            <a:xfrm>
              <a:off x="3445558" y="1896612"/>
              <a:ext cx="2881399" cy="524454"/>
              <a:chOff x="8676442" y="2268014"/>
              <a:chExt cx="2881399" cy="524454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C67798-2DE3-4EF2-BD5A-758AA7A961C1}"/>
                  </a:ext>
                </a:extLst>
              </p:cNvPr>
              <p:cNvSpPr txBox="1"/>
              <p:nvPr/>
            </p:nvSpPr>
            <p:spPr>
              <a:xfrm>
                <a:off x="8992440" y="2423099"/>
                <a:ext cx="25654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Urinary oxalate excretion</a:t>
                </a:r>
              </a:p>
            </p:txBody>
          </p:sp>
          <p:sp>
            <p:nvSpPr>
              <p:cNvPr id="43" name="Up Arrow 12">
                <a:extLst>
                  <a:ext uri="{FF2B5EF4-FFF2-40B4-BE49-F238E27FC236}">
                    <a16:creationId xmlns:a16="http://schemas.microsoft.com/office/drawing/2014/main" id="{2D949764-4302-4BD7-89D4-9EBCBF66E81F}"/>
                  </a:ext>
                </a:extLst>
              </p:cNvPr>
              <p:cNvSpPr/>
              <p:nvPr/>
            </p:nvSpPr>
            <p:spPr>
              <a:xfrm rot="10800000">
                <a:off x="8676442" y="2268014"/>
                <a:ext cx="301374" cy="524454"/>
              </a:xfrm>
              <a:prstGeom prst="upArrow">
                <a:avLst>
                  <a:gd name="adj1" fmla="val 0"/>
                  <a:gd name="adj2" fmla="val 108703"/>
                </a:avLst>
              </a:prstGeom>
              <a:solidFill>
                <a:srgbClr val="AA00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71AE44D-65F2-4DFE-85B8-170B90C1E141}"/>
                </a:ext>
              </a:extLst>
            </p:cNvPr>
            <p:cNvGrpSpPr/>
            <p:nvPr/>
          </p:nvGrpSpPr>
          <p:grpSpPr>
            <a:xfrm>
              <a:off x="3445558" y="3387126"/>
              <a:ext cx="2886310" cy="646331"/>
              <a:chOff x="8676442" y="3565643"/>
              <a:chExt cx="2886310" cy="646331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9DF0519-0406-4779-8803-240BABFB07AB}"/>
                  </a:ext>
                </a:extLst>
              </p:cNvPr>
              <p:cNvSpPr txBox="1"/>
              <p:nvPr/>
            </p:nvSpPr>
            <p:spPr>
              <a:xfrm>
                <a:off x="8997729" y="3565643"/>
                <a:ext cx="25650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Improvements in nephrocalcinosis grade</a:t>
                </a:r>
              </a:p>
            </p:txBody>
          </p:sp>
          <p:sp>
            <p:nvSpPr>
              <p:cNvPr id="45" name="Up Arrow 10">
                <a:extLst>
                  <a:ext uri="{FF2B5EF4-FFF2-40B4-BE49-F238E27FC236}">
                    <a16:creationId xmlns:a16="http://schemas.microsoft.com/office/drawing/2014/main" id="{CD15CB38-E6AD-4168-9C81-21409F31C581}"/>
                  </a:ext>
                </a:extLst>
              </p:cNvPr>
              <p:cNvSpPr/>
              <p:nvPr/>
            </p:nvSpPr>
            <p:spPr>
              <a:xfrm>
                <a:off x="8676442" y="3683731"/>
                <a:ext cx="301374" cy="524454"/>
              </a:xfrm>
              <a:prstGeom prst="upArrow">
                <a:avLst>
                  <a:gd name="adj1" fmla="val 0"/>
                  <a:gd name="adj2" fmla="val 108703"/>
                </a:avLst>
              </a:prstGeom>
              <a:solidFill>
                <a:srgbClr val="0092F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C1EE7E8-C87B-4AE9-9C10-7A89D8E92C8B}"/>
                </a:ext>
              </a:extLst>
            </p:cNvPr>
            <p:cNvGrpSpPr/>
            <p:nvPr/>
          </p:nvGrpSpPr>
          <p:grpSpPr>
            <a:xfrm>
              <a:off x="3445558" y="4254261"/>
              <a:ext cx="2890346" cy="646331"/>
              <a:chOff x="8676442" y="4692213"/>
              <a:chExt cx="2890346" cy="646331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609B9CF-8E8D-4C4F-A198-969CA931B69A}"/>
                  </a:ext>
                </a:extLst>
              </p:cNvPr>
              <p:cNvSpPr txBox="1"/>
              <p:nvPr/>
            </p:nvSpPr>
            <p:spPr>
              <a:xfrm>
                <a:off x="9001765" y="4692213"/>
                <a:ext cx="256502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Kidney stone events remained low </a:t>
                </a:r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2E25268-EE91-4B35-989F-EC7E53D03C13}"/>
                  </a:ext>
                </a:extLst>
              </p:cNvPr>
              <p:cNvSpPr/>
              <p:nvPr/>
            </p:nvSpPr>
            <p:spPr>
              <a:xfrm>
                <a:off x="8676442" y="4961708"/>
                <a:ext cx="301374" cy="107341"/>
              </a:xfrm>
              <a:prstGeom prst="rect">
                <a:avLst/>
              </a:prstGeom>
              <a:solidFill>
                <a:srgbClr val="65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996564F-E2D9-4E56-B520-FE52B2D29D81}"/>
                </a:ext>
              </a:extLst>
            </p:cNvPr>
            <p:cNvGrpSpPr/>
            <p:nvPr/>
          </p:nvGrpSpPr>
          <p:grpSpPr>
            <a:xfrm>
              <a:off x="3445558" y="2641869"/>
              <a:ext cx="2881800" cy="524454"/>
              <a:chOff x="8676442" y="2268014"/>
              <a:chExt cx="2881800" cy="524454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F583590-3AFB-44A2-A12E-883345A64ED4}"/>
                  </a:ext>
                </a:extLst>
              </p:cNvPr>
              <p:cNvSpPr txBox="1"/>
              <p:nvPr/>
            </p:nvSpPr>
            <p:spPr>
              <a:xfrm>
                <a:off x="8992841" y="2394551"/>
                <a:ext cx="25654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Plasma oxalate</a:t>
                </a:r>
              </a:p>
            </p:txBody>
          </p:sp>
          <p:sp>
            <p:nvSpPr>
              <p:cNvPr id="50" name="Up Arrow 12">
                <a:extLst>
                  <a:ext uri="{FF2B5EF4-FFF2-40B4-BE49-F238E27FC236}">
                    <a16:creationId xmlns:a16="http://schemas.microsoft.com/office/drawing/2014/main" id="{712D28F8-7E47-4E05-AA32-9E872A9E82A0}"/>
                  </a:ext>
                </a:extLst>
              </p:cNvPr>
              <p:cNvSpPr/>
              <p:nvPr/>
            </p:nvSpPr>
            <p:spPr>
              <a:xfrm rot="10800000">
                <a:off x="8676442" y="2268014"/>
                <a:ext cx="301374" cy="524454"/>
              </a:xfrm>
              <a:prstGeom prst="upArrow">
                <a:avLst>
                  <a:gd name="adj1" fmla="val 0"/>
                  <a:gd name="adj2" fmla="val 108703"/>
                </a:avLst>
              </a:prstGeom>
              <a:solidFill>
                <a:srgbClr val="AA00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E45FE11-46D0-4622-AB60-140EB31341A9}"/>
                </a:ext>
              </a:extLst>
            </p:cNvPr>
            <p:cNvGrpSpPr/>
            <p:nvPr/>
          </p:nvGrpSpPr>
          <p:grpSpPr>
            <a:xfrm>
              <a:off x="173448" y="1896612"/>
              <a:ext cx="3041391" cy="2954820"/>
              <a:chOff x="173448" y="1945772"/>
              <a:chExt cx="3041391" cy="2954820"/>
            </a:xfrm>
          </p:grpSpPr>
          <p:pic>
            <p:nvPicPr>
              <p:cNvPr id="7" name="Graphic 6" descr="Children outline">
                <a:extLst>
                  <a:ext uri="{FF2B5EF4-FFF2-40B4-BE49-F238E27FC236}">
                    <a16:creationId xmlns:a16="http://schemas.microsoft.com/office/drawing/2014/main" id="{4B2BC3A3-197D-4BDD-9E34-BEDC4AEA1B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336510" y="1945772"/>
                <a:ext cx="715267" cy="715267"/>
              </a:xfrm>
              <a:prstGeom prst="rect">
                <a:avLst/>
              </a:prstGeom>
            </p:spPr>
          </p:pic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C509D9C-92C5-44CC-BABD-423EE93810C0}"/>
                  </a:ext>
                </a:extLst>
              </p:cNvPr>
              <p:cNvGrpSpPr/>
              <p:nvPr/>
            </p:nvGrpSpPr>
            <p:grpSpPr>
              <a:xfrm>
                <a:off x="173448" y="2485874"/>
                <a:ext cx="3041391" cy="2414718"/>
                <a:chOff x="535398" y="2485874"/>
                <a:chExt cx="3041391" cy="2414718"/>
              </a:xfrm>
            </p:grpSpPr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764464B-7430-4E63-A83C-967650EC48C1}"/>
                    </a:ext>
                  </a:extLst>
                </p:cNvPr>
                <p:cNvSpPr txBox="1"/>
                <p:nvPr/>
              </p:nvSpPr>
              <p:spPr>
                <a:xfrm>
                  <a:off x="535398" y="2485874"/>
                  <a:ext cx="3041391" cy="120032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GB" b="0" i="1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N</a:t>
                  </a: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= 18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GB" b="0" i="0" u="none" strike="noStrike" kern="120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Children &lt;</a:t>
                  </a:r>
                  <a:r>
                    <a:rPr lang="en-GB" dirty="0"/>
                    <a:t>6 y with PH1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lang="en-GB" dirty="0"/>
                    <a:t>eGFR &gt;45 if ≥12 months old; </a:t>
                  </a:r>
                </a:p>
                <a:p>
                  <a:pPr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lang="en-GB" dirty="0"/>
                    <a:t>normal SCr if &lt;12 months old</a:t>
                  </a: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03F5309-2FDF-4AF8-888A-6CB276D48D8F}"/>
                    </a:ext>
                  </a:extLst>
                </p:cNvPr>
                <p:cNvSpPr/>
                <p:nvPr/>
              </p:nvSpPr>
              <p:spPr>
                <a:xfrm>
                  <a:off x="556692" y="4137263"/>
                  <a:ext cx="2998802" cy="763329"/>
                </a:xfrm>
                <a:prstGeom prst="rect">
                  <a:avLst/>
                </a:prstGeom>
                <a:noFill/>
                <a:ln w="41275">
                  <a:noFill/>
                  <a:round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dirty="0">
                      <a:solidFill>
                        <a:schemeClr val="tx1"/>
                      </a:solidFill>
                    </a:rPr>
                    <a:t>Lumasiran SC qM × 3, then qM or q3M maintenance weight-based dosing</a:t>
                  </a:r>
                </a:p>
              </p:txBody>
            </p:sp>
            <p:pic>
              <p:nvPicPr>
                <p:cNvPr id="30" name="Graphic 29" descr="Needle with solid fill">
                  <a:extLst>
                    <a:ext uri="{FF2B5EF4-FFF2-40B4-BE49-F238E27FC236}">
                      <a16:creationId xmlns:a16="http://schemas.microsoft.com/office/drawing/2014/main" id="{19F7CE0B-62D6-4BFD-80DA-DD2923D24B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3866" y="3632285"/>
                  <a:ext cx="524454" cy="524454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F8E7067B-1224-4CFB-9B05-BE1BCA0A495E}"/>
              </a:ext>
            </a:extLst>
          </p:cNvPr>
          <p:cNvSpPr txBox="1"/>
          <p:nvPr/>
        </p:nvSpPr>
        <p:spPr>
          <a:xfrm>
            <a:off x="7712668" y="1698171"/>
            <a:ext cx="4178808" cy="605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GB" sz="1900" b="1" dirty="0">
                <a:solidFill>
                  <a:srgbClr val="65AA00"/>
                </a:solidFill>
              </a:rPr>
              <a:t>% Change in Urinary Oxalate Excretion From Baseline to Month 12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4D524D2-BBD5-41F1-9930-3CAE4C44AC79}"/>
              </a:ext>
            </a:extLst>
          </p:cNvPr>
          <p:cNvSpPr/>
          <p:nvPr/>
        </p:nvSpPr>
        <p:spPr>
          <a:xfrm>
            <a:off x="-56479" y="6637263"/>
            <a:ext cx="4415644" cy="2250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bg1"/>
                </a:solidFill>
                <a:effectLst/>
              </a:rPr>
              <a:t>NCT03905694; EudraCT: 2018-004014-17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21BCE6-C59B-1D5F-CC6A-4C13731C3A93}"/>
              </a:ext>
            </a:extLst>
          </p:cNvPr>
          <p:cNvSpPr txBox="1"/>
          <p:nvPr/>
        </p:nvSpPr>
        <p:spPr>
          <a:xfrm>
            <a:off x="246418" y="4940059"/>
            <a:ext cx="6252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The most commonly reported lumasiran-related adverse events were injection-site reactions, reported in 3 (17%) patients</a:t>
            </a:r>
          </a:p>
        </p:txBody>
      </p:sp>
    </p:spTree>
    <p:extLst>
      <p:ext uri="{BB962C8B-B14F-4D97-AF65-F5344CB8AC3E}">
        <p14:creationId xmlns:p14="http://schemas.microsoft.com/office/powerpoint/2010/main" val="543525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4614</TotalTime>
  <Words>164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OH Edit JV</cp:lastModifiedBy>
  <cp:revision>146</cp:revision>
  <dcterms:created xsi:type="dcterms:W3CDTF">2019-06-13T12:30:18Z</dcterms:created>
  <dcterms:modified xsi:type="dcterms:W3CDTF">2022-06-10T17:13:06Z</dcterms:modified>
</cp:coreProperties>
</file>