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37A"/>
    <a:srgbClr val="0092F7"/>
    <a:srgbClr val="004277"/>
    <a:srgbClr val="296DC0"/>
    <a:srgbClr val="AA0065"/>
    <a:srgbClr val="65AA00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9280" autoAdjust="0"/>
  </p:normalViewPr>
  <p:slideViewPr>
    <p:cSldViewPr snapToGrid="0">
      <p:cViewPr varScale="1">
        <p:scale>
          <a:sx n="82" d="100"/>
          <a:sy n="82" d="100"/>
        </p:scale>
        <p:origin x="643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abela 49">
            <a:extLst>
              <a:ext uri="{FF2B5EF4-FFF2-40B4-BE49-F238E27FC236}">
                <a16:creationId xmlns:a16="http://schemas.microsoft.com/office/drawing/2014/main" id="{C31F60F5-546A-BD8F-D00E-C71556A54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139871"/>
              </p:ext>
            </p:extLst>
          </p:nvPr>
        </p:nvGraphicFramePr>
        <p:xfrm>
          <a:off x="7679854" y="3613749"/>
          <a:ext cx="4033933" cy="1776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3933">
                  <a:extLst>
                    <a:ext uri="{9D8B030D-6E8A-4147-A177-3AD203B41FA5}">
                      <a16:colId xmlns:a16="http://schemas.microsoft.com/office/drawing/2014/main" val="2480651870"/>
                    </a:ext>
                  </a:extLst>
                </a:gridCol>
              </a:tblGrid>
              <a:tr h="1776156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484855"/>
                  </a:ext>
                </a:extLst>
              </a:tr>
            </a:tbl>
          </a:graphicData>
        </a:graphic>
      </p:graphicFrame>
      <p:graphicFrame>
        <p:nvGraphicFramePr>
          <p:cNvPr id="49" name="Tabela 49">
            <a:extLst>
              <a:ext uri="{FF2B5EF4-FFF2-40B4-BE49-F238E27FC236}">
                <a16:creationId xmlns:a16="http://schemas.microsoft.com/office/drawing/2014/main" id="{3373EAFD-7E6A-7CE3-C456-61D143AD3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711425"/>
              </p:ext>
            </p:extLst>
          </p:nvPr>
        </p:nvGraphicFramePr>
        <p:xfrm>
          <a:off x="7679855" y="1706349"/>
          <a:ext cx="4033933" cy="1776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3933">
                  <a:extLst>
                    <a:ext uri="{9D8B030D-6E8A-4147-A177-3AD203B41FA5}">
                      <a16:colId xmlns:a16="http://schemas.microsoft.com/office/drawing/2014/main" val="2480651870"/>
                    </a:ext>
                  </a:extLst>
                </a:gridCol>
              </a:tblGrid>
              <a:tr h="1776156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484855"/>
                  </a:ext>
                </a:extLst>
              </a:tr>
            </a:tbl>
          </a:graphicData>
        </a:graphic>
      </p:graphicFrame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pl-PL" sz="2800" b="1" dirty="0" err="1">
                <a:solidFill>
                  <a:schemeClr val="bg1"/>
                </a:solidFill>
              </a:rPr>
              <a:t>Acute</a:t>
            </a:r>
            <a:r>
              <a:rPr lang="pl-PL" sz="2800" b="1" dirty="0">
                <a:solidFill>
                  <a:schemeClr val="bg1"/>
                </a:solidFill>
              </a:rPr>
              <a:t> </a:t>
            </a:r>
            <a:r>
              <a:rPr lang="pl-PL" sz="2800" b="1" dirty="0" err="1">
                <a:solidFill>
                  <a:schemeClr val="bg1"/>
                </a:solidFill>
              </a:rPr>
              <a:t>kidney</a:t>
            </a:r>
            <a:r>
              <a:rPr lang="pl-PL" sz="2800" b="1" dirty="0">
                <a:solidFill>
                  <a:schemeClr val="bg1"/>
                </a:solidFill>
              </a:rPr>
              <a:t> </a:t>
            </a:r>
            <a:r>
              <a:rPr lang="pl-PL" sz="2800" b="1" dirty="0" err="1">
                <a:solidFill>
                  <a:schemeClr val="bg1"/>
                </a:solidFill>
              </a:rPr>
              <a:t>injury</a:t>
            </a:r>
            <a:r>
              <a:rPr lang="pl-PL" sz="2800" b="1" dirty="0">
                <a:solidFill>
                  <a:schemeClr val="bg1"/>
                </a:solidFill>
              </a:rPr>
              <a:t> and </a:t>
            </a:r>
            <a:r>
              <a:rPr lang="pl-PL" sz="2800" b="1" dirty="0" err="1">
                <a:solidFill>
                  <a:schemeClr val="bg1"/>
                </a:solidFill>
              </a:rPr>
              <a:t>diabetic</a:t>
            </a:r>
            <a:r>
              <a:rPr lang="pl-PL" sz="2800" b="1" dirty="0">
                <a:solidFill>
                  <a:schemeClr val="bg1"/>
                </a:solidFill>
              </a:rPr>
              <a:t> </a:t>
            </a:r>
            <a:r>
              <a:rPr lang="pl-PL" sz="2800" b="1" dirty="0" err="1">
                <a:solidFill>
                  <a:schemeClr val="bg1"/>
                </a:solidFill>
              </a:rPr>
              <a:t>kidney</a:t>
            </a:r>
            <a:r>
              <a:rPr lang="pl-PL" sz="2800" b="1" dirty="0">
                <a:solidFill>
                  <a:schemeClr val="bg1"/>
                </a:solidFill>
              </a:rPr>
              <a:t> </a:t>
            </a:r>
            <a:r>
              <a:rPr lang="pl-PL" sz="2800" b="1" dirty="0" err="1">
                <a:solidFill>
                  <a:schemeClr val="bg1"/>
                </a:solidFill>
              </a:rPr>
              <a:t>disease</a:t>
            </a:r>
            <a:r>
              <a:rPr lang="pl-PL" sz="2800" b="1" dirty="0">
                <a:solidFill>
                  <a:schemeClr val="bg1"/>
                </a:solidFill>
              </a:rPr>
              <a:t> </a:t>
            </a:r>
          </a:p>
          <a:p>
            <a:pPr marL="216000" algn="l"/>
            <a:r>
              <a:rPr lang="pl-PL" sz="2800" b="1" dirty="0">
                <a:solidFill>
                  <a:schemeClr val="bg1"/>
                </a:solidFill>
              </a:rPr>
              <a:t>in </a:t>
            </a:r>
            <a:r>
              <a:rPr lang="pl-PL" sz="2800" b="1" dirty="0" err="1">
                <a:solidFill>
                  <a:schemeClr val="bg1"/>
                </a:solidFill>
              </a:rPr>
              <a:t>children</a:t>
            </a:r>
            <a:r>
              <a:rPr lang="pl-PL" sz="2800" b="1" dirty="0">
                <a:solidFill>
                  <a:schemeClr val="bg1"/>
                </a:solidFill>
              </a:rPr>
              <a:t> with </a:t>
            </a:r>
            <a:r>
              <a:rPr lang="pl-PL" sz="2800" b="1" dirty="0" err="1">
                <a:solidFill>
                  <a:schemeClr val="bg1"/>
                </a:solidFill>
              </a:rPr>
              <a:t>acute</a:t>
            </a:r>
            <a:r>
              <a:rPr lang="pl-PL" sz="2800" b="1" dirty="0">
                <a:solidFill>
                  <a:schemeClr val="bg1"/>
                </a:solidFill>
              </a:rPr>
              <a:t> </a:t>
            </a:r>
            <a:r>
              <a:rPr lang="pl-PL" sz="2800" b="1" dirty="0" err="1">
                <a:solidFill>
                  <a:schemeClr val="bg1"/>
                </a:solidFill>
              </a:rPr>
              <a:t>complications</a:t>
            </a:r>
            <a:r>
              <a:rPr lang="pl-PL" sz="2800" b="1" dirty="0">
                <a:solidFill>
                  <a:schemeClr val="bg1"/>
                </a:solidFill>
              </a:rPr>
              <a:t> of </a:t>
            </a:r>
            <a:r>
              <a:rPr lang="pl-PL" sz="2800" b="1">
                <a:solidFill>
                  <a:schemeClr val="bg1"/>
                </a:solidFill>
              </a:rPr>
              <a:t>diabetes</a:t>
            </a:r>
            <a:endParaRPr lang="pl-PL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1707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pl-PL" dirty="0" err="1">
                <a:solidFill>
                  <a:schemeClr val="bg1"/>
                </a:solidFill>
              </a:rPr>
              <a:t>An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association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pl-PL" dirty="0" err="1">
                <a:solidFill>
                  <a:schemeClr val="bg1"/>
                </a:solidFill>
              </a:rPr>
              <a:t>exists</a:t>
            </a:r>
            <a:r>
              <a:rPr lang="pl-PL" dirty="0">
                <a:solidFill>
                  <a:schemeClr val="bg1"/>
                </a:solidFill>
              </a:rPr>
              <a:t> of </a:t>
            </a:r>
            <a:r>
              <a:rPr lang="pl-PL" dirty="0" err="1">
                <a:solidFill>
                  <a:schemeClr val="bg1"/>
                </a:solidFill>
              </a:rPr>
              <a:t>acute</a:t>
            </a:r>
            <a:r>
              <a:rPr lang="pl-PL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complications of diabetes with acute kidney injury and diabetic kidney disease. </a:t>
            </a:r>
          </a:p>
          <a:p>
            <a:r>
              <a:rPr lang="pl-PL" dirty="0">
                <a:solidFill>
                  <a:schemeClr val="bg1"/>
                </a:solidFill>
              </a:rPr>
              <a:t>  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>
                <a:solidFill>
                  <a:schemeClr val="bg1"/>
                </a:solidFill>
                <a:latin typeface="+mj-lt"/>
              </a:rPr>
              <a:t>Soltysiak</a:t>
            </a:r>
            <a:r>
              <a:rPr lang="pl-PL" sz="2000" b="1" dirty="0">
                <a:solidFill>
                  <a:schemeClr val="bg1"/>
                </a:solidFill>
                <a:latin typeface="+mj-lt"/>
              </a:rPr>
              <a:t> et al. 2022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AKI can occur in DKA and hyperglycaemia without ketoacidosis. AKI and poor glycaemic control with repeated DKA episodes can magnify the risk for progression to diabetic kidney disease. </a:t>
            </a:r>
            <a:endParaRPr lang="en-US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533951" y="284331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TextBox 29"/>
          <p:cNvSpPr txBox="1"/>
          <p:nvPr/>
        </p:nvSpPr>
        <p:spPr>
          <a:xfrm>
            <a:off x="94111" y="3957024"/>
            <a:ext cx="15144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296DC0"/>
                </a:solidFill>
              </a:rPr>
              <a:t>197 </a:t>
            </a:r>
            <a:r>
              <a:rPr lang="pl-PL" sz="1100" dirty="0" err="1">
                <a:solidFill>
                  <a:srgbClr val="296DC0"/>
                </a:solidFill>
              </a:rPr>
              <a:t>patients</a:t>
            </a:r>
            <a:r>
              <a:rPr lang="pl-PL" sz="1100" dirty="0">
                <a:solidFill>
                  <a:srgbClr val="296DC0"/>
                </a:solidFill>
              </a:rPr>
              <a:t> with DM1</a:t>
            </a:r>
          </a:p>
          <a:p>
            <a:pPr algn="ctr"/>
            <a:r>
              <a:rPr lang="pl-PL" sz="1100" dirty="0">
                <a:solidFill>
                  <a:srgbClr val="296DC0"/>
                </a:solidFill>
              </a:rPr>
              <a:t> and </a:t>
            </a:r>
            <a:r>
              <a:rPr lang="pl-PL" sz="1100" dirty="0" err="1">
                <a:solidFill>
                  <a:srgbClr val="296DC0"/>
                </a:solidFill>
              </a:rPr>
              <a:t>duration</a:t>
            </a:r>
            <a:r>
              <a:rPr lang="pl-PL" sz="1100" dirty="0">
                <a:solidFill>
                  <a:srgbClr val="296DC0"/>
                </a:solidFill>
              </a:rPr>
              <a:t> of </a:t>
            </a:r>
            <a:r>
              <a:rPr lang="pl-PL" sz="1100" dirty="0" err="1">
                <a:solidFill>
                  <a:srgbClr val="296DC0"/>
                </a:solidFill>
              </a:rPr>
              <a:t>disease</a:t>
            </a:r>
            <a:r>
              <a:rPr lang="pl-PL" sz="1100" dirty="0">
                <a:solidFill>
                  <a:srgbClr val="296DC0"/>
                </a:solidFill>
              </a:rPr>
              <a:t> min. 5 </a:t>
            </a:r>
            <a:r>
              <a:rPr lang="pl-PL" sz="1100" dirty="0" err="1">
                <a:solidFill>
                  <a:srgbClr val="296DC0"/>
                </a:solidFill>
              </a:rPr>
              <a:t>ys</a:t>
            </a:r>
            <a:endParaRPr lang="en-GB" sz="1100" dirty="0">
              <a:solidFill>
                <a:srgbClr val="296DC0"/>
              </a:solidFill>
            </a:endParaRPr>
          </a:p>
        </p:txBody>
      </p:sp>
      <p:sp>
        <p:nvSpPr>
          <p:cNvPr id="9" name="TextBox 20"/>
          <p:cNvSpPr txBox="1"/>
          <p:nvPr/>
        </p:nvSpPr>
        <p:spPr>
          <a:xfrm>
            <a:off x="233193" y="4876896"/>
            <a:ext cx="455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437A"/>
                </a:solidFill>
              </a:rPr>
              <a:t>Retrospective single-centre study</a:t>
            </a:r>
            <a:endParaRPr lang="en-GB" sz="2000" dirty="0">
              <a:solidFill>
                <a:srgbClr val="00437A"/>
              </a:solidFill>
            </a:endParaRPr>
          </a:p>
        </p:txBody>
      </p:sp>
      <p:sp>
        <p:nvSpPr>
          <p:cNvPr id="10" name="Rectangle 3"/>
          <p:cNvSpPr/>
          <p:nvPr/>
        </p:nvSpPr>
        <p:spPr>
          <a:xfrm>
            <a:off x="2177618" y="3219751"/>
            <a:ext cx="1735313" cy="711679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 err="1">
                <a:solidFill>
                  <a:schemeClr val="bg1"/>
                </a:solidFill>
              </a:rPr>
              <a:t>Group</a:t>
            </a:r>
            <a:r>
              <a:rPr lang="pl-PL" sz="1200" dirty="0">
                <a:solidFill>
                  <a:schemeClr val="bg1"/>
                </a:solidFill>
              </a:rPr>
              <a:t> DKA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</a:rPr>
              <a:t>– episodes</a:t>
            </a:r>
            <a:r>
              <a:rPr lang="en-GB" sz="1200" dirty="0">
                <a:solidFill>
                  <a:schemeClr val="bg1"/>
                </a:solidFill>
              </a:rPr>
              <a:t> of</a:t>
            </a:r>
            <a:r>
              <a:rPr lang="pl-PL" sz="1200" dirty="0">
                <a:solidFill>
                  <a:schemeClr val="bg1"/>
                </a:solidFill>
              </a:rPr>
              <a:t> DKA only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</a:rPr>
              <a:t>(n= 109)</a:t>
            </a:r>
          </a:p>
        </p:txBody>
      </p:sp>
      <p:sp>
        <p:nvSpPr>
          <p:cNvPr id="12" name="Rectangle 55"/>
          <p:cNvSpPr/>
          <p:nvPr/>
        </p:nvSpPr>
        <p:spPr>
          <a:xfrm>
            <a:off x="2177618" y="4050922"/>
            <a:ext cx="1728385" cy="675646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 err="1">
                <a:solidFill>
                  <a:schemeClr val="bg1"/>
                </a:solidFill>
              </a:rPr>
              <a:t>Group</a:t>
            </a:r>
            <a:r>
              <a:rPr lang="pl-PL" sz="1200" dirty="0">
                <a:solidFill>
                  <a:schemeClr val="bg1"/>
                </a:solidFill>
              </a:rPr>
              <a:t> AKI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</a:rPr>
              <a:t>– episodes with AKI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</a:rPr>
              <a:t>(n=27)</a:t>
            </a:r>
          </a:p>
        </p:txBody>
      </p:sp>
      <p:sp>
        <p:nvSpPr>
          <p:cNvPr id="13" name="Rectangle 6"/>
          <p:cNvSpPr/>
          <p:nvPr/>
        </p:nvSpPr>
        <p:spPr>
          <a:xfrm>
            <a:off x="2177618" y="2265262"/>
            <a:ext cx="1728385" cy="813112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 </a:t>
            </a:r>
            <a:r>
              <a:rPr lang="pl-PL" sz="1200" dirty="0" err="1">
                <a:solidFill>
                  <a:schemeClr val="bg1"/>
                </a:solidFill>
              </a:rPr>
              <a:t>Group</a:t>
            </a:r>
            <a:r>
              <a:rPr lang="pl-PL" sz="1200" dirty="0">
                <a:solidFill>
                  <a:schemeClr val="bg1"/>
                </a:solidFill>
              </a:rPr>
              <a:t> N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</a:rPr>
              <a:t>– </a:t>
            </a:r>
            <a:r>
              <a:rPr lang="pl-PL" sz="1200" dirty="0" err="1">
                <a:solidFill>
                  <a:schemeClr val="bg1"/>
                </a:solidFill>
              </a:rPr>
              <a:t>episodes</a:t>
            </a:r>
            <a:r>
              <a:rPr lang="pl-PL" sz="1200" dirty="0">
                <a:solidFill>
                  <a:schemeClr val="bg1"/>
                </a:solidFill>
              </a:rPr>
              <a:t>  of </a:t>
            </a:r>
            <a:r>
              <a:rPr lang="pl-PL" sz="1200" dirty="0" err="1">
                <a:solidFill>
                  <a:schemeClr val="bg1"/>
                </a:solidFill>
              </a:rPr>
              <a:t>hyperglycaemia</a:t>
            </a:r>
            <a:r>
              <a:rPr lang="pl-PL" sz="1200" dirty="0">
                <a:solidFill>
                  <a:schemeClr val="bg1"/>
                </a:solidFill>
              </a:rPr>
              <a:t> </a:t>
            </a:r>
            <a:r>
              <a:rPr lang="pl-PL" sz="1200" dirty="0" err="1">
                <a:solidFill>
                  <a:schemeClr val="bg1"/>
                </a:solidFill>
              </a:rPr>
              <a:t>without</a:t>
            </a:r>
            <a:r>
              <a:rPr lang="pl-PL" sz="1200" dirty="0">
                <a:solidFill>
                  <a:schemeClr val="bg1"/>
                </a:solidFill>
              </a:rPr>
              <a:t> DKA </a:t>
            </a:r>
            <a:r>
              <a:rPr lang="pl-PL" sz="1200" dirty="0" err="1">
                <a:solidFill>
                  <a:schemeClr val="bg1"/>
                </a:solidFill>
              </a:rPr>
              <a:t>or</a:t>
            </a:r>
            <a:r>
              <a:rPr lang="pl-PL" sz="1200" dirty="0">
                <a:solidFill>
                  <a:schemeClr val="bg1"/>
                </a:solidFill>
              </a:rPr>
              <a:t> AKI (n=98)</a:t>
            </a:r>
            <a:endParaRPr lang="en-GB" sz="2800" dirty="0"/>
          </a:p>
        </p:txBody>
      </p:sp>
      <p:cxnSp>
        <p:nvCxnSpPr>
          <p:cNvPr id="14" name="Straight Arrow Connector 17">
            <a:extLst>
              <a:ext uri="{FF2B5EF4-FFF2-40B4-BE49-F238E27FC236}">
                <a16:creationId xmlns:a16="http://schemas.microsoft.com/office/drawing/2014/main" id="{8D6C7598-1D61-4656-9581-842CEF5D404D}"/>
              </a:ext>
            </a:extLst>
          </p:cNvPr>
          <p:cNvCxnSpPr>
            <a:cxnSpLocks/>
          </p:cNvCxnSpPr>
          <p:nvPr/>
        </p:nvCxnSpPr>
        <p:spPr>
          <a:xfrm>
            <a:off x="4023198" y="3417885"/>
            <a:ext cx="1282227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9">
            <a:extLst>
              <a:ext uri="{FF2B5EF4-FFF2-40B4-BE49-F238E27FC236}">
                <a16:creationId xmlns:a16="http://schemas.microsoft.com/office/drawing/2014/main" id="{CA1165D6-24A0-43F7-8CEA-41E0FC7B810B}"/>
              </a:ext>
            </a:extLst>
          </p:cNvPr>
          <p:cNvSpPr/>
          <p:nvPr/>
        </p:nvSpPr>
        <p:spPr>
          <a:xfrm>
            <a:off x="5379698" y="1927085"/>
            <a:ext cx="1728385" cy="614223"/>
          </a:xfrm>
          <a:prstGeom prst="rect">
            <a:avLst/>
          </a:prstGeom>
          <a:solidFill>
            <a:srgbClr val="0092F7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 err="1">
                <a:solidFill>
                  <a:schemeClr val="bg1"/>
                </a:solidFill>
              </a:rPr>
              <a:t>Group</a:t>
            </a:r>
            <a:r>
              <a:rPr lang="pl-PL" sz="1100" dirty="0">
                <a:solidFill>
                  <a:schemeClr val="bg1"/>
                </a:solidFill>
              </a:rPr>
              <a:t> 0</a:t>
            </a:r>
          </a:p>
          <a:p>
            <a:pPr algn="ctr"/>
            <a:r>
              <a:rPr lang="pl-PL" sz="1100" dirty="0">
                <a:solidFill>
                  <a:schemeClr val="bg1"/>
                </a:solidFill>
              </a:rPr>
              <a:t> –  </a:t>
            </a:r>
            <a:r>
              <a:rPr lang="pl-PL" sz="1100" dirty="0" err="1">
                <a:solidFill>
                  <a:schemeClr val="bg1"/>
                </a:solidFill>
              </a:rPr>
              <a:t>patients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who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had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never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had</a:t>
            </a:r>
            <a:r>
              <a:rPr lang="pl-PL" sz="1100" dirty="0">
                <a:solidFill>
                  <a:schemeClr val="bg1"/>
                </a:solidFill>
              </a:rPr>
              <a:t> DKA </a:t>
            </a:r>
            <a:r>
              <a:rPr lang="pl-PL" sz="1100" dirty="0" err="1">
                <a:solidFill>
                  <a:schemeClr val="bg1"/>
                </a:solidFill>
              </a:rPr>
              <a:t>or</a:t>
            </a:r>
            <a:r>
              <a:rPr lang="pl-PL" sz="1100" dirty="0">
                <a:solidFill>
                  <a:schemeClr val="bg1"/>
                </a:solidFill>
              </a:rPr>
              <a:t> AKI (n=98)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476EECC9-1410-4768-B14B-9903BFF937E8}"/>
              </a:ext>
            </a:extLst>
          </p:cNvPr>
          <p:cNvSpPr/>
          <p:nvPr/>
        </p:nvSpPr>
        <p:spPr>
          <a:xfrm>
            <a:off x="5388839" y="2659862"/>
            <a:ext cx="1728385" cy="798442"/>
          </a:xfrm>
          <a:prstGeom prst="rect">
            <a:avLst/>
          </a:prstGeom>
          <a:solidFill>
            <a:srgbClr val="0092F7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Group DKA1 </a:t>
            </a:r>
            <a:endParaRPr lang="pl-PL" sz="1100" dirty="0">
              <a:solidFill>
                <a:schemeClr val="bg1"/>
              </a:solidFill>
            </a:endParaRP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–  patients 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who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had</a:t>
            </a:r>
            <a:r>
              <a:rPr lang="pl-PL" sz="1100" dirty="0">
                <a:solidFill>
                  <a:schemeClr val="bg1"/>
                </a:solidFill>
              </a:rPr>
              <a:t> a </a:t>
            </a:r>
            <a:r>
              <a:rPr lang="en-US" sz="1100" dirty="0">
                <a:solidFill>
                  <a:schemeClr val="bg1"/>
                </a:solidFill>
              </a:rPr>
              <a:t>single episode of DKA without</a:t>
            </a:r>
            <a:r>
              <a:rPr lang="pl-PL" sz="1100" dirty="0">
                <a:solidFill>
                  <a:schemeClr val="bg1"/>
                </a:solidFill>
              </a:rPr>
              <a:t> AKI (n=63)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8B7DEAEC-C80D-4732-AC02-2CAF83B627AE}"/>
              </a:ext>
            </a:extLst>
          </p:cNvPr>
          <p:cNvSpPr/>
          <p:nvPr/>
        </p:nvSpPr>
        <p:spPr>
          <a:xfrm>
            <a:off x="5384484" y="3572675"/>
            <a:ext cx="1728385" cy="734720"/>
          </a:xfrm>
          <a:prstGeom prst="rect">
            <a:avLst/>
          </a:prstGeom>
          <a:solidFill>
            <a:srgbClr val="0092F7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 err="1">
                <a:solidFill>
                  <a:schemeClr val="bg1"/>
                </a:solidFill>
              </a:rPr>
              <a:t>Group</a:t>
            </a:r>
            <a:r>
              <a:rPr lang="pl-PL" sz="1100" dirty="0">
                <a:solidFill>
                  <a:schemeClr val="bg1"/>
                </a:solidFill>
              </a:rPr>
              <a:t> AKI1 </a:t>
            </a:r>
          </a:p>
          <a:p>
            <a:pPr algn="ctr"/>
            <a:r>
              <a:rPr lang="pl-PL" sz="1100" dirty="0">
                <a:solidFill>
                  <a:schemeClr val="bg1"/>
                </a:solidFill>
              </a:rPr>
              <a:t>–  </a:t>
            </a:r>
            <a:r>
              <a:rPr lang="pl-PL" sz="1100" dirty="0" err="1">
                <a:solidFill>
                  <a:schemeClr val="bg1"/>
                </a:solidFill>
              </a:rPr>
              <a:t>patients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who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had</a:t>
            </a:r>
            <a:r>
              <a:rPr lang="pl-PL" sz="1100" dirty="0">
                <a:solidFill>
                  <a:schemeClr val="bg1"/>
                </a:solidFill>
              </a:rPr>
              <a:t> a single </a:t>
            </a:r>
            <a:r>
              <a:rPr lang="pl-PL" sz="1100" dirty="0" err="1">
                <a:solidFill>
                  <a:schemeClr val="bg1"/>
                </a:solidFill>
              </a:rPr>
              <a:t>episode</a:t>
            </a:r>
            <a:r>
              <a:rPr lang="pl-PL" sz="1100" dirty="0">
                <a:solidFill>
                  <a:schemeClr val="bg1"/>
                </a:solidFill>
              </a:rPr>
              <a:t> of AKI with </a:t>
            </a:r>
            <a:r>
              <a:rPr lang="pl-PL" sz="1100" dirty="0" err="1">
                <a:solidFill>
                  <a:schemeClr val="bg1"/>
                </a:solidFill>
              </a:rPr>
              <a:t>or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without</a:t>
            </a:r>
            <a:r>
              <a:rPr lang="pl-PL" sz="1100" dirty="0">
                <a:solidFill>
                  <a:schemeClr val="bg1"/>
                </a:solidFill>
              </a:rPr>
              <a:t> DKA (n=18)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A879B256-6C58-44BC-B300-31D57A3261A6}"/>
              </a:ext>
            </a:extLst>
          </p:cNvPr>
          <p:cNvSpPr/>
          <p:nvPr/>
        </p:nvSpPr>
        <p:spPr>
          <a:xfrm>
            <a:off x="5382437" y="4410028"/>
            <a:ext cx="1728385" cy="945254"/>
          </a:xfrm>
          <a:prstGeom prst="rect">
            <a:avLst/>
          </a:prstGeom>
          <a:solidFill>
            <a:srgbClr val="0092F7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 err="1">
                <a:solidFill>
                  <a:schemeClr val="bg1"/>
                </a:solidFill>
              </a:rPr>
              <a:t>Group</a:t>
            </a:r>
            <a:r>
              <a:rPr lang="pl-PL" sz="1100" dirty="0">
                <a:solidFill>
                  <a:schemeClr val="bg1"/>
                </a:solidFill>
              </a:rPr>
              <a:t> DKA</a:t>
            </a:r>
            <a:r>
              <a:rPr lang="pl-PL" sz="1100" baseline="-25000" dirty="0">
                <a:solidFill>
                  <a:schemeClr val="bg1"/>
                </a:solidFill>
              </a:rPr>
              <a:t>M</a:t>
            </a:r>
            <a:r>
              <a:rPr lang="pl-PL" sz="1100" dirty="0">
                <a:solidFill>
                  <a:schemeClr val="bg1"/>
                </a:solidFill>
              </a:rPr>
              <a:t>– </a:t>
            </a:r>
            <a:r>
              <a:rPr lang="pl-PL" sz="1100" dirty="0" err="1">
                <a:solidFill>
                  <a:schemeClr val="bg1"/>
                </a:solidFill>
              </a:rPr>
              <a:t>patients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who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had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two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or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more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episodes</a:t>
            </a:r>
            <a:r>
              <a:rPr lang="pl-PL" sz="1100" dirty="0">
                <a:solidFill>
                  <a:schemeClr val="bg1"/>
                </a:solidFill>
              </a:rPr>
              <a:t> of DKA with </a:t>
            </a:r>
            <a:r>
              <a:rPr lang="pl-PL" sz="1100" dirty="0" err="1">
                <a:solidFill>
                  <a:schemeClr val="bg1"/>
                </a:solidFill>
              </a:rPr>
              <a:t>or</a:t>
            </a:r>
            <a:r>
              <a:rPr lang="pl-PL" sz="1100" dirty="0">
                <a:solidFill>
                  <a:schemeClr val="bg1"/>
                </a:solidFill>
              </a:rPr>
              <a:t> </a:t>
            </a:r>
            <a:r>
              <a:rPr lang="pl-PL" sz="1100" dirty="0" err="1">
                <a:solidFill>
                  <a:schemeClr val="bg1"/>
                </a:solidFill>
              </a:rPr>
              <a:t>without</a:t>
            </a:r>
            <a:r>
              <a:rPr lang="pl-PL" sz="1100" dirty="0">
                <a:solidFill>
                  <a:schemeClr val="bg1"/>
                </a:solidFill>
              </a:rPr>
              <a:t> AKI (n=18; 4xDKA, 9xAKI)</a:t>
            </a:r>
            <a:endParaRPr lang="en-GB" sz="1100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17">
            <a:extLst>
              <a:ext uri="{FF2B5EF4-FFF2-40B4-BE49-F238E27FC236}">
                <a16:creationId xmlns:a16="http://schemas.microsoft.com/office/drawing/2014/main" id="{92D0C0C6-2CA7-4A8F-B03A-BFB608CE9735}"/>
              </a:ext>
            </a:extLst>
          </p:cNvPr>
          <p:cNvCxnSpPr/>
          <p:nvPr/>
        </p:nvCxnSpPr>
        <p:spPr>
          <a:xfrm>
            <a:off x="1221393" y="3417885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9">
            <a:extLst>
              <a:ext uri="{FF2B5EF4-FFF2-40B4-BE49-F238E27FC236}">
                <a16:creationId xmlns:a16="http://schemas.microsoft.com/office/drawing/2014/main" id="{B1EE5F15-4292-47E0-8EFC-A77759EAFBC8}"/>
              </a:ext>
            </a:extLst>
          </p:cNvPr>
          <p:cNvSpPr txBox="1"/>
          <p:nvPr/>
        </p:nvSpPr>
        <p:spPr>
          <a:xfrm>
            <a:off x="927453" y="2688322"/>
            <a:ext cx="12429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296DC0"/>
                </a:solidFill>
              </a:rPr>
              <a:t>Acute</a:t>
            </a:r>
            <a:r>
              <a:rPr lang="en-GB" sz="1100" dirty="0">
                <a:solidFill>
                  <a:srgbClr val="296DC0"/>
                </a:solidFill>
              </a:rPr>
              <a:t> </a:t>
            </a:r>
            <a:r>
              <a:rPr lang="pl-PL" sz="1100" dirty="0">
                <a:solidFill>
                  <a:srgbClr val="296DC0"/>
                </a:solidFill>
              </a:rPr>
              <a:t>complications </a:t>
            </a:r>
            <a:br>
              <a:rPr lang="pl-PL" sz="1100" dirty="0">
                <a:solidFill>
                  <a:srgbClr val="296DC0"/>
                </a:solidFill>
              </a:rPr>
            </a:br>
            <a:r>
              <a:rPr lang="pl-PL" sz="1100" dirty="0">
                <a:solidFill>
                  <a:srgbClr val="296DC0"/>
                </a:solidFill>
              </a:rPr>
              <a:t>of diabetes</a:t>
            </a:r>
            <a:endParaRPr lang="en-GB" sz="1100" dirty="0">
              <a:solidFill>
                <a:srgbClr val="296DC0"/>
              </a:solidFill>
            </a:endParaRP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4930209E-D266-46AC-857F-69E4AB244376}"/>
              </a:ext>
            </a:extLst>
          </p:cNvPr>
          <p:cNvSpPr txBox="1"/>
          <p:nvPr/>
        </p:nvSpPr>
        <p:spPr>
          <a:xfrm>
            <a:off x="3873921" y="2572092"/>
            <a:ext cx="1509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>
                <a:solidFill>
                  <a:srgbClr val="296DC0"/>
                </a:solidFill>
              </a:rPr>
              <a:t>Follow-up min </a:t>
            </a:r>
            <a:r>
              <a:rPr lang="pl-PL" sz="1100" dirty="0">
                <a:solidFill>
                  <a:srgbClr val="296DC0"/>
                </a:solidFill>
              </a:rPr>
              <a:t>3 months after last episode</a:t>
            </a:r>
            <a:r>
              <a:rPr lang="en-GB" sz="1100" dirty="0">
                <a:solidFill>
                  <a:srgbClr val="296DC0"/>
                </a:solidFill>
              </a:rPr>
              <a:t> </a:t>
            </a:r>
            <a:r>
              <a:rPr lang="pl-PL" sz="1100" dirty="0">
                <a:solidFill>
                  <a:srgbClr val="296DC0"/>
                </a:solidFill>
              </a:rPr>
              <a:t>of acute complication</a:t>
            </a:r>
            <a:endParaRPr lang="en-GB" sz="1100" dirty="0">
              <a:solidFill>
                <a:srgbClr val="296DC0"/>
              </a:solidFill>
            </a:endParaRPr>
          </a:p>
        </p:txBody>
      </p:sp>
      <p:sp>
        <p:nvSpPr>
          <p:cNvPr id="37" name="Rectangle 6"/>
          <p:cNvSpPr/>
          <p:nvPr/>
        </p:nvSpPr>
        <p:spPr>
          <a:xfrm>
            <a:off x="4003372" y="3823612"/>
            <a:ext cx="1175118" cy="553998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err="1">
                <a:solidFill>
                  <a:schemeClr val="bg1"/>
                </a:solidFill>
              </a:rPr>
              <a:t>Group</a:t>
            </a:r>
            <a:r>
              <a:rPr lang="pl-PL" sz="1000" dirty="0">
                <a:solidFill>
                  <a:schemeClr val="bg1"/>
                </a:solidFill>
              </a:rPr>
              <a:t> AKI</a:t>
            </a:r>
            <a:r>
              <a:rPr lang="pl-PL" sz="1000" baseline="-25000" dirty="0">
                <a:solidFill>
                  <a:schemeClr val="bg1"/>
                </a:solidFill>
              </a:rPr>
              <a:t>N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pl-PL" sz="1000" dirty="0">
                <a:solidFill>
                  <a:schemeClr val="bg1"/>
                </a:solidFill>
              </a:rPr>
              <a:t>– </a:t>
            </a:r>
            <a:r>
              <a:rPr lang="pl-PL" sz="1000" dirty="0" err="1">
                <a:solidFill>
                  <a:schemeClr val="bg1"/>
                </a:solidFill>
              </a:rPr>
              <a:t>patients</a:t>
            </a:r>
            <a:r>
              <a:rPr lang="pl-PL" sz="1000" dirty="0">
                <a:solidFill>
                  <a:schemeClr val="bg1"/>
                </a:solidFill>
              </a:rPr>
              <a:t> with AKI </a:t>
            </a:r>
          </a:p>
          <a:p>
            <a:pPr algn="ctr"/>
            <a:r>
              <a:rPr lang="pl-PL" sz="1000" dirty="0" err="1">
                <a:solidFill>
                  <a:schemeClr val="bg1"/>
                </a:solidFill>
              </a:rPr>
              <a:t>without</a:t>
            </a:r>
            <a:r>
              <a:rPr lang="pl-PL" sz="1000" dirty="0">
                <a:solidFill>
                  <a:schemeClr val="bg1"/>
                </a:solidFill>
              </a:rPr>
              <a:t> DKA (n=9)</a:t>
            </a:r>
          </a:p>
        </p:txBody>
      </p:sp>
      <p:sp>
        <p:nvSpPr>
          <p:cNvPr id="39" name="Rectangle 3"/>
          <p:cNvSpPr/>
          <p:nvPr/>
        </p:nvSpPr>
        <p:spPr>
          <a:xfrm>
            <a:off x="4003372" y="4483090"/>
            <a:ext cx="1175118" cy="553998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err="1">
                <a:solidFill>
                  <a:schemeClr val="bg1"/>
                </a:solidFill>
              </a:rPr>
              <a:t>Group</a:t>
            </a:r>
            <a:r>
              <a:rPr lang="pl-PL" sz="1000" dirty="0">
                <a:solidFill>
                  <a:schemeClr val="bg1"/>
                </a:solidFill>
              </a:rPr>
              <a:t> AKI</a:t>
            </a:r>
            <a:r>
              <a:rPr lang="pl-PL" sz="1000" baseline="-25000" dirty="0">
                <a:solidFill>
                  <a:schemeClr val="bg1"/>
                </a:solidFill>
              </a:rPr>
              <a:t>DKA</a:t>
            </a:r>
            <a:r>
              <a:rPr lang="pl-PL" sz="1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pl-PL" sz="1000" dirty="0">
                <a:solidFill>
                  <a:schemeClr val="bg1"/>
                </a:solidFill>
              </a:rPr>
              <a:t>– </a:t>
            </a:r>
            <a:r>
              <a:rPr lang="pl-PL" sz="1000" dirty="0" err="1">
                <a:solidFill>
                  <a:schemeClr val="bg1"/>
                </a:solidFill>
              </a:rPr>
              <a:t>patients</a:t>
            </a:r>
            <a:r>
              <a:rPr lang="pl-PL" sz="1000" dirty="0">
                <a:solidFill>
                  <a:schemeClr val="bg1"/>
                </a:solidFill>
              </a:rPr>
              <a:t> with AKI</a:t>
            </a:r>
          </a:p>
          <a:p>
            <a:pPr algn="ctr"/>
            <a:r>
              <a:rPr lang="pl-PL" sz="1000" dirty="0">
                <a:solidFill>
                  <a:schemeClr val="bg1"/>
                </a:solidFill>
              </a:rPr>
              <a:t>and DKA (n=18)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3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0" y="-1"/>
            <a:ext cx="662466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209338"/>
              </p:ext>
            </p:extLst>
          </p:nvPr>
        </p:nvGraphicFramePr>
        <p:xfrm>
          <a:off x="7798829" y="3652263"/>
          <a:ext cx="1916076" cy="1544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997720" imgH="2375640" progId="STATISTICA.Graph">
                  <p:embed/>
                </p:oleObj>
              </mc:Choice>
              <mc:Fallback>
                <p:oleObj r:id="rId2" imgW="2997720" imgH="2375640" progId="STATISTICA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8829" y="3652263"/>
                        <a:ext cx="1916076" cy="15448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36" name="TextBox 20"/>
          <p:cNvSpPr txBox="1"/>
          <p:nvPr/>
        </p:nvSpPr>
        <p:spPr>
          <a:xfrm>
            <a:off x="7740214" y="3236173"/>
            <a:ext cx="3791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err="1"/>
              <a:t>Corrected</a:t>
            </a:r>
            <a:r>
              <a:rPr lang="pl-PL" sz="1000" dirty="0"/>
              <a:t> Na and WBC </a:t>
            </a:r>
            <a:r>
              <a:rPr lang="pl-PL" sz="1000" dirty="0" err="1"/>
              <a:t>during</a:t>
            </a:r>
            <a:r>
              <a:rPr lang="pl-PL" sz="1000" dirty="0"/>
              <a:t> </a:t>
            </a:r>
            <a:r>
              <a:rPr lang="pl-PL" sz="1000" dirty="0" err="1"/>
              <a:t>acute</a:t>
            </a:r>
            <a:r>
              <a:rPr lang="pl-PL" sz="1000" dirty="0"/>
              <a:t> </a:t>
            </a:r>
            <a:r>
              <a:rPr lang="pl-PL" sz="1000" dirty="0" err="1"/>
              <a:t>complications</a:t>
            </a:r>
            <a:r>
              <a:rPr lang="pl-PL" sz="1000" dirty="0"/>
              <a:t> of </a:t>
            </a:r>
            <a:r>
              <a:rPr lang="pl-PL" sz="1000" dirty="0" err="1"/>
              <a:t>diabetes</a:t>
            </a:r>
            <a:endParaRPr lang="en-GB" sz="1000" dirty="0"/>
          </a:p>
        </p:txBody>
      </p:sp>
      <p:sp>
        <p:nvSpPr>
          <p:cNvPr id="41" name="TextBox 20"/>
          <p:cNvSpPr txBox="1"/>
          <p:nvPr/>
        </p:nvSpPr>
        <p:spPr>
          <a:xfrm>
            <a:off x="7740213" y="5132764"/>
            <a:ext cx="3791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 err="1"/>
              <a:t>Urinary</a:t>
            </a:r>
            <a:r>
              <a:rPr lang="pl-PL" sz="1000" dirty="0"/>
              <a:t> albumin </a:t>
            </a:r>
            <a:r>
              <a:rPr lang="pl-PL" sz="1000" dirty="0" err="1"/>
              <a:t>excretion</a:t>
            </a:r>
            <a:r>
              <a:rPr lang="pl-PL" sz="1000" dirty="0"/>
              <a:t> and </a:t>
            </a:r>
            <a:r>
              <a:rPr lang="pl-PL" sz="1000" dirty="0" err="1"/>
              <a:t>eGFR</a:t>
            </a:r>
            <a:r>
              <a:rPr lang="pl-PL" sz="1000" dirty="0"/>
              <a:t> </a:t>
            </a:r>
            <a:r>
              <a:rPr lang="pl-PL" sz="1000" dirty="0" err="1"/>
              <a:t>during</a:t>
            </a:r>
            <a:r>
              <a:rPr lang="pl-PL" sz="1000" dirty="0"/>
              <a:t> </a:t>
            </a:r>
            <a:r>
              <a:rPr lang="pl-PL" sz="1000" dirty="0" err="1"/>
              <a:t>follow-up</a:t>
            </a:r>
            <a:endParaRPr lang="en-GB" sz="1000" dirty="0"/>
          </a:p>
        </p:txBody>
      </p:sp>
      <p:graphicFrame>
        <p:nvGraphicFramePr>
          <p:cNvPr id="23" name="Obiek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693556"/>
              </p:ext>
            </p:extLst>
          </p:nvPr>
        </p:nvGraphicFramePr>
        <p:xfrm>
          <a:off x="9721378" y="3652263"/>
          <a:ext cx="1915200" cy="154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910240" imgH="2649960" progId="STATISTICA.Graph">
                  <p:embed/>
                </p:oleObj>
              </mc:Choice>
              <mc:Fallback>
                <p:oleObj r:id="rId4" imgW="2910240" imgH="2649960" progId="STATISTICA.Graph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21378" y="3652263"/>
                        <a:ext cx="1915200" cy="154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iek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167217"/>
              </p:ext>
            </p:extLst>
          </p:nvPr>
        </p:nvGraphicFramePr>
        <p:xfrm>
          <a:off x="7787500" y="1740533"/>
          <a:ext cx="1915200" cy="154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467440" imgH="2497320" progId="STATISTICA.Graph">
                  <p:embed/>
                </p:oleObj>
              </mc:Choice>
              <mc:Fallback>
                <p:oleObj r:id="rId6" imgW="2467440" imgH="2497320" progId="STATISTICA.Graph">
                  <p:embed/>
                  <p:pic>
                    <p:nvPicPr>
                      <p:cNvPr id="0" name="Object 21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7500" y="1740533"/>
                        <a:ext cx="1915200" cy="154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iekt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5969779"/>
              </p:ext>
            </p:extLst>
          </p:nvPr>
        </p:nvGraphicFramePr>
        <p:xfrm>
          <a:off x="9712733" y="1740533"/>
          <a:ext cx="1915200" cy="154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2743200" imgH="2547720" progId="STATISTICA.Graph">
                  <p:embed/>
                </p:oleObj>
              </mc:Choice>
              <mc:Fallback>
                <p:oleObj r:id="rId8" imgW="2743200" imgH="2547720" progId="STATISTICA.Graph">
                  <p:embed/>
                  <p:pic>
                    <p:nvPicPr>
                      <p:cNvPr id="0" name="Object 2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2733" y="1740533"/>
                        <a:ext cx="1915200" cy="154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267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STATISTICA.Graph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Laycock, Joseph</cp:lastModifiedBy>
  <cp:revision>97</cp:revision>
  <dcterms:created xsi:type="dcterms:W3CDTF">2019-06-13T12:30:18Z</dcterms:created>
  <dcterms:modified xsi:type="dcterms:W3CDTF">2022-09-06T08:42:10Z</dcterms:modified>
</cp:coreProperties>
</file>