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2678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320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671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35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038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456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256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5405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1777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715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623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4C2E-D9B2-4207-9321-6E1B79E87B7D}" type="datetimeFigureOut">
              <a:rPr lang="en-IN" smtClean="0"/>
              <a:t>07-09-2022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EE864-97A4-4114-8BEB-15BE71E0CD4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0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2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013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en-IN" b="1" dirty="0">
                <a:solidFill>
                  <a:srgbClr val="C00000"/>
                </a:solidFill>
              </a:rPr>
            </a:br>
            <a:br>
              <a:rPr lang="en-IN" b="1" dirty="0">
                <a:solidFill>
                  <a:srgbClr val="C00000"/>
                </a:solidFill>
              </a:rPr>
            </a:br>
            <a:br>
              <a:rPr lang="en-IN" b="1" dirty="0">
                <a:solidFill>
                  <a:srgbClr val="C00000"/>
                </a:solidFill>
              </a:rPr>
            </a:br>
            <a:r>
              <a:rPr lang="en-IN" b="1" dirty="0">
                <a:solidFill>
                  <a:srgbClr val="C00000"/>
                </a:solidFill>
              </a:rPr>
              <a:t>Detection of Urine Protein </a:t>
            </a:r>
            <a:br>
              <a:rPr lang="en-IN" b="1" dirty="0">
                <a:solidFill>
                  <a:srgbClr val="C00000"/>
                </a:solidFill>
              </a:rPr>
            </a:br>
            <a:r>
              <a:rPr lang="en-IN" b="1" dirty="0">
                <a:solidFill>
                  <a:srgbClr val="C00000"/>
                </a:solidFill>
              </a:rPr>
              <a:t>by Boiling</a:t>
            </a:r>
            <a:br>
              <a:rPr lang="en-IN" b="1" dirty="0">
                <a:solidFill>
                  <a:srgbClr val="C00000"/>
                </a:solidFill>
              </a:rPr>
            </a:br>
            <a:endParaRPr lang="en-I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75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we need?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3537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dirty="0"/>
              <a:t>Test-tubes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Test-tube holder</a:t>
            </a:r>
          </a:p>
          <a:p>
            <a:endParaRPr lang="en-IN" dirty="0"/>
          </a:p>
          <a:p>
            <a:pPr marL="514350" indent="-514350">
              <a:buFont typeface="+mj-lt"/>
              <a:buAutoNum type="arabicPeriod" startAt="3"/>
            </a:pPr>
            <a:r>
              <a:rPr lang="en-IN" dirty="0"/>
              <a:t>Heat Source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dirty="0"/>
              <a:t>Bunsen burner OR Spirit Lamp </a:t>
            </a:r>
          </a:p>
          <a:p>
            <a:pPr marL="457200" lvl="1" indent="0">
              <a:buNone/>
            </a:pPr>
            <a:r>
              <a:rPr lang="en-IN" dirty="0"/>
              <a:t>      (does not produce soot)</a:t>
            </a:r>
          </a:p>
          <a:p>
            <a:pPr marL="457200" lvl="1" indent="0">
              <a:buNone/>
            </a:pPr>
            <a:r>
              <a:rPr lang="en-IN" dirty="0"/>
              <a:t>                 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dirty="0"/>
              <a:t>Candle – produces soot which will need to be wiped off</a:t>
            </a:r>
          </a:p>
          <a:p>
            <a:pPr lvl="1"/>
            <a:endParaRPr lang="en-IN" dirty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grpSp>
        <p:nvGrpSpPr>
          <p:cNvPr id="30" name="Group 29"/>
          <p:cNvGrpSpPr/>
          <p:nvPr/>
        </p:nvGrpSpPr>
        <p:grpSpPr>
          <a:xfrm>
            <a:off x="6096000" y="1544467"/>
            <a:ext cx="5354588" cy="4653132"/>
            <a:chOff x="6096000" y="1544467"/>
            <a:chExt cx="5354588" cy="465313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544467"/>
              <a:ext cx="5161197" cy="348885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102128" y="5182971"/>
              <a:ext cx="15744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dirty="0"/>
                <a:t>Bunsen burner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241957" y="5828267"/>
              <a:ext cx="1729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dirty="0"/>
                <a:t>Test-tube holder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325232" y="5246128"/>
              <a:ext cx="1152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dirty="0"/>
                <a:t>Test-tubes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619911" y="5615460"/>
              <a:ext cx="8306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dirty="0"/>
                <a:t>Candle</a:t>
              </a:r>
            </a:p>
          </p:txBody>
        </p:sp>
        <p:cxnSp>
          <p:nvCxnSpPr>
            <p:cNvPr id="10" name="Straight Arrow Connector 9"/>
            <p:cNvCxnSpPr>
              <a:stCxn id="5" idx="0"/>
            </p:cNvCxnSpPr>
            <p:nvPr/>
          </p:nvCxnSpPr>
          <p:spPr>
            <a:xfrm flipV="1">
              <a:off x="7889363" y="4151871"/>
              <a:ext cx="0" cy="10311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6" idx="0"/>
            </p:cNvCxnSpPr>
            <p:nvPr/>
          </p:nvCxnSpPr>
          <p:spPr>
            <a:xfrm flipH="1" flipV="1">
              <a:off x="9103285" y="4995218"/>
              <a:ext cx="3332" cy="8330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10010775" y="4457700"/>
              <a:ext cx="17652" cy="792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 flipV="1">
              <a:off x="10932585" y="4311821"/>
              <a:ext cx="49740" cy="12404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0340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287" y="84007"/>
            <a:ext cx="10515600" cy="1325563"/>
          </a:xfrm>
        </p:spPr>
        <p:txBody>
          <a:bodyPr/>
          <a:lstStyle/>
          <a:p>
            <a:r>
              <a:rPr lang="en-I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is the test done?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896" y="1767959"/>
            <a:ext cx="6699422" cy="406443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IN" dirty="0"/>
              <a:t>Pour a sample of urine into a test-tube 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IN" dirty="0"/>
              <a:t>Hold the test tube with a holder 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IN" dirty="0"/>
              <a:t>Heat the sample, holding the test-tube inclined over the flame so that just the upper part of the urine is heated.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IN" dirty="0"/>
              <a:t>Allow to just - boil, and then remove from flame.</a:t>
            </a:r>
          </a:p>
          <a:p>
            <a:pPr marL="514350" indent="-514350">
              <a:spcBef>
                <a:spcPts val="2400"/>
              </a:spcBef>
              <a:buFont typeface="+mj-lt"/>
              <a:buAutoNum type="arabicPeriod"/>
            </a:pPr>
            <a:r>
              <a:rPr lang="en-IN" dirty="0"/>
              <a:t>Compare the heated portion with the lower portion.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1790"/>
          <a:stretch/>
        </p:blipFill>
        <p:spPr>
          <a:xfrm>
            <a:off x="7933037" y="1967420"/>
            <a:ext cx="3529884" cy="36672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72066" y="5895969"/>
            <a:ext cx="6417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</a:pPr>
            <a:r>
              <a:rPr lang="en-IN" dirty="0"/>
              <a:t>(Test tubes can be re-used after washing with soap and water, then rinsing well in running water and air drying in inverted position)</a:t>
            </a:r>
          </a:p>
        </p:txBody>
      </p:sp>
    </p:spTree>
    <p:extLst>
      <p:ext uri="{BB962C8B-B14F-4D97-AF65-F5344CB8AC3E}">
        <p14:creationId xmlns:p14="http://schemas.microsoft.com/office/powerpoint/2010/main" val="174333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6858"/>
            <a:ext cx="10515600" cy="1325563"/>
          </a:xfrm>
        </p:spPr>
        <p:txBody>
          <a:bodyPr/>
          <a:lstStyle/>
          <a:p>
            <a:r>
              <a:rPr lang="en-IN" b="1" dirty="0">
                <a:solidFill>
                  <a:srgbClr val="C00000"/>
                </a:solidFill>
              </a:rPr>
              <a:t>Demonstration using a Bunsen Burner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231665" y="1402421"/>
            <a:ext cx="3579231" cy="8239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IN" b="0" dirty="0">
                <a:solidFill>
                  <a:srgbClr val="C00000"/>
                </a:solidFill>
              </a:rPr>
              <a:t>No protein in urine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39788" y="2348555"/>
            <a:ext cx="5157787" cy="443118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00B0F0"/>
                </a:solidFill>
              </a:rPr>
              <a:t>Video </a:t>
            </a:r>
            <a:r>
              <a:rPr lang="en-IN" sz="2000" dirty="0">
                <a:solidFill>
                  <a:srgbClr val="00B0F0"/>
                </a:solidFill>
              </a:rPr>
              <a:t>(click on the play button)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sz="2400" dirty="0"/>
          </a:p>
          <a:p>
            <a:pPr marL="0" indent="0">
              <a:buNone/>
            </a:pPr>
            <a:r>
              <a:rPr lang="en-IN" sz="2000" dirty="0"/>
              <a:t>The urine remains clear after boiling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781329" y="1346205"/>
            <a:ext cx="3790670" cy="8239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IN" b="0" dirty="0">
                <a:solidFill>
                  <a:srgbClr val="C00000"/>
                </a:solidFill>
              </a:rPr>
              <a:t>Presence of Protein in urine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573793" y="2348555"/>
            <a:ext cx="5183188" cy="432486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2600" dirty="0">
                <a:solidFill>
                  <a:srgbClr val="00B0F0"/>
                </a:solidFill>
              </a:rPr>
              <a:t>Video </a:t>
            </a:r>
            <a:r>
              <a:rPr lang="en-IN" sz="2400" dirty="0">
                <a:solidFill>
                  <a:srgbClr val="00B0F0"/>
                </a:solidFill>
              </a:rPr>
              <a:t>(click on play button)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sz="2600" dirty="0">
              <a:solidFill>
                <a:srgbClr val="00B0F0"/>
              </a:solidFill>
            </a:endParaRP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  <a:p>
            <a:pPr marL="0" indent="0">
              <a:buNone/>
            </a:pPr>
            <a:r>
              <a:rPr lang="en-IN" sz="2200" dirty="0"/>
              <a:t>There is a white coagulum formed where the urine has been heated</a:t>
            </a:r>
          </a:p>
        </p:txBody>
      </p:sp>
      <p:pic>
        <p:nvPicPr>
          <p:cNvPr id="8" name="VID_20211202_123617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5400000">
            <a:off x="1701795" y="2515776"/>
            <a:ext cx="2681318" cy="353688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Bunsen burner proteinuria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4474" r="12113"/>
          <a:stretch/>
        </p:blipFill>
        <p:spPr>
          <a:xfrm>
            <a:off x="6955588" y="2943559"/>
            <a:ext cx="3616411" cy="2771003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757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C00000"/>
                </a:solidFill>
              </a:rPr>
              <a:t>Demonstration using a Candle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990600" y="2352847"/>
            <a:ext cx="5181600" cy="4351338"/>
          </a:xfrm>
        </p:spPr>
        <p:txBody>
          <a:bodyPr>
            <a:normAutofit/>
          </a:bodyPr>
          <a:lstStyle/>
          <a:p>
            <a:r>
              <a:rPr lang="en-IN" dirty="0"/>
              <a:t>The soot which is deposited on the test tube needs to be wiped off once it is cool.</a:t>
            </a:r>
          </a:p>
          <a:p>
            <a:endParaRPr lang="en-IN" dirty="0"/>
          </a:p>
          <a:p>
            <a:r>
              <a:rPr lang="en-IN" dirty="0"/>
              <a:t>Here, the white coagulum formed indicates presence of protein.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1714" y="2171615"/>
            <a:ext cx="5181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00B0F0"/>
                </a:solidFill>
              </a:rPr>
              <a:t>Video (click on the play button)</a:t>
            </a:r>
          </a:p>
          <a:p>
            <a:endParaRPr lang="en-IN" dirty="0"/>
          </a:p>
        </p:txBody>
      </p:sp>
      <p:pic>
        <p:nvPicPr>
          <p:cNvPr id="3" name="Candle proteinuri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218" r="16272"/>
          <a:stretch/>
        </p:blipFill>
        <p:spPr>
          <a:xfrm>
            <a:off x="6763265" y="2963068"/>
            <a:ext cx="3624649" cy="2933186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822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 grades of urine protein 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796" y="1690688"/>
            <a:ext cx="3912411" cy="4351338"/>
          </a:xfrm>
        </p:spPr>
      </p:pic>
      <p:sp>
        <p:nvSpPr>
          <p:cNvPr id="5" name="TextBox 4"/>
          <p:cNvSpPr txBox="1"/>
          <p:nvPr/>
        </p:nvSpPr>
        <p:spPr>
          <a:xfrm>
            <a:off x="7798435" y="2548165"/>
            <a:ext cx="44047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/>
              <a:t>The density of the turbidity formed depends on the amount of urine protein.</a:t>
            </a:r>
          </a:p>
          <a:p>
            <a:endParaRPr lang="en-IN" sz="2400" dirty="0"/>
          </a:p>
          <a:p>
            <a:r>
              <a:rPr lang="en-IN" sz="2400" dirty="0"/>
              <a:t>Here comparison is made with dipsticks urine protein measurements.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62141" y="1852407"/>
            <a:ext cx="2966159" cy="4210255"/>
            <a:chOff x="462141" y="1852407"/>
            <a:chExt cx="2966159" cy="421025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t="1" b="2877"/>
            <a:stretch/>
          </p:blipFill>
          <p:spPr>
            <a:xfrm>
              <a:off x="462141" y="1852407"/>
              <a:ext cx="2257425" cy="163741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50422" y="4452937"/>
              <a:ext cx="952500" cy="1609725"/>
            </a:xfrm>
            <a:prstGeom prst="rect">
              <a:avLst/>
            </a:prstGeom>
          </p:spPr>
        </p:pic>
        <p:sp>
          <p:nvSpPr>
            <p:cNvPr id="8" name="Right Arrow 7"/>
            <p:cNvSpPr/>
            <p:nvPr/>
          </p:nvSpPr>
          <p:spPr>
            <a:xfrm>
              <a:off x="2749062" y="2944356"/>
              <a:ext cx="679238" cy="22530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2719566" y="5032496"/>
              <a:ext cx="679238" cy="22530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1509449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 to note</a:t>
            </a:r>
            <a:r>
              <a:rPr lang="en-IN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This is </a:t>
            </a:r>
            <a:r>
              <a:rPr lang="en-IN" cap="all" dirty="0">
                <a:solidFill>
                  <a:srgbClr val="00B0F0"/>
                </a:solidFill>
              </a:rPr>
              <a:t>only a screening test </a:t>
            </a:r>
            <a:r>
              <a:rPr lang="en-IN" dirty="0">
                <a:solidFill>
                  <a:srgbClr val="00B0F0"/>
                </a:solidFill>
              </a:rPr>
              <a:t>and needs to be confirmed by dipsticks or laboratory testing.</a:t>
            </a:r>
          </a:p>
          <a:p>
            <a:endParaRPr lang="en-IN" dirty="0"/>
          </a:p>
          <a:p>
            <a:r>
              <a:rPr lang="en-IN" dirty="0"/>
              <a:t>Phosphate in urine can also cause similar turbidity. Addition of 2-3 drops of 3% acetic acid will lead to clearing of the coagulum in case of phosphate but not in the case of protein.</a:t>
            </a:r>
          </a:p>
          <a:p>
            <a:endParaRPr lang="en-IN" dirty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Please discuss with your Medical Team before making any changes to your/ your child’s treatment.</a:t>
            </a:r>
          </a:p>
        </p:txBody>
      </p:sp>
    </p:spTree>
    <p:extLst>
      <p:ext uri="{BB962C8B-B14F-4D97-AF65-F5344CB8AC3E}">
        <p14:creationId xmlns:p14="http://schemas.microsoft.com/office/powerpoint/2010/main" val="338431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8270789" y="5612070"/>
            <a:ext cx="3435179" cy="8711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N" sz="1100" dirty="0"/>
              <a:t>Mr Partha Pratim Das, Department of Clinical Pathology, </a:t>
            </a:r>
          </a:p>
          <a:p>
            <a:pPr marL="0" indent="0">
              <a:buNone/>
            </a:pPr>
            <a:r>
              <a:rPr lang="en-IN" sz="1100" dirty="0"/>
              <a:t>Dr Sushmita Banerjee, Department of Pediatrics,</a:t>
            </a:r>
          </a:p>
          <a:p>
            <a:pPr marL="0" indent="0">
              <a:buNone/>
            </a:pPr>
            <a:r>
              <a:rPr lang="en-IN" sz="1100" dirty="0"/>
              <a:t>Calcutta Medical Research Institute, Kolkata, India.</a:t>
            </a:r>
          </a:p>
        </p:txBody>
      </p:sp>
    </p:spTree>
    <p:extLst>
      <p:ext uri="{BB962C8B-B14F-4D97-AF65-F5344CB8AC3E}">
        <p14:creationId xmlns:p14="http://schemas.microsoft.com/office/powerpoint/2010/main" val="2094264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364</Words>
  <Application>Microsoft Office PowerPoint</Application>
  <PresentationFormat>Widescreen</PresentationFormat>
  <Paragraphs>62</Paragraphs>
  <Slides>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   Detection of Urine Protein  by Boiling </vt:lpstr>
      <vt:lpstr>What do we need?</vt:lpstr>
      <vt:lpstr>How is the test done? </vt:lpstr>
      <vt:lpstr>Demonstration using a Bunsen Burner</vt:lpstr>
      <vt:lpstr>Demonstration using a Candle</vt:lpstr>
      <vt:lpstr>Different grades of urine protein :</vt:lpstr>
      <vt:lpstr>Points to note: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Detection of Urine Protein  by Boiling</dc:title>
  <dc:creator>Microsoft account</dc:creator>
  <cp:lastModifiedBy>Bob Thompson</cp:lastModifiedBy>
  <cp:revision>27</cp:revision>
  <dcterms:created xsi:type="dcterms:W3CDTF">2021-11-29T11:07:49Z</dcterms:created>
  <dcterms:modified xsi:type="dcterms:W3CDTF">2022-09-07T16:58:06Z</dcterms:modified>
</cp:coreProperties>
</file>