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tiff" ContentType="image/tif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8" r:id="rId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4277"/>
    <a:srgbClr val="296DC0"/>
    <a:srgbClr val="AA0065"/>
    <a:srgbClr val="0092F7"/>
    <a:srgbClr val="65AA00"/>
    <a:srgbClr val="00437A"/>
    <a:srgbClr val="0066B5"/>
    <a:srgbClr val="00447B"/>
    <a:srgbClr val="00447A"/>
    <a:srgbClr val="00457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77" d="100"/>
          <a:sy n="77" d="100"/>
        </p:scale>
        <p:origin x="235" y="43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0" y="1085675"/>
            <a:ext cx="12192000" cy="530689"/>
          </a:xfrm>
          <a:prstGeom prst="rect">
            <a:avLst/>
          </a:prstGeom>
          <a:solidFill>
            <a:srgbClr val="0092F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8" name="Right Triangle 7"/>
          <p:cNvSpPr/>
          <p:nvPr userDrawn="1"/>
        </p:nvSpPr>
        <p:spPr>
          <a:xfrm rot="18900000">
            <a:off x="141777" y="753445"/>
            <a:ext cx="405236" cy="385056"/>
          </a:xfrm>
          <a:prstGeom prst="rtTriangle">
            <a:avLst/>
          </a:prstGeom>
          <a:solidFill>
            <a:srgbClr val="0065A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400"/>
          </a:p>
        </p:txBody>
      </p:sp>
      <p:sp>
        <p:nvSpPr>
          <p:cNvPr id="9" name="Right Triangle 8"/>
          <p:cNvSpPr/>
          <p:nvPr userDrawn="1"/>
        </p:nvSpPr>
        <p:spPr>
          <a:xfrm rot="18900000">
            <a:off x="140123" y="1281465"/>
            <a:ext cx="394279" cy="394278"/>
          </a:xfrm>
          <a:prstGeom prst="rtTriangle">
            <a:avLst/>
          </a:prstGeom>
          <a:solidFill>
            <a:srgbClr val="0092F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400"/>
          </a:p>
        </p:txBody>
      </p:sp>
      <p:sp>
        <p:nvSpPr>
          <p:cNvPr id="10" name="Title 1"/>
          <p:cNvSpPr txBox="1">
            <a:spLocks/>
          </p:cNvSpPr>
          <p:nvPr userDrawn="1"/>
        </p:nvSpPr>
        <p:spPr>
          <a:xfrm>
            <a:off x="0" y="0"/>
            <a:ext cx="12192000" cy="1085673"/>
          </a:xfrm>
          <a:prstGeom prst="rect">
            <a:avLst/>
          </a:prstGeom>
          <a:gradFill flip="none" rotWithShape="1">
            <a:gsLst>
              <a:gs pos="0">
                <a:srgbClr val="0065AA">
                  <a:shade val="30000"/>
                  <a:satMod val="115000"/>
                </a:srgbClr>
              </a:gs>
              <a:gs pos="50000">
                <a:srgbClr val="0065AA">
                  <a:shade val="67500"/>
                  <a:satMod val="115000"/>
                </a:srgbClr>
              </a:gs>
              <a:gs pos="100000">
                <a:srgbClr val="0065AA">
                  <a:shade val="100000"/>
                  <a:satMod val="115000"/>
                </a:srgbClr>
              </a:gs>
            </a:gsLst>
            <a:lin ang="8100000" scaled="1"/>
            <a:tileRect/>
          </a:gradFill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216000" algn="l"/>
            <a:endParaRPr lang="en-GB" sz="2800" b="1" dirty="0">
              <a:solidFill>
                <a:schemeClr val="bg1"/>
              </a:solidFill>
            </a:endParaRPr>
          </a:p>
        </p:txBody>
      </p:sp>
      <p:sp>
        <p:nvSpPr>
          <p:cNvPr id="11" name="Rectangle 10"/>
          <p:cNvSpPr/>
          <p:nvPr userDrawn="1"/>
        </p:nvSpPr>
        <p:spPr>
          <a:xfrm>
            <a:off x="0" y="5576842"/>
            <a:ext cx="7490690" cy="1285854"/>
          </a:xfrm>
          <a:prstGeom prst="rect">
            <a:avLst/>
          </a:prstGeom>
          <a:solidFill>
            <a:srgbClr val="0092F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100" dirty="0"/>
          </a:p>
        </p:txBody>
      </p:sp>
      <p:sp>
        <p:nvSpPr>
          <p:cNvPr id="12" name="Rectangle 11"/>
          <p:cNvSpPr/>
          <p:nvPr userDrawn="1"/>
        </p:nvSpPr>
        <p:spPr>
          <a:xfrm>
            <a:off x="7490690" y="5576843"/>
            <a:ext cx="4702823" cy="421061"/>
          </a:xfrm>
          <a:prstGeom prst="rect">
            <a:avLst/>
          </a:prstGeom>
          <a:gradFill flip="none" rotWithShape="1">
            <a:gsLst>
              <a:gs pos="0">
                <a:srgbClr val="AA0065">
                  <a:shade val="30000"/>
                  <a:satMod val="115000"/>
                </a:srgbClr>
              </a:gs>
              <a:gs pos="50000">
                <a:srgbClr val="AA0065">
                  <a:shade val="67500"/>
                  <a:satMod val="115000"/>
                </a:srgbClr>
              </a:gs>
              <a:gs pos="100000">
                <a:srgbClr val="AA0065">
                  <a:shade val="100000"/>
                  <a:satMod val="115000"/>
                </a:srgbClr>
              </a:gs>
            </a:gsLst>
            <a:lin ang="135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900"/>
          </a:p>
        </p:txBody>
      </p:sp>
      <p:grpSp>
        <p:nvGrpSpPr>
          <p:cNvPr id="13" name="Group 12"/>
          <p:cNvGrpSpPr/>
          <p:nvPr userDrawn="1"/>
        </p:nvGrpSpPr>
        <p:grpSpPr>
          <a:xfrm>
            <a:off x="7637330" y="6083882"/>
            <a:ext cx="4174624" cy="723275"/>
            <a:chOff x="7646796" y="6098813"/>
            <a:chExt cx="4174624" cy="723275"/>
          </a:xfrm>
        </p:grpSpPr>
        <p:pic>
          <p:nvPicPr>
            <p:cNvPr id="14" name="Picture 10" descr="LOGO_IPNA_Blue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646796" y="6186597"/>
              <a:ext cx="581637" cy="58163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5" name="Rectangle 12"/>
            <p:cNvSpPr>
              <a:spLocks noChangeArrowheads="1"/>
            </p:cNvSpPr>
            <p:nvPr/>
          </p:nvSpPr>
          <p:spPr bwMode="auto">
            <a:xfrm>
              <a:off x="8208157" y="6098813"/>
              <a:ext cx="3613263" cy="72327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GB" altLang="en-US" b="1" i="0" u="none" strike="noStrike" cap="none" normalizeH="0" baseline="0" dirty="0">
                  <a:ln>
                    <a:noFill/>
                  </a:ln>
                  <a:solidFill>
                    <a:srgbClr val="296DC0"/>
                  </a:solidFill>
                  <a:effectLst/>
                  <a:latin typeface="Arial" panose="020B060402020202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Pediatric Nephrology</a:t>
              </a:r>
              <a:endParaRPr kumimoji="0" lang="en-GB" altLang="en-US" sz="5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GB" altLang="en-US" sz="11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Journal of the </a:t>
              </a:r>
              <a:br>
                <a:rPr kumimoji="0" lang="en-GB" altLang="en-US" sz="11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</a:br>
              <a:r>
                <a:rPr kumimoji="0" lang="en-GB" altLang="en-US" sz="12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International Pediatric Nephrology Association</a:t>
              </a:r>
              <a:endParaRPr kumimoji="0" lang="en-GB" altLang="en-US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</p:grpSp>
      <p:sp>
        <p:nvSpPr>
          <p:cNvPr id="16" name="Right Triangle 15"/>
          <p:cNvSpPr/>
          <p:nvPr userDrawn="1"/>
        </p:nvSpPr>
        <p:spPr>
          <a:xfrm rot="18900000">
            <a:off x="137739" y="5244782"/>
            <a:ext cx="399045" cy="399044"/>
          </a:xfrm>
          <a:prstGeom prst="rtTriangl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grpSp>
        <p:nvGrpSpPr>
          <p:cNvPr id="17" name="Group 16"/>
          <p:cNvGrpSpPr/>
          <p:nvPr userDrawn="1"/>
        </p:nvGrpSpPr>
        <p:grpSpPr>
          <a:xfrm>
            <a:off x="9694459" y="176810"/>
            <a:ext cx="2349089" cy="747561"/>
            <a:chOff x="2857495" y="1762773"/>
            <a:chExt cx="7219988" cy="2156522"/>
          </a:xfrm>
        </p:grpSpPr>
        <p:sp>
          <p:nvSpPr>
            <p:cNvPr id="18" name="TextBox 17"/>
            <p:cNvSpPr txBox="1"/>
            <p:nvPr/>
          </p:nvSpPr>
          <p:spPr>
            <a:xfrm>
              <a:off x="5167705" y="1762773"/>
              <a:ext cx="4896288" cy="150935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2800" dirty="0">
                  <a:solidFill>
                    <a:schemeClr val="bg1"/>
                  </a:solidFill>
                </a:rPr>
                <a:t>Graphical</a:t>
              </a:r>
            </a:p>
          </p:txBody>
        </p:sp>
        <p:sp>
          <p:nvSpPr>
            <p:cNvPr id="19" name="TextBox 18"/>
            <p:cNvSpPr txBox="1"/>
            <p:nvPr/>
          </p:nvSpPr>
          <p:spPr>
            <a:xfrm>
              <a:off x="5647071" y="2409939"/>
              <a:ext cx="4430412" cy="150935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2800" dirty="0">
                  <a:solidFill>
                    <a:schemeClr val="bg1"/>
                  </a:solidFill>
                </a:rPr>
                <a:t>Abstract</a:t>
              </a:r>
            </a:p>
          </p:txBody>
        </p:sp>
        <p:grpSp>
          <p:nvGrpSpPr>
            <p:cNvPr id="20" name="Group 19"/>
            <p:cNvGrpSpPr/>
            <p:nvPr/>
          </p:nvGrpSpPr>
          <p:grpSpPr>
            <a:xfrm rot="1066865">
              <a:off x="3331177" y="2017651"/>
              <a:ext cx="1664058" cy="1723226"/>
              <a:chOff x="3325506" y="2015311"/>
              <a:chExt cx="1664058" cy="1723226"/>
            </a:xfrm>
          </p:grpSpPr>
          <p:sp>
            <p:nvSpPr>
              <p:cNvPr id="22" name="Curved Up Arrow 21"/>
              <p:cNvSpPr/>
              <p:nvPr/>
            </p:nvSpPr>
            <p:spPr>
              <a:xfrm rot="5612676">
                <a:off x="2869267" y="2471550"/>
                <a:ext cx="1723226" cy="810748"/>
              </a:xfrm>
              <a:prstGeom prst="curvedUpArrow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>
                  <a:solidFill>
                    <a:schemeClr val="tx1"/>
                  </a:solidFill>
                </a:endParaRPr>
              </a:p>
            </p:txBody>
          </p:sp>
          <p:sp>
            <p:nvSpPr>
              <p:cNvPr id="23" name="Trapezoid 22"/>
              <p:cNvSpPr/>
              <p:nvPr/>
            </p:nvSpPr>
            <p:spPr>
              <a:xfrm rot="20743483">
                <a:off x="4034300" y="2870714"/>
                <a:ext cx="516517" cy="852351"/>
              </a:xfrm>
              <a:prstGeom prst="trapezoid">
                <a:avLst/>
              </a:prstGeom>
              <a:solidFill>
                <a:srgbClr val="AA0065"/>
              </a:solidFill>
              <a:ln w="28575">
                <a:solidFill>
                  <a:srgbClr val="00437A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24" name="Trapezoid 23"/>
              <p:cNvSpPr/>
              <p:nvPr/>
            </p:nvSpPr>
            <p:spPr>
              <a:xfrm rot="18485136">
                <a:off x="4227275" y="2752605"/>
                <a:ext cx="545380" cy="807242"/>
              </a:xfrm>
              <a:prstGeom prst="trapezoid">
                <a:avLst>
                  <a:gd name="adj" fmla="val 26969"/>
                </a:avLst>
              </a:prstGeom>
              <a:solidFill>
                <a:srgbClr val="00B050"/>
              </a:solidFill>
              <a:ln w="28575">
                <a:solidFill>
                  <a:srgbClr val="004277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25" name="Trapezoid 24"/>
              <p:cNvSpPr/>
              <p:nvPr/>
            </p:nvSpPr>
            <p:spPr>
              <a:xfrm rot="16200000">
                <a:off x="4313253" y="2492334"/>
                <a:ext cx="545380" cy="807242"/>
              </a:xfrm>
              <a:prstGeom prst="trapezoid">
                <a:avLst/>
              </a:prstGeom>
              <a:solidFill>
                <a:schemeClr val="accent2"/>
              </a:solidFill>
              <a:ln w="28575">
                <a:solidFill>
                  <a:srgbClr val="00447B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26" name="Trapezoid 25"/>
              <p:cNvSpPr/>
              <p:nvPr/>
            </p:nvSpPr>
            <p:spPr>
              <a:xfrm rot="14460500">
                <a:off x="4252007" y="2192236"/>
                <a:ext cx="545380" cy="807242"/>
              </a:xfrm>
              <a:prstGeom prst="trapezoid">
                <a:avLst/>
              </a:prstGeom>
              <a:solidFill>
                <a:srgbClr val="0092F7"/>
              </a:solidFill>
              <a:ln w="25400">
                <a:solidFill>
                  <a:srgbClr val="00437A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27" name="Trapezoid 26"/>
              <p:cNvSpPr/>
              <p:nvPr/>
            </p:nvSpPr>
            <p:spPr>
              <a:xfrm rot="12209348">
                <a:off x="4054992" y="2029218"/>
                <a:ext cx="532285" cy="762409"/>
              </a:xfrm>
              <a:prstGeom prst="trapezoid">
                <a:avLst>
                  <a:gd name="adj" fmla="val 33206"/>
                </a:avLst>
              </a:prstGeom>
              <a:solidFill>
                <a:srgbClr val="9966FF"/>
              </a:solidFill>
              <a:ln w="28575">
                <a:solidFill>
                  <a:srgbClr val="00447A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28" name="Oval 27"/>
              <p:cNvSpPr/>
              <p:nvPr/>
            </p:nvSpPr>
            <p:spPr>
              <a:xfrm>
                <a:off x="3884157" y="2595857"/>
                <a:ext cx="536234" cy="550844"/>
              </a:xfrm>
              <a:prstGeom prst="ellipse">
                <a:avLst/>
              </a:prstGeom>
              <a:solidFill>
                <a:schemeClr val="tx1">
                  <a:lumMod val="50000"/>
                  <a:lumOff val="50000"/>
                </a:schemeClr>
              </a:solidFill>
              <a:ln w="28575">
                <a:solidFill>
                  <a:srgbClr val="00457C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</p:grpSp>
        <p:sp>
          <p:nvSpPr>
            <p:cNvPr id="21" name="Double Brace 20"/>
            <p:cNvSpPr/>
            <p:nvPr/>
          </p:nvSpPr>
          <p:spPr>
            <a:xfrm>
              <a:off x="2857495" y="2112886"/>
              <a:ext cx="2510703" cy="1536932"/>
            </a:xfrm>
            <a:prstGeom prst="bracePair">
              <a:avLst>
                <a:gd name="adj" fmla="val 11432"/>
              </a:avLst>
            </a:prstGeom>
            <a:ln w="22225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</p:grpSp>
    </p:spTree>
    <p:extLst>
      <p:ext uri="{BB962C8B-B14F-4D97-AF65-F5344CB8AC3E}">
        <p14:creationId xmlns:p14="http://schemas.microsoft.com/office/powerpoint/2010/main" val="365508860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14BA06-560F-4272-BD1D-D3D251BC0A82}" type="datetimeFigureOut">
              <a:rPr lang="en-GB" smtClean="0"/>
              <a:t>21/09/2022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2DF36B-8F18-4F81-92A8-26E2BC62951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9611340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F14BA06-560F-4272-BD1D-D3D251BC0A82}" type="datetimeFigureOut">
              <a:rPr lang="en-GB" smtClean="0"/>
              <a:t>21/09/2022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22DF36B-8F18-4F81-92A8-26E2BC62951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9003126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tiff"/><Relationship Id="rId2" Type="http://schemas.openxmlformats.org/officeDocument/2006/relationships/image" Target="../media/image2.tiff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Title 1"/>
          <p:cNvSpPr txBox="1">
            <a:spLocks/>
          </p:cNvSpPr>
          <p:nvPr/>
        </p:nvSpPr>
        <p:spPr>
          <a:xfrm>
            <a:off x="0" y="0"/>
            <a:ext cx="12192000" cy="1085673"/>
          </a:xfrm>
          <a:prstGeom prst="rect">
            <a:avLst/>
          </a:prstGeom>
          <a:noFill/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216000" algn="l"/>
            <a:r>
              <a:rPr lang="en-US" sz="2800" b="1" dirty="0">
                <a:solidFill>
                  <a:schemeClr val="bg1"/>
                </a:solidFill>
              </a:rPr>
              <a:t>Genotype and phenotype analysis and transplantation strategy </a:t>
            </a:r>
          </a:p>
          <a:p>
            <a:pPr marL="216000" algn="l"/>
            <a:r>
              <a:rPr lang="en-US" sz="2800" b="1" dirty="0">
                <a:solidFill>
                  <a:schemeClr val="bg1"/>
                </a:solidFill>
              </a:rPr>
              <a:t>in children with uremia caused by NPHP</a:t>
            </a:r>
            <a:endParaRPr lang="en-GB" sz="2800" b="1" dirty="0">
              <a:solidFill>
                <a:schemeClr val="bg1"/>
              </a:solidFill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180182" y="1047711"/>
            <a:ext cx="1160770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b="1" dirty="0">
                <a:solidFill>
                  <a:schemeClr val="bg1"/>
                </a:solidFill>
              </a:rPr>
              <a:t>HYPOTHESIS</a:t>
            </a:r>
            <a:r>
              <a:rPr lang="en-GB" dirty="0">
                <a:solidFill>
                  <a:schemeClr val="bg1"/>
                </a:solidFill>
              </a:rPr>
              <a:t>: </a:t>
            </a:r>
            <a:r>
              <a:rPr lang="en-US" dirty="0">
                <a:solidFill>
                  <a:schemeClr val="bg1"/>
                </a:solidFill>
              </a:rPr>
              <a:t>Children with different genotypes of NPHP have different phenotypes</a:t>
            </a:r>
            <a:r>
              <a:rPr lang="en-GB" dirty="0">
                <a:solidFill>
                  <a:schemeClr val="bg1"/>
                </a:solidFill>
              </a:rPr>
              <a:t>, </a:t>
            </a:r>
            <a:r>
              <a:rPr lang="en-US" dirty="0">
                <a:solidFill>
                  <a:schemeClr val="bg1"/>
                </a:solidFill>
              </a:rPr>
              <a:t>isolated kidney transplantation can be used as an option for children with </a:t>
            </a:r>
            <a:r>
              <a:rPr lang="en-US" dirty="0" err="1">
                <a:solidFill>
                  <a:schemeClr val="bg1"/>
                </a:solidFill>
              </a:rPr>
              <a:t>Boichis</a:t>
            </a:r>
            <a:r>
              <a:rPr lang="en-US" dirty="0">
                <a:solidFill>
                  <a:schemeClr val="bg1"/>
                </a:solidFill>
              </a:rPr>
              <a:t> syndrome.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173448" y="1758951"/>
            <a:ext cx="1150593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b="1" dirty="0">
                <a:solidFill>
                  <a:srgbClr val="0065AA"/>
                </a:solidFill>
              </a:rPr>
              <a:t>DESIGN &amp; OUTCOMES</a:t>
            </a:r>
            <a:r>
              <a:rPr lang="en-GB" dirty="0">
                <a:solidFill>
                  <a:srgbClr val="0065AA"/>
                </a:solidFill>
              </a:rPr>
              <a:t>: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7679856" y="5587477"/>
            <a:ext cx="410803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dirty="0">
                <a:solidFill>
                  <a:schemeClr val="bg1"/>
                </a:solidFill>
                <a:latin typeface="+mj-lt"/>
              </a:rPr>
              <a:t>Li et al. 202</a:t>
            </a:r>
            <a:r>
              <a:rPr lang="en-US" altLang="zh-CN" sz="2000" b="1">
                <a:solidFill>
                  <a:schemeClr val="bg1"/>
                </a:solidFill>
                <a:latin typeface="+mj-lt"/>
              </a:rPr>
              <a:t>2</a:t>
            </a:r>
            <a:endParaRPr lang="en-GB" sz="1400" b="1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28" name="TextBox 27"/>
          <p:cNvSpPr txBox="1"/>
          <p:nvPr/>
        </p:nvSpPr>
        <p:spPr>
          <a:xfrm>
            <a:off x="173448" y="5649599"/>
            <a:ext cx="7141846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600"/>
              </a:spcAft>
            </a:pPr>
            <a:r>
              <a:rPr lang="en-GB" b="1" dirty="0">
                <a:solidFill>
                  <a:schemeClr val="bg1"/>
                </a:solidFill>
              </a:rPr>
              <a:t>CONCLUSION</a:t>
            </a:r>
            <a:r>
              <a:rPr lang="en-GB" dirty="0">
                <a:solidFill>
                  <a:schemeClr val="bg1"/>
                </a:solidFill>
              </a:rPr>
              <a:t>: </a:t>
            </a:r>
            <a:r>
              <a:rPr lang="en-US" dirty="0">
                <a:solidFill>
                  <a:schemeClr val="bg1"/>
                </a:solidFill>
              </a:rPr>
              <a:t>NPHP1 mutations are the most common in children with NPHP, the phenotype of NPHP1 mutation is significantly different from that of non-NPHP1 mutation. I</a:t>
            </a:r>
            <a:r>
              <a:rPr lang="en-US" altLang="zh-CN" dirty="0">
                <a:solidFill>
                  <a:schemeClr val="bg1"/>
                </a:solidFill>
              </a:rPr>
              <a:t>solated kidney transplantation can be used as an option for children with </a:t>
            </a:r>
            <a:r>
              <a:rPr lang="en-US" altLang="zh-CN" dirty="0" err="1">
                <a:solidFill>
                  <a:schemeClr val="bg1"/>
                </a:solidFill>
              </a:rPr>
              <a:t>Boichis</a:t>
            </a:r>
            <a:r>
              <a:rPr lang="en-US" altLang="zh-CN" dirty="0">
                <a:solidFill>
                  <a:schemeClr val="bg1"/>
                </a:solidFill>
              </a:rPr>
              <a:t> syndrome.</a:t>
            </a:r>
            <a:endParaRPr lang="en-GB" dirty="0">
              <a:solidFill>
                <a:schemeClr val="bg1"/>
              </a:solidFill>
            </a:endParaRPr>
          </a:p>
        </p:txBody>
      </p:sp>
      <p:sp>
        <p:nvSpPr>
          <p:cNvPr id="7" name="Freeform: Shape 46">
            <a:extLst>
              <a:ext uri="{FF2B5EF4-FFF2-40B4-BE49-F238E27FC236}">
                <a16:creationId xmlns:a16="http://schemas.microsoft.com/office/drawing/2014/main" id="{78FC71A3-37E2-4BA4-A883-E2AB184DF001}"/>
              </a:ext>
            </a:extLst>
          </p:cNvPr>
          <p:cNvSpPr/>
          <p:nvPr/>
        </p:nvSpPr>
        <p:spPr>
          <a:xfrm>
            <a:off x="210620" y="3048252"/>
            <a:ext cx="513284" cy="1049898"/>
          </a:xfrm>
          <a:custGeom>
            <a:avLst/>
            <a:gdLst>
              <a:gd name="connsiteX0" fmla="*/ 427832 w 855663"/>
              <a:gd name="connsiteY0" fmla="*/ 350043 h 1750218"/>
              <a:gd name="connsiteX1" fmla="*/ 556181 w 855663"/>
              <a:gd name="connsiteY1" fmla="*/ 365601 h 1750218"/>
              <a:gd name="connsiteX2" fmla="*/ 719535 w 855663"/>
              <a:gd name="connsiteY2" fmla="*/ 451168 h 1750218"/>
              <a:gd name="connsiteX3" fmla="*/ 742872 w 855663"/>
              <a:gd name="connsiteY3" fmla="*/ 493950 h 1750218"/>
              <a:gd name="connsiteX4" fmla="*/ 851774 w 855663"/>
              <a:gd name="connsiteY4" fmla="*/ 956786 h 1750218"/>
              <a:gd name="connsiteX5" fmla="*/ 855663 w 855663"/>
              <a:gd name="connsiteY5" fmla="*/ 976232 h 1750218"/>
              <a:gd name="connsiteX6" fmla="*/ 777876 w 855663"/>
              <a:gd name="connsiteY6" fmla="*/ 1054020 h 1750218"/>
              <a:gd name="connsiteX7" fmla="*/ 703977 w 855663"/>
              <a:gd name="connsiteY7" fmla="*/ 995680 h 1750218"/>
              <a:gd name="connsiteX8" fmla="*/ 622301 w 855663"/>
              <a:gd name="connsiteY8" fmla="*/ 657304 h 1750218"/>
              <a:gd name="connsiteX9" fmla="*/ 622301 w 855663"/>
              <a:gd name="connsiteY9" fmla="*/ 1750218 h 1750218"/>
              <a:gd name="connsiteX10" fmla="*/ 466726 w 855663"/>
              <a:gd name="connsiteY10" fmla="*/ 1750218 h 1750218"/>
              <a:gd name="connsiteX11" fmla="*/ 466726 w 855663"/>
              <a:gd name="connsiteY11" fmla="*/ 1050131 h 1750218"/>
              <a:gd name="connsiteX12" fmla="*/ 388938 w 855663"/>
              <a:gd name="connsiteY12" fmla="*/ 1050131 h 1750218"/>
              <a:gd name="connsiteX13" fmla="*/ 388938 w 855663"/>
              <a:gd name="connsiteY13" fmla="*/ 1750218 h 1750218"/>
              <a:gd name="connsiteX14" fmla="*/ 233363 w 855663"/>
              <a:gd name="connsiteY14" fmla="*/ 1750218 h 1750218"/>
              <a:gd name="connsiteX15" fmla="*/ 233363 w 855663"/>
              <a:gd name="connsiteY15" fmla="*/ 661193 h 1750218"/>
              <a:gd name="connsiteX16" fmla="*/ 151686 w 855663"/>
              <a:gd name="connsiteY16" fmla="*/ 999569 h 1750218"/>
              <a:gd name="connsiteX17" fmla="*/ 77788 w 855663"/>
              <a:gd name="connsiteY17" fmla="*/ 1057910 h 1750218"/>
              <a:gd name="connsiteX18" fmla="*/ 0 w 855663"/>
              <a:gd name="connsiteY18" fmla="*/ 980123 h 1750218"/>
              <a:gd name="connsiteX19" fmla="*/ 3889 w 855663"/>
              <a:gd name="connsiteY19" fmla="*/ 960675 h 1750218"/>
              <a:gd name="connsiteX20" fmla="*/ 112792 w 855663"/>
              <a:gd name="connsiteY20" fmla="*/ 497840 h 1750218"/>
              <a:gd name="connsiteX21" fmla="*/ 136129 w 855663"/>
              <a:gd name="connsiteY21" fmla="*/ 455057 h 1750218"/>
              <a:gd name="connsiteX22" fmla="*/ 299482 w 855663"/>
              <a:gd name="connsiteY22" fmla="*/ 369490 h 1750218"/>
              <a:gd name="connsiteX23" fmla="*/ 427832 w 855663"/>
              <a:gd name="connsiteY23" fmla="*/ 350043 h 1750218"/>
              <a:gd name="connsiteX24" fmla="*/ 427831 w 855663"/>
              <a:gd name="connsiteY24" fmla="*/ 0 h 1750218"/>
              <a:gd name="connsiteX25" fmla="*/ 583406 w 855663"/>
              <a:gd name="connsiteY25" fmla="*/ 155575 h 1750218"/>
              <a:gd name="connsiteX26" fmla="*/ 427831 w 855663"/>
              <a:gd name="connsiteY26" fmla="*/ 311150 h 1750218"/>
              <a:gd name="connsiteX27" fmla="*/ 272256 w 855663"/>
              <a:gd name="connsiteY27" fmla="*/ 155575 h 1750218"/>
              <a:gd name="connsiteX28" fmla="*/ 427831 w 855663"/>
              <a:gd name="connsiteY28" fmla="*/ 0 h 17502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</a:cxnLst>
            <a:rect l="l" t="t" r="r" b="b"/>
            <a:pathLst>
              <a:path w="855663" h="1750218">
                <a:moveTo>
                  <a:pt x="427832" y="350043"/>
                </a:moveTo>
                <a:cubicBezTo>
                  <a:pt x="470615" y="350043"/>
                  <a:pt x="513398" y="357821"/>
                  <a:pt x="556181" y="365601"/>
                </a:cubicBezTo>
                <a:cubicBezTo>
                  <a:pt x="618412" y="385047"/>
                  <a:pt x="672862" y="412273"/>
                  <a:pt x="719535" y="451168"/>
                </a:cubicBezTo>
                <a:cubicBezTo>
                  <a:pt x="731203" y="462835"/>
                  <a:pt x="738983" y="478392"/>
                  <a:pt x="742872" y="493950"/>
                </a:cubicBezTo>
                <a:lnTo>
                  <a:pt x="851774" y="956786"/>
                </a:lnTo>
                <a:cubicBezTo>
                  <a:pt x="851774" y="960675"/>
                  <a:pt x="855663" y="968454"/>
                  <a:pt x="855663" y="976232"/>
                </a:cubicBezTo>
                <a:cubicBezTo>
                  <a:pt x="855663" y="1019016"/>
                  <a:pt x="820659" y="1054020"/>
                  <a:pt x="777876" y="1054020"/>
                </a:cubicBezTo>
                <a:cubicBezTo>
                  <a:pt x="742872" y="1054020"/>
                  <a:pt x="711757" y="1026795"/>
                  <a:pt x="703977" y="995680"/>
                </a:cubicBezTo>
                <a:lnTo>
                  <a:pt x="622301" y="657304"/>
                </a:lnTo>
                <a:lnTo>
                  <a:pt x="622301" y="1750218"/>
                </a:lnTo>
                <a:lnTo>
                  <a:pt x="466726" y="1750218"/>
                </a:lnTo>
                <a:lnTo>
                  <a:pt x="466726" y="1050131"/>
                </a:lnTo>
                <a:lnTo>
                  <a:pt x="388938" y="1050131"/>
                </a:lnTo>
                <a:lnTo>
                  <a:pt x="388938" y="1750218"/>
                </a:lnTo>
                <a:lnTo>
                  <a:pt x="233363" y="1750218"/>
                </a:lnTo>
                <a:lnTo>
                  <a:pt x="233363" y="661193"/>
                </a:lnTo>
                <a:lnTo>
                  <a:pt x="151686" y="999569"/>
                </a:lnTo>
                <a:cubicBezTo>
                  <a:pt x="143907" y="1030684"/>
                  <a:pt x="112792" y="1057910"/>
                  <a:pt x="77788" y="1057910"/>
                </a:cubicBezTo>
                <a:cubicBezTo>
                  <a:pt x="35004" y="1057910"/>
                  <a:pt x="0" y="1022905"/>
                  <a:pt x="0" y="980123"/>
                </a:cubicBezTo>
                <a:cubicBezTo>
                  <a:pt x="0" y="972343"/>
                  <a:pt x="3889" y="964564"/>
                  <a:pt x="3889" y="960675"/>
                </a:cubicBezTo>
                <a:lnTo>
                  <a:pt x="112792" y="497840"/>
                </a:lnTo>
                <a:cubicBezTo>
                  <a:pt x="116682" y="482281"/>
                  <a:pt x="124460" y="466725"/>
                  <a:pt x="136129" y="455057"/>
                </a:cubicBezTo>
                <a:cubicBezTo>
                  <a:pt x="182801" y="416162"/>
                  <a:pt x="237252" y="385047"/>
                  <a:pt x="299482" y="369490"/>
                </a:cubicBezTo>
                <a:cubicBezTo>
                  <a:pt x="342265" y="357821"/>
                  <a:pt x="385049" y="350043"/>
                  <a:pt x="427832" y="350043"/>
                </a:cubicBezTo>
                <a:close/>
                <a:moveTo>
                  <a:pt x="427831" y="0"/>
                </a:moveTo>
                <a:cubicBezTo>
                  <a:pt x="513753" y="0"/>
                  <a:pt x="583406" y="69653"/>
                  <a:pt x="583406" y="155575"/>
                </a:cubicBezTo>
                <a:cubicBezTo>
                  <a:pt x="583406" y="241496"/>
                  <a:pt x="513753" y="311150"/>
                  <a:pt x="427831" y="311150"/>
                </a:cubicBezTo>
                <a:cubicBezTo>
                  <a:pt x="341910" y="311150"/>
                  <a:pt x="272256" y="241496"/>
                  <a:pt x="272256" y="155575"/>
                </a:cubicBezTo>
                <a:cubicBezTo>
                  <a:pt x="272256" y="69653"/>
                  <a:pt x="341910" y="0"/>
                  <a:pt x="427831" y="0"/>
                </a:cubicBezTo>
                <a:close/>
              </a:path>
            </a:pathLst>
          </a:custGeom>
          <a:solidFill>
            <a:srgbClr val="65AA00"/>
          </a:solidFill>
          <a:ln w="15081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endParaRPr lang="en-US"/>
          </a:p>
        </p:txBody>
      </p:sp>
      <p:sp>
        <p:nvSpPr>
          <p:cNvPr id="9" name="Rectangle 19">
            <a:extLst>
              <a:ext uri="{FF2B5EF4-FFF2-40B4-BE49-F238E27FC236}">
                <a16:creationId xmlns:a16="http://schemas.microsoft.com/office/drawing/2014/main" id="{715FFF49-C6AB-43D7-8F32-9E0269D13358}"/>
              </a:ext>
            </a:extLst>
          </p:cNvPr>
          <p:cNvSpPr/>
          <p:nvPr/>
        </p:nvSpPr>
        <p:spPr>
          <a:xfrm>
            <a:off x="832705" y="2826678"/>
            <a:ext cx="1728385" cy="614223"/>
          </a:xfrm>
          <a:prstGeom prst="rect">
            <a:avLst/>
          </a:prstGeom>
          <a:solidFill>
            <a:srgbClr val="296DC0"/>
          </a:solidFill>
          <a:ln w="41275">
            <a:noFill/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/>
              <a:t>Genotype variation</a:t>
            </a:r>
          </a:p>
        </p:txBody>
      </p:sp>
      <p:cxnSp>
        <p:nvCxnSpPr>
          <p:cNvPr id="10" name="Straight Arrow Connector 44">
            <a:extLst>
              <a:ext uri="{FF2B5EF4-FFF2-40B4-BE49-F238E27FC236}">
                <a16:creationId xmlns:a16="http://schemas.microsoft.com/office/drawing/2014/main" id="{CE9428AB-42F1-4D63-B1EA-6AD3BD2149EB}"/>
              </a:ext>
            </a:extLst>
          </p:cNvPr>
          <p:cNvCxnSpPr>
            <a:cxnSpLocks/>
          </p:cNvCxnSpPr>
          <p:nvPr/>
        </p:nvCxnSpPr>
        <p:spPr>
          <a:xfrm flipV="1">
            <a:off x="2631247" y="3201062"/>
            <a:ext cx="625158" cy="188013"/>
          </a:xfrm>
          <a:prstGeom prst="straightConnector1">
            <a:avLst/>
          </a:prstGeom>
          <a:ln w="31750">
            <a:solidFill>
              <a:srgbClr val="296DC0"/>
            </a:solidFill>
            <a:headEnd w="lg" len="med"/>
            <a:tailEnd type="arrow" w="lg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Arrow Connector 46">
            <a:extLst>
              <a:ext uri="{FF2B5EF4-FFF2-40B4-BE49-F238E27FC236}">
                <a16:creationId xmlns:a16="http://schemas.microsoft.com/office/drawing/2014/main" id="{30B7EE43-A701-4C1E-91B6-399C1E399623}"/>
              </a:ext>
            </a:extLst>
          </p:cNvPr>
          <p:cNvCxnSpPr>
            <a:cxnSpLocks/>
          </p:cNvCxnSpPr>
          <p:nvPr/>
        </p:nvCxnSpPr>
        <p:spPr>
          <a:xfrm>
            <a:off x="2669687" y="3818708"/>
            <a:ext cx="586718" cy="187367"/>
          </a:xfrm>
          <a:prstGeom prst="straightConnector1">
            <a:avLst/>
          </a:prstGeom>
          <a:ln w="31750">
            <a:solidFill>
              <a:srgbClr val="296DC0"/>
            </a:solidFill>
            <a:headEnd w="lg" len="med"/>
            <a:tailEnd type="arrow" w="lg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Rectangle 48">
            <a:extLst>
              <a:ext uri="{FF2B5EF4-FFF2-40B4-BE49-F238E27FC236}">
                <a16:creationId xmlns:a16="http://schemas.microsoft.com/office/drawing/2014/main" id="{72B4580D-634F-466D-9BFB-021CAD3B9255}"/>
              </a:ext>
            </a:extLst>
          </p:cNvPr>
          <p:cNvSpPr/>
          <p:nvPr/>
        </p:nvSpPr>
        <p:spPr>
          <a:xfrm>
            <a:off x="815123" y="3649690"/>
            <a:ext cx="1735313" cy="622841"/>
          </a:xfrm>
          <a:prstGeom prst="rect">
            <a:avLst/>
          </a:prstGeom>
          <a:noFill/>
          <a:ln w="41275">
            <a:solidFill>
              <a:srgbClr val="296DC0"/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>
                <a:solidFill>
                  <a:srgbClr val="296DC0"/>
                </a:solidFill>
              </a:rPr>
              <a:t>Phenotype diversity</a:t>
            </a:r>
          </a:p>
        </p:txBody>
      </p:sp>
      <p:sp>
        <p:nvSpPr>
          <p:cNvPr id="14" name="TextBox 29">
            <a:extLst>
              <a:ext uri="{FF2B5EF4-FFF2-40B4-BE49-F238E27FC236}">
                <a16:creationId xmlns:a16="http://schemas.microsoft.com/office/drawing/2014/main" id="{B515B91B-E938-4246-9AF2-FAAAB941328D}"/>
              </a:ext>
            </a:extLst>
          </p:cNvPr>
          <p:cNvSpPr txBox="1"/>
          <p:nvPr/>
        </p:nvSpPr>
        <p:spPr>
          <a:xfrm>
            <a:off x="3326562" y="2566816"/>
            <a:ext cx="4011899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000" b="1" dirty="0">
                <a:solidFill>
                  <a:srgbClr val="296DC0"/>
                </a:solidFill>
              </a:rPr>
              <a:t>T</a:t>
            </a:r>
            <a:r>
              <a:rPr lang="en-US" sz="2000" b="1" dirty="0">
                <a:solidFill>
                  <a:srgbClr val="296DC0"/>
                </a:solidFill>
              </a:rPr>
              <a:t>he phenotype of NPHP1 mutation is significantly different from that of non-NPHP1 mutation</a:t>
            </a:r>
            <a:endParaRPr lang="en-GB" sz="2000" b="1" dirty="0">
              <a:solidFill>
                <a:srgbClr val="296DC0"/>
              </a:solidFill>
            </a:endParaRPr>
          </a:p>
        </p:txBody>
      </p:sp>
      <p:sp>
        <p:nvSpPr>
          <p:cNvPr id="15" name="TextBox 30">
            <a:extLst>
              <a:ext uri="{FF2B5EF4-FFF2-40B4-BE49-F238E27FC236}">
                <a16:creationId xmlns:a16="http://schemas.microsoft.com/office/drawing/2014/main" id="{DBD384CD-D417-4F1E-9E7A-526F4FBB378A}"/>
              </a:ext>
            </a:extLst>
          </p:cNvPr>
          <p:cNvSpPr txBox="1"/>
          <p:nvPr/>
        </p:nvSpPr>
        <p:spPr>
          <a:xfrm>
            <a:off x="-198770" y="4513680"/>
            <a:ext cx="3791333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000" b="1" dirty="0">
                <a:solidFill>
                  <a:srgbClr val="65AA00"/>
                </a:solidFill>
              </a:rPr>
              <a:t>Retrospective </a:t>
            </a:r>
          </a:p>
          <a:p>
            <a:pPr algn="ctr"/>
            <a:r>
              <a:rPr lang="en-GB" sz="2000" b="1" dirty="0">
                <a:solidFill>
                  <a:srgbClr val="65AA00"/>
                </a:solidFill>
              </a:rPr>
              <a:t>single centre study</a:t>
            </a:r>
          </a:p>
        </p:txBody>
      </p:sp>
      <p:pic>
        <p:nvPicPr>
          <p:cNvPr id="5" name="图片 4">
            <a:extLst>
              <a:ext uri="{FF2B5EF4-FFF2-40B4-BE49-F238E27FC236}">
                <a16:creationId xmlns:a16="http://schemas.microsoft.com/office/drawing/2014/main" id="{1E073B6A-DEA4-4733-BC16-503613FD1634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77902" y="3224938"/>
            <a:ext cx="2772403" cy="1807957"/>
          </a:xfrm>
          <a:prstGeom prst="rect">
            <a:avLst/>
          </a:prstGeom>
        </p:spPr>
      </p:pic>
      <p:pic>
        <p:nvPicPr>
          <p:cNvPr id="17" name="图片 16">
            <a:extLst>
              <a:ext uri="{FF2B5EF4-FFF2-40B4-BE49-F238E27FC236}">
                <a16:creationId xmlns:a16="http://schemas.microsoft.com/office/drawing/2014/main" id="{9CAF2BAE-BC75-4E6C-B84E-A89995485334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48059" y="1666131"/>
            <a:ext cx="2772403" cy="1762869"/>
          </a:xfrm>
          <a:prstGeom prst="rect">
            <a:avLst/>
          </a:prstGeom>
        </p:spPr>
      </p:pic>
      <p:sp>
        <p:nvSpPr>
          <p:cNvPr id="29" name="TextBox 20">
            <a:extLst>
              <a:ext uri="{FF2B5EF4-FFF2-40B4-BE49-F238E27FC236}">
                <a16:creationId xmlns:a16="http://schemas.microsoft.com/office/drawing/2014/main" id="{1ED97466-0EAA-4747-95A8-D25D524CC92D}"/>
              </a:ext>
            </a:extLst>
          </p:cNvPr>
          <p:cNvSpPr txBox="1"/>
          <p:nvPr/>
        </p:nvSpPr>
        <p:spPr>
          <a:xfrm>
            <a:off x="-212888" y="2345819"/>
            <a:ext cx="379133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000" b="1" dirty="0">
                <a:solidFill>
                  <a:srgbClr val="00437A"/>
                </a:solidFill>
              </a:rPr>
              <a:t>29 patients with NPHP</a:t>
            </a:r>
            <a:endParaRPr lang="en-GB" sz="2000" b="1" dirty="0">
              <a:solidFill>
                <a:srgbClr val="00437A"/>
              </a:solidFill>
            </a:endParaRPr>
          </a:p>
        </p:txBody>
      </p:sp>
      <p:sp>
        <p:nvSpPr>
          <p:cNvPr id="33" name="TextBox 29">
            <a:extLst>
              <a:ext uri="{FF2B5EF4-FFF2-40B4-BE49-F238E27FC236}">
                <a16:creationId xmlns:a16="http://schemas.microsoft.com/office/drawing/2014/main" id="{2CA098F2-2D0F-44C3-9A69-8021E9D37218}"/>
              </a:ext>
            </a:extLst>
          </p:cNvPr>
          <p:cNvSpPr txBox="1"/>
          <p:nvPr/>
        </p:nvSpPr>
        <p:spPr>
          <a:xfrm>
            <a:off x="3143819" y="3844242"/>
            <a:ext cx="4194642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b="1" dirty="0">
                <a:solidFill>
                  <a:srgbClr val="296DC0"/>
                </a:solidFill>
              </a:rPr>
              <a:t>NPHP patients with different phenotypes should adopt different transplantation strategies</a:t>
            </a:r>
            <a:endParaRPr lang="en-GB" sz="2000" b="1" dirty="0">
              <a:solidFill>
                <a:srgbClr val="296DC0"/>
              </a:solidFill>
            </a:endParaRPr>
          </a:p>
        </p:txBody>
      </p:sp>
      <p:sp>
        <p:nvSpPr>
          <p:cNvPr id="39" name="TextBox 30">
            <a:extLst>
              <a:ext uri="{FF2B5EF4-FFF2-40B4-BE49-F238E27FC236}">
                <a16:creationId xmlns:a16="http://schemas.microsoft.com/office/drawing/2014/main" id="{4A242BAB-CB9E-49CF-81D4-306DCB6953D2}"/>
              </a:ext>
            </a:extLst>
          </p:cNvPr>
          <p:cNvSpPr txBox="1"/>
          <p:nvPr/>
        </p:nvSpPr>
        <p:spPr>
          <a:xfrm>
            <a:off x="6941305" y="4864832"/>
            <a:ext cx="5277865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b="1" dirty="0">
                <a:solidFill>
                  <a:srgbClr val="65AA00"/>
                </a:solidFill>
              </a:rPr>
              <a:t>Genotype and phenotype variations and transplantation strategies in patients with NPHP</a:t>
            </a:r>
            <a:endParaRPr lang="en-GB" sz="2000" b="1" dirty="0">
              <a:solidFill>
                <a:srgbClr val="65AA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6742887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edNeph_VisualAbstract_Template_NoText.potx" id="{B1C48F58-D1E0-4C98-814B-D3979964E517}" vid="{3276ECFE-687C-499A-B544-1DE21692DD6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3124</TotalTime>
  <Words>140</Words>
  <Application>Microsoft Office PowerPoint</Application>
  <PresentationFormat>Widescreen</PresentationFormat>
  <Paragraphs>14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Arial</vt:lpstr>
      <vt:lpstr>Calibri</vt:lpstr>
      <vt:lpstr>Calibri Light</vt:lpstr>
      <vt:lpstr>Office Theme</vt:lpstr>
      <vt:lpstr>PowerPoint Presentation</vt:lpstr>
    </vt:vector>
  </TitlesOfParts>
  <Company>University College London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DRAFT IDEAS  initially using a combination of    monochromatic and triadic colours</dc:title>
  <dc:creator>Joseph Laycock</dc:creator>
  <cp:lastModifiedBy>Laycock, Joseph</cp:lastModifiedBy>
  <cp:revision>66</cp:revision>
  <dcterms:created xsi:type="dcterms:W3CDTF">2019-06-13T12:30:18Z</dcterms:created>
  <dcterms:modified xsi:type="dcterms:W3CDTF">2022-09-21T13:09:47Z</dcterms:modified>
</cp:coreProperties>
</file>