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44244" y="-1077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Clinical and molecular characterization of a large primary </a:t>
            </a:r>
          </a:p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hyperoxaluria cohort from Saudi Arabia: A retrospective study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6260" y="1130422"/>
            <a:ext cx="1186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HYPOTHESIS</a:t>
            </a:r>
            <a:r>
              <a:rPr lang="en-GB" sz="1600" dirty="0">
                <a:solidFill>
                  <a:schemeClr val="bg1"/>
                </a:solidFill>
              </a:rPr>
              <a:t>: Identifying the common clinical symptoms and genetic variants of primary hyperoxaluria in the Saudi population.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954" y="1761243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Alfadhel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2022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48668"/>
            <a:ext cx="714184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en-US" sz="1600" b="1" dirty="0">
                <a:solidFill>
                  <a:schemeClr val="bg1"/>
                </a:solidFill>
              </a:rPr>
              <a:t>These findings will help to pinpoint the frequent hotspot variants in the Saudi population which likely will improve diagnostic and management strategies in the future. </a:t>
            </a:r>
            <a:endParaRPr lang="en-GB" sz="1600" b="1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Freeform: Shape 46">
            <a:extLst>
              <a:ext uri="{FF2B5EF4-FFF2-40B4-BE49-F238E27FC236}">
                <a16:creationId xmlns:a16="http://schemas.microsoft.com/office/drawing/2014/main" id="{1A3C2C5A-FD69-90B9-43EA-D6CA743F63E9}"/>
              </a:ext>
            </a:extLst>
          </p:cNvPr>
          <p:cNvSpPr/>
          <p:nvPr/>
        </p:nvSpPr>
        <p:spPr>
          <a:xfrm>
            <a:off x="583798" y="3490931"/>
            <a:ext cx="333801" cy="49776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100" dirty="0"/>
          </a:p>
        </p:txBody>
      </p:sp>
      <p:sp>
        <p:nvSpPr>
          <p:cNvPr id="34" name="Freeform: Shape 46">
            <a:extLst>
              <a:ext uri="{FF2B5EF4-FFF2-40B4-BE49-F238E27FC236}">
                <a16:creationId xmlns:a16="http://schemas.microsoft.com/office/drawing/2014/main" id="{992A8F2B-9454-F35A-867E-4F87D806D541}"/>
              </a:ext>
            </a:extLst>
          </p:cNvPr>
          <p:cNvSpPr/>
          <p:nvPr/>
        </p:nvSpPr>
        <p:spPr>
          <a:xfrm>
            <a:off x="183961" y="3005105"/>
            <a:ext cx="329294" cy="4572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100" dirty="0"/>
          </a:p>
        </p:txBody>
      </p:sp>
      <p:sp>
        <p:nvSpPr>
          <p:cNvPr id="35" name="Freeform: Shape 46">
            <a:extLst>
              <a:ext uri="{FF2B5EF4-FFF2-40B4-BE49-F238E27FC236}">
                <a16:creationId xmlns:a16="http://schemas.microsoft.com/office/drawing/2014/main" id="{A31FE633-25C0-1397-6A49-C3AAA58AFA85}"/>
              </a:ext>
            </a:extLst>
          </p:cNvPr>
          <p:cNvSpPr/>
          <p:nvPr/>
        </p:nvSpPr>
        <p:spPr>
          <a:xfrm>
            <a:off x="173448" y="3508115"/>
            <a:ext cx="319676" cy="4572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100" dirty="0"/>
          </a:p>
        </p:txBody>
      </p:sp>
      <p:sp>
        <p:nvSpPr>
          <p:cNvPr id="36" name="Freeform: Shape 46">
            <a:extLst>
              <a:ext uri="{FF2B5EF4-FFF2-40B4-BE49-F238E27FC236}">
                <a16:creationId xmlns:a16="http://schemas.microsoft.com/office/drawing/2014/main" id="{EB620332-93B2-84C3-CCA3-BDD982D5DEBE}"/>
              </a:ext>
            </a:extLst>
          </p:cNvPr>
          <p:cNvSpPr/>
          <p:nvPr/>
        </p:nvSpPr>
        <p:spPr>
          <a:xfrm>
            <a:off x="609386" y="3029357"/>
            <a:ext cx="311261" cy="4572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1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0B1533F-1A42-394D-93E5-12EE084F3690}"/>
              </a:ext>
            </a:extLst>
          </p:cNvPr>
          <p:cNvCxnSpPr/>
          <p:nvPr/>
        </p:nvCxnSpPr>
        <p:spPr>
          <a:xfrm flipV="1">
            <a:off x="2853004" y="3031770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971C70A-C651-7E4C-8215-95448B6E251C}"/>
              </a:ext>
            </a:extLst>
          </p:cNvPr>
          <p:cNvCxnSpPr/>
          <p:nvPr/>
        </p:nvCxnSpPr>
        <p:spPr>
          <a:xfrm>
            <a:off x="2866648" y="3597344"/>
            <a:ext cx="613837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D0A5EC12-9A39-D745-AD34-2AFCB4AB780E}"/>
              </a:ext>
            </a:extLst>
          </p:cNvPr>
          <p:cNvSpPr/>
          <p:nvPr/>
        </p:nvSpPr>
        <p:spPr>
          <a:xfrm>
            <a:off x="1107776" y="3003974"/>
            <a:ext cx="1643418" cy="865077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 Patients Diagnosed with PH</a:t>
            </a:r>
            <a:endParaRPr lang="en-GB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3724672-1D2C-BE44-9DCA-977B194B107D}"/>
              </a:ext>
            </a:extLst>
          </p:cNvPr>
          <p:cNvSpPr/>
          <p:nvPr/>
        </p:nvSpPr>
        <p:spPr>
          <a:xfrm>
            <a:off x="3595939" y="3822706"/>
            <a:ext cx="3024090" cy="670047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Clinical findings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AD8C813-AA10-BD4E-B580-B3698CC21A6B}"/>
              </a:ext>
            </a:extLst>
          </p:cNvPr>
          <p:cNvSpPr/>
          <p:nvPr/>
        </p:nvSpPr>
        <p:spPr>
          <a:xfrm>
            <a:off x="3583187" y="2391290"/>
            <a:ext cx="3024090" cy="1147062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 dirty="0">
                <a:solidFill>
                  <a:schemeClr val="bg1"/>
                </a:solidFill>
              </a:rPr>
              <a:t>-Whole-exome Sequencing</a:t>
            </a:r>
          </a:p>
          <a:p>
            <a:r>
              <a:rPr lang="en-GB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-Sanger sequencing of identified variants in all family members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3" name="Arrow: Striped Right 9">
            <a:extLst>
              <a:ext uri="{FF2B5EF4-FFF2-40B4-BE49-F238E27FC236}">
                <a16:creationId xmlns:a16="http://schemas.microsoft.com/office/drawing/2014/main" id="{94A36E17-C340-1B43-A579-9E1512D42192}"/>
              </a:ext>
            </a:extLst>
          </p:cNvPr>
          <p:cNvSpPr/>
          <p:nvPr/>
        </p:nvSpPr>
        <p:spPr>
          <a:xfrm>
            <a:off x="6858094" y="2511684"/>
            <a:ext cx="914400" cy="731520"/>
          </a:xfrm>
          <a:prstGeom prst="striped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64" name="Arrow: Striped Right 9">
            <a:extLst>
              <a:ext uri="{FF2B5EF4-FFF2-40B4-BE49-F238E27FC236}">
                <a16:creationId xmlns:a16="http://schemas.microsoft.com/office/drawing/2014/main" id="{A0BED57A-800D-2D4B-BF7D-5FFB2474D199}"/>
              </a:ext>
            </a:extLst>
          </p:cNvPr>
          <p:cNvSpPr/>
          <p:nvPr/>
        </p:nvSpPr>
        <p:spPr>
          <a:xfrm>
            <a:off x="6858094" y="3777223"/>
            <a:ext cx="914400" cy="731520"/>
          </a:xfrm>
          <a:prstGeom prst="striped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04A3721-CFC6-BA41-951C-2DC03816BCD6}"/>
              </a:ext>
            </a:extLst>
          </p:cNvPr>
          <p:cNvSpPr/>
          <p:nvPr/>
        </p:nvSpPr>
        <p:spPr>
          <a:xfrm>
            <a:off x="7943622" y="3719746"/>
            <a:ext cx="4108032" cy="1759404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- 88% </a:t>
            </a: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onsanguinity rate </a:t>
            </a:r>
          </a:p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Nephrolithiasis and/or nephrocalcinosis            were present in all patients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-- CKD Stage 5 was observed in 28% of patients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81BE5E8-C11E-B74B-9B27-7F4F3943F441}"/>
              </a:ext>
            </a:extLst>
          </p:cNvPr>
          <p:cNvSpPr/>
          <p:nvPr/>
        </p:nvSpPr>
        <p:spPr>
          <a:xfrm>
            <a:off x="7917921" y="1792531"/>
            <a:ext cx="4133733" cy="1759404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PH1</a:t>
            </a: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the </a:t>
            </a: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common PHs disorder caused by variants in the </a:t>
            </a:r>
            <a:r>
              <a:rPr lang="en-US" sz="16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AGXT</a:t>
            </a:r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gene (56%)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Missense variants were the most commonly observed variants (48%), followed by frame-shift duplication variants (28%)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 </a:t>
            </a:r>
            <a:endParaRPr lang="en-US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3044</TotalTime>
  <Words>159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64</cp:revision>
  <dcterms:created xsi:type="dcterms:W3CDTF">2019-06-13T12:30:18Z</dcterms:created>
  <dcterms:modified xsi:type="dcterms:W3CDTF">2022-10-07T19:06:44Z</dcterms:modified>
</cp:coreProperties>
</file>