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77"/>
    <a:srgbClr val="296DC0"/>
    <a:srgbClr val="AA0065"/>
    <a:srgbClr val="0092F7"/>
    <a:srgbClr val="65AA0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5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0" name="Title 1"/>
          <p:cNvSpPr txBox="1"/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21/02/2023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/>
          <p:nvPr/>
        </p:nvSpPr>
        <p:spPr>
          <a:xfrm>
            <a:off x="0" y="0"/>
            <a:ext cx="9535795" cy="108585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5900" algn="l"/>
            <a:r>
              <a:rPr lang="en-GB" sz="2800" b="1" dirty="0">
                <a:solidFill>
                  <a:schemeClr val="bg1"/>
                </a:solidFill>
              </a:rPr>
              <a:t>The efficacy and safety of corticosteroids in </a:t>
            </a:r>
            <a:r>
              <a:rPr lang="en-GB" sz="2800" b="1" dirty="0" err="1">
                <a:solidFill>
                  <a:schemeClr val="bg1"/>
                </a:solidFill>
              </a:rPr>
              <a:t>pediatric</a:t>
            </a:r>
            <a:r>
              <a:rPr lang="en-GB" sz="2800" b="1" dirty="0">
                <a:solidFill>
                  <a:schemeClr val="bg1"/>
                </a:solidFill>
              </a:rPr>
              <a:t> kidney scar prevention after urinary tract infection: a systematic review and </a:t>
            </a: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2800" b="1" dirty="0">
                <a:solidFill>
                  <a:schemeClr val="bg1"/>
                </a:solidFill>
              </a:rPr>
              <a:t>meta-analysis of randomized clinical trials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340" y="1189990"/>
            <a:ext cx="120110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The efficacy</a:t>
            </a:r>
            <a:r>
              <a:rPr lang="en-US" altLang="en-GB" dirty="0">
                <a:solidFill>
                  <a:schemeClr val="bg1"/>
                </a:solidFill>
              </a:rPr>
              <a:t>/</a:t>
            </a:r>
            <a:r>
              <a:rPr lang="en-GB" dirty="0">
                <a:solidFill>
                  <a:schemeClr val="bg1"/>
                </a:solidFill>
              </a:rPr>
              <a:t>safety of corticosteroid</a:t>
            </a:r>
            <a:r>
              <a:rPr lang="en-US" altLang="en-GB" dirty="0">
                <a:solidFill>
                  <a:schemeClr val="bg1"/>
                </a:solidFill>
              </a:rPr>
              <a:t>s </a:t>
            </a:r>
            <a:r>
              <a:rPr lang="en-GB" dirty="0">
                <a:solidFill>
                  <a:schemeClr val="bg1"/>
                </a:solidFill>
              </a:rPr>
              <a:t>in the reduction of pediatric kidney scarring af</a:t>
            </a:r>
            <a:r>
              <a:rPr lang="en-US" altLang="en-GB" dirty="0">
                <a:solidFill>
                  <a:schemeClr val="bg1"/>
                </a:solidFill>
              </a:rPr>
              <a:t>ter acute pyelonephritis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930" y="1739900"/>
            <a:ext cx="380809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endParaRPr lang="en-GB" dirty="0">
              <a:solidFill>
                <a:srgbClr val="0065AA"/>
              </a:solidFill>
            </a:endParaRPr>
          </a:p>
          <a:p>
            <a:r>
              <a:rPr lang="en-US" altLang="en-GB" dirty="0">
                <a:solidFill>
                  <a:srgbClr val="0065AA"/>
                </a:solidFill>
              </a:rPr>
              <a:t>Systematic review and meta-analysis of randomized controlled trials</a:t>
            </a:r>
            <a:r>
              <a:rPr lang="en-GB" dirty="0">
                <a:solidFill>
                  <a:srgbClr val="0065AA"/>
                </a:solidFill>
              </a:rPr>
              <a:t> </a:t>
            </a:r>
          </a:p>
          <a:p>
            <a:endParaRPr lang="en-US" altLang="en-GB" dirty="0">
              <a:solidFill>
                <a:srgbClr val="0065AA"/>
              </a:solidFill>
            </a:endParaRPr>
          </a:p>
          <a:p>
            <a:endParaRPr lang="en-US" altLang="en-GB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GB" sz="2000" b="1" dirty="0">
                <a:solidFill>
                  <a:schemeClr val="bg1"/>
                </a:solidFill>
                <a:latin typeface="+mj-lt"/>
              </a:rPr>
              <a:t>Gkiourtzis</a:t>
            </a:r>
            <a:r>
              <a:rPr lang="en-GB" sz="2000" b="1" dirty="0">
                <a:solidFill>
                  <a:schemeClr val="bg1"/>
                </a:solidFill>
                <a:latin typeface="+mj-lt"/>
              </a:rPr>
              <a:t> et al. 20</a:t>
            </a:r>
            <a:r>
              <a:rPr lang="en-US" altLang="en-GB" sz="2000" b="1" dirty="0">
                <a:solidFill>
                  <a:schemeClr val="bg1"/>
                </a:solidFill>
                <a:latin typeface="+mj-lt"/>
              </a:rPr>
              <a:t>23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448" y="5679416"/>
            <a:ext cx="714184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Adjuvant corticosteroid administration seems to benefit kidney scar reduction in children with </a:t>
            </a:r>
            <a:r>
              <a:rPr lang="en-US" altLang="en-GB" dirty="0">
                <a:solidFill>
                  <a:schemeClr val="bg1"/>
                </a:solidFill>
              </a:rPr>
              <a:t>acute pyelonephritis</a:t>
            </a:r>
            <a:r>
              <a:rPr lang="en-GB" dirty="0">
                <a:solidFill>
                  <a:schemeClr val="bg1"/>
                </a:solidFill>
              </a:rPr>
              <a:t>. Future studies should focus on the evaluation of the efficacy and safety of corticosteroids in kidney scarring reduction after </a:t>
            </a:r>
            <a:r>
              <a:rPr lang="en-US" altLang="en-GB">
                <a:solidFill>
                  <a:schemeClr val="bg1"/>
                </a:solidFill>
              </a:rPr>
              <a:t>acute pyelonephritis.</a:t>
            </a:r>
            <a:endParaRPr lang="en-US" altLang="en-GB" dirty="0">
              <a:solidFill>
                <a:schemeClr val="bg1"/>
              </a:solidFill>
            </a:endParaRPr>
          </a:p>
        </p:txBody>
      </p:sp>
      <p:pic>
        <p:nvPicPr>
          <p:cNvPr id="2" name="Εικόνα 2" descr="Εικόνα που περιέχει πίνακας&#10;&#10;Περιγραφή που δημιουργήθηκε αυτόματα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0395" y="1925955"/>
            <a:ext cx="2273935" cy="3293745"/>
          </a:xfrm>
          <a:prstGeom prst="rect">
            <a:avLst/>
          </a:prstGeom>
        </p:spPr>
      </p:pic>
      <p:pic>
        <p:nvPicPr>
          <p:cNvPr id="3" name="Εικόνα 1" descr="Εικόνα που περιέχει πίνακας&#10;&#10;Περιγραφή που δημιουργήθηκε αυτόματ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935" y="1662430"/>
            <a:ext cx="4419633" cy="11160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49860" y="2125980"/>
            <a:ext cx="2858135" cy="1005205"/>
          </a:xfrm>
          <a:prstGeom prst="rect">
            <a:avLst/>
          </a:prstGeom>
          <a:solidFill>
            <a:srgbClr val="296DC0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693 randomized pediatric patients with urinary tract infection</a:t>
            </a:r>
            <a:r>
              <a:rPr lang="en-US" altLang="en-GB" sz="1400" dirty="0"/>
              <a:t> </a:t>
            </a:r>
          </a:p>
          <a:p>
            <a:pPr algn="ctr"/>
            <a:r>
              <a:rPr lang="en-GB" sz="1400" dirty="0"/>
              <a:t>who met the inclusion criteria</a:t>
            </a:r>
          </a:p>
        </p:txBody>
      </p:sp>
      <p:sp>
        <p:nvSpPr>
          <p:cNvPr id="73" name="Freeform: Shape 46"/>
          <p:cNvSpPr/>
          <p:nvPr/>
        </p:nvSpPr>
        <p:spPr>
          <a:xfrm>
            <a:off x="575783" y="3354144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AA006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1" name="Freeform: Shape 46"/>
          <p:cNvSpPr/>
          <p:nvPr/>
        </p:nvSpPr>
        <p:spPr>
          <a:xfrm>
            <a:off x="1322258" y="335394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72" name="Freeform: Shape 46"/>
          <p:cNvSpPr/>
          <p:nvPr/>
        </p:nvSpPr>
        <p:spPr>
          <a:xfrm>
            <a:off x="2068348" y="3353948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65AA0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pic>
        <p:nvPicPr>
          <p:cNvPr id="4" name="Εικόνα 2" descr="Εικόνα που περιέχει πίνακας&#10;&#10;Περιγραφή που δημιουργήθηκε αυτόματα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380" y="2936875"/>
            <a:ext cx="4788520" cy="1116000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>
            <a:off x="2814525" y="3954852"/>
            <a:ext cx="715833" cy="0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V="1">
            <a:off x="2814524" y="3271054"/>
            <a:ext cx="628373" cy="468037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2829060" y="4194716"/>
            <a:ext cx="613837" cy="461154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Εικόνα 1" descr="Εικόνα που περιέχει κείμενο&#10;&#10;Περιγραφή που δημιουργήθηκε αυτόματα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9985" y="4262120"/>
            <a:ext cx="5225328" cy="1116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776771" y="2700203"/>
            <a:ext cx="379133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dirty="0">
                <a:solidFill>
                  <a:srgbClr val="296DC0"/>
                </a:solidFill>
              </a:rPr>
              <a:t>Forrest plot assessing the risk of kidney scarring</a:t>
            </a:r>
          </a:p>
        </p:txBody>
      </p:sp>
      <p:sp>
        <p:nvSpPr>
          <p:cNvPr id="7" name="TextBox 29"/>
          <p:cNvSpPr txBox="1"/>
          <p:nvPr/>
        </p:nvSpPr>
        <p:spPr>
          <a:xfrm>
            <a:off x="3777406" y="4019733"/>
            <a:ext cx="379133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dirty="0">
                <a:solidFill>
                  <a:srgbClr val="296DC0"/>
                </a:solidFill>
              </a:rPr>
              <a:t>Forrest plot assessing the risk of bacteremia</a:t>
            </a:r>
          </a:p>
        </p:txBody>
      </p:sp>
      <p:sp>
        <p:nvSpPr>
          <p:cNvPr id="8" name="TextBox 29"/>
          <p:cNvSpPr txBox="1"/>
          <p:nvPr/>
        </p:nvSpPr>
        <p:spPr>
          <a:xfrm>
            <a:off x="3777615" y="5339080"/>
            <a:ext cx="53054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b="1" dirty="0">
                <a:solidFill>
                  <a:srgbClr val="296DC0"/>
                </a:solidFill>
              </a:rPr>
              <a:t>Forrest plot assessing the risk of recurrence of febrile </a:t>
            </a:r>
            <a:r>
              <a:rPr lang="en-US" altLang="en-GB" sz="1200" b="1" dirty="0">
                <a:solidFill>
                  <a:srgbClr val="296DC0"/>
                </a:solidFill>
              </a:rPr>
              <a:t>urinary tract infection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143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56</cp:revision>
  <dcterms:created xsi:type="dcterms:W3CDTF">2019-06-13T12:30:00Z</dcterms:created>
  <dcterms:modified xsi:type="dcterms:W3CDTF">2023-02-21T14:56:03Z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5E80FE423CB34FB38AB53A558B0B2C0A</vt:lpwstr>
  </property>
  <property fmtid="{D5CDD505-2E9C-101B-9397-08002B2CF9AE}" pid="3" name="KSOProductBuildVer">
    <vt:lpwstr>1033-11.2.0.11440</vt:lpwstr>
  </property>
</Properties>
</file>