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AA00"/>
    <a:srgbClr val="004277"/>
    <a:srgbClr val="296DC0"/>
    <a:srgbClr val="AA0065"/>
    <a:srgbClr val="0092F7"/>
    <a:srgbClr val="00437A"/>
    <a:srgbClr val="0066B5"/>
    <a:srgbClr val="00447B"/>
    <a:srgbClr val="00447A"/>
    <a:srgbClr val="0045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85675"/>
            <a:ext cx="12192000" cy="530689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rot="18900000">
            <a:off x="141777" y="753445"/>
            <a:ext cx="405236" cy="385056"/>
          </a:xfrm>
          <a:prstGeom prst="rtTriangle">
            <a:avLst/>
          </a:prstGeom>
          <a:solidFill>
            <a:srgbClr val="006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9" name="Right Triangle 8"/>
          <p:cNvSpPr/>
          <p:nvPr userDrawn="1"/>
        </p:nvSpPr>
        <p:spPr>
          <a:xfrm rot="18900000">
            <a:off x="140123" y="1281465"/>
            <a:ext cx="394279" cy="394278"/>
          </a:xfrm>
          <a:prstGeom prst="rtTriangle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0" y="0"/>
            <a:ext cx="12192000" cy="1085673"/>
          </a:xfrm>
          <a:prstGeom prst="rect">
            <a:avLst/>
          </a:prstGeom>
          <a:gradFill flip="none" rotWithShape="1">
            <a:gsLst>
              <a:gs pos="0">
                <a:srgbClr val="0065AA">
                  <a:shade val="30000"/>
                  <a:satMod val="115000"/>
                </a:srgbClr>
              </a:gs>
              <a:gs pos="50000">
                <a:srgbClr val="0065AA">
                  <a:shade val="67500"/>
                  <a:satMod val="115000"/>
                </a:srgbClr>
              </a:gs>
              <a:gs pos="100000">
                <a:srgbClr val="0065AA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5576842"/>
            <a:ext cx="7490690" cy="1285854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576843"/>
            <a:ext cx="47028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083882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6" name="Right Triangle 15"/>
          <p:cNvSpPr/>
          <p:nvPr userDrawn="1"/>
        </p:nvSpPr>
        <p:spPr>
          <a:xfrm rot="18900000">
            <a:off x="137739" y="5244782"/>
            <a:ext cx="399045" cy="39904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9694459" y="176810"/>
            <a:ext cx="2349089" cy="747561"/>
            <a:chOff x="2857495" y="1762773"/>
            <a:chExt cx="7219988" cy="2156522"/>
          </a:xfrm>
        </p:grpSpPr>
        <p:sp>
          <p:nvSpPr>
            <p:cNvPr id="18" name="TextBox 17"/>
            <p:cNvSpPr txBox="1"/>
            <p:nvPr/>
          </p:nvSpPr>
          <p:spPr>
            <a:xfrm>
              <a:off x="5167705" y="1762773"/>
              <a:ext cx="4896288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Graphical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647071" y="2409939"/>
              <a:ext cx="4430412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Abstract</a:t>
              </a:r>
            </a:p>
          </p:txBody>
        </p:sp>
        <p:grpSp>
          <p:nvGrpSpPr>
            <p:cNvPr id="20" name="Group 19"/>
            <p:cNvGrpSpPr/>
            <p:nvPr/>
          </p:nvGrpSpPr>
          <p:grpSpPr>
            <a:xfrm rot="1066865">
              <a:off x="3331177" y="2017651"/>
              <a:ext cx="1664058" cy="1723226"/>
              <a:chOff x="3325506" y="2015311"/>
              <a:chExt cx="1664058" cy="1723226"/>
            </a:xfrm>
          </p:grpSpPr>
          <p:sp>
            <p:nvSpPr>
              <p:cNvPr id="22" name="Curved Up Arrow 21"/>
              <p:cNvSpPr/>
              <p:nvPr/>
            </p:nvSpPr>
            <p:spPr>
              <a:xfrm rot="5612676">
                <a:off x="2869267" y="2471550"/>
                <a:ext cx="1723226" cy="810748"/>
              </a:xfrm>
              <a:prstGeom prst="curvedUp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Trapezoid 22"/>
              <p:cNvSpPr/>
              <p:nvPr/>
            </p:nvSpPr>
            <p:spPr>
              <a:xfrm rot="20743483">
                <a:off x="4034300" y="2870714"/>
                <a:ext cx="516517" cy="852351"/>
              </a:xfrm>
              <a:prstGeom prst="trapezoid">
                <a:avLst/>
              </a:prstGeom>
              <a:solidFill>
                <a:srgbClr val="AA0065"/>
              </a:solidFill>
              <a:ln w="28575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Trapezoid 23"/>
              <p:cNvSpPr/>
              <p:nvPr/>
            </p:nvSpPr>
            <p:spPr>
              <a:xfrm rot="18485136">
                <a:off x="4227275" y="2752605"/>
                <a:ext cx="545380" cy="807242"/>
              </a:xfrm>
              <a:prstGeom prst="trapezoid">
                <a:avLst>
                  <a:gd name="adj" fmla="val 26969"/>
                </a:avLst>
              </a:prstGeom>
              <a:solidFill>
                <a:srgbClr val="00B050"/>
              </a:solidFill>
              <a:ln w="28575">
                <a:solidFill>
                  <a:srgbClr val="00427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Trapezoid 24"/>
              <p:cNvSpPr/>
              <p:nvPr/>
            </p:nvSpPr>
            <p:spPr>
              <a:xfrm rot="16200000">
                <a:off x="4313253" y="2492334"/>
                <a:ext cx="545380" cy="807242"/>
              </a:xfrm>
              <a:prstGeom prst="trapezoid">
                <a:avLst/>
              </a:prstGeom>
              <a:solidFill>
                <a:schemeClr val="accent2"/>
              </a:solidFill>
              <a:ln w="28575">
                <a:solidFill>
                  <a:srgbClr val="0044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Trapezoid 25"/>
              <p:cNvSpPr/>
              <p:nvPr/>
            </p:nvSpPr>
            <p:spPr>
              <a:xfrm rot="14460500">
                <a:off x="4252007" y="2192236"/>
                <a:ext cx="545380" cy="807242"/>
              </a:xfrm>
              <a:prstGeom prst="trapezoid">
                <a:avLst/>
              </a:prstGeom>
              <a:solidFill>
                <a:srgbClr val="0092F7"/>
              </a:solidFill>
              <a:ln w="25400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Trapezoid 26"/>
              <p:cNvSpPr/>
              <p:nvPr/>
            </p:nvSpPr>
            <p:spPr>
              <a:xfrm rot="12209348">
                <a:off x="4054992" y="2029218"/>
                <a:ext cx="532285" cy="762409"/>
              </a:xfrm>
              <a:prstGeom prst="trapezoid">
                <a:avLst>
                  <a:gd name="adj" fmla="val 33206"/>
                </a:avLst>
              </a:prstGeom>
              <a:solidFill>
                <a:srgbClr val="9966FF"/>
              </a:solidFill>
              <a:ln w="28575">
                <a:solidFill>
                  <a:srgbClr val="0044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3884157" y="2595857"/>
                <a:ext cx="536234" cy="55084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8575">
                <a:solidFill>
                  <a:srgbClr val="0045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1" name="Double Brace 20"/>
            <p:cNvSpPr/>
            <p:nvPr/>
          </p:nvSpPr>
          <p:spPr>
            <a:xfrm>
              <a:off x="2857495" y="2112886"/>
              <a:ext cx="2510703" cy="1536932"/>
            </a:xfrm>
            <a:prstGeom prst="bracePair">
              <a:avLst>
                <a:gd name="adj" fmla="val 11432"/>
              </a:avLst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4BA06-560F-4272-BD1D-D3D251BC0A82}" type="datetimeFigureOut">
              <a:rPr lang="en-GB" smtClean="0"/>
              <a:t>25/04/2023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113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25/04/2023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180182" y="0"/>
            <a:ext cx="9426661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GB" sz="2800" dirty="0">
                <a:solidFill>
                  <a:schemeClr val="bg1"/>
                </a:solidFill>
                <a:latin typeface="+mn-lt"/>
              </a:rPr>
              <a:t>Incidence of idiopathic nephrotic syndrome during the Covid-19 pandemic in the Paris area (France) and in the Netherlands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0183" y="1189759"/>
            <a:ext cx="11876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HYPOTHESIS</a:t>
            </a:r>
            <a:r>
              <a:rPr lang="en-GB" dirty="0">
                <a:solidFill>
                  <a:schemeClr val="bg1"/>
                </a:solidFill>
              </a:rPr>
              <a:t>: Incidence of childhood idiopathic nephrotic syndrome (INS) was lower during Covid-19 lockdowns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448" y="1758951"/>
            <a:ext cx="11505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9856" y="558747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Veltkamp et al. 2023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719172"/>
            <a:ext cx="714184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Incidence was comparable before and during the Covid-19 pandemic, but was significantly lower when schools were closed during lockdown. 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Freeform: Shape 46">
            <a:extLst>
              <a:ext uri="{FF2B5EF4-FFF2-40B4-BE49-F238E27FC236}">
                <a16:creationId xmlns:a16="http://schemas.microsoft.com/office/drawing/2014/main" id="{398CC7CE-E349-47F6-A657-57A404826369}"/>
              </a:ext>
            </a:extLst>
          </p:cNvPr>
          <p:cNvSpPr/>
          <p:nvPr/>
        </p:nvSpPr>
        <p:spPr>
          <a:xfrm>
            <a:off x="1991903" y="2433448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8" name="Freeform: Shape 46">
            <a:extLst>
              <a:ext uri="{FF2B5EF4-FFF2-40B4-BE49-F238E27FC236}">
                <a16:creationId xmlns:a16="http://schemas.microsoft.com/office/drawing/2014/main" id="{398CC7CE-E349-47F6-A657-57A404826369}"/>
              </a:ext>
            </a:extLst>
          </p:cNvPr>
          <p:cNvSpPr/>
          <p:nvPr/>
        </p:nvSpPr>
        <p:spPr>
          <a:xfrm>
            <a:off x="1991903" y="4136726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AA0065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04" b="5259"/>
          <a:stretch/>
        </p:blipFill>
        <p:spPr>
          <a:xfrm>
            <a:off x="7578643" y="1741939"/>
            <a:ext cx="4477890" cy="374838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505187" y="2754556"/>
            <a:ext cx="10863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>
                <a:solidFill>
                  <a:srgbClr val="296DC0"/>
                </a:solidFill>
              </a:rPr>
              <a:t>n = 128</a:t>
            </a:r>
            <a:endParaRPr lang="en-GB" sz="2000" b="1" dirty="0">
              <a:solidFill>
                <a:srgbClr val="296D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05187" y="4461620"/>
            <a:ext cx="10863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>
                <a:solidFill>
                  <a:srgbClr val="AA0065"/>
                </a:solidFill>
              </a:rPr>
              <a:t>n = 324</a:t>
            </a:r>
            <a:endParaRPr lang="en-GB" sz="2000" b="1" dirty="0">
              <a:solidFill>
                <a:srgbClr val="AA0065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05389" y="3760316"/>
            <a:ext cx="10863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000" b="1" dirty="0">
                <a:solidFill>
                  <a:srgbClr val="AA0065"/>
                </a:solidFill>
              </a:rPr>
              <a:t>Paris</a:t>
            </a:r>
            <a:endParaRPr lang="en-GB" sz="2000" b="1" dirty="0">
              <a:solidFill>
                <a:srgbClr val="AA0065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05389" y="2055576"/>
            <a:ext cx="10863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296DC0"/>
                </a:solidFill>
              </a:rPr>
              <a:t>NL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58877" y="3461108"/>
            <a:ext cx="13793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000" b="1" dirty="0">
                <a:solidFill>
                  <a:srgbClr val="296DC0"/>
                </a:solidFill>
              </a:rPr>
              <a:t>2018-2021</a:t>
            </a:r>
            <a:endParaRPr lang="en-GB" sz="2000" b="1" dirty="0">
              <a:solidFill>
                <a:srgbClr val="296DC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41276" y="5162924"/>
            <a:ext cx="14101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000" b="1" dirty="0">
                <a:solidFill>
                  <a:srgbClr val="AA0065"/>
                </a:solidFill>
              </a:rPr>
              <a:t>2017-2021</a:t>
            </a:r>
            <a:endParaRPr lang="en-GB" sz="2000" b="1" dirty="0">
              <a:solidFill>
                <a:srgbClr val="AA0065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155135" y="3267888"/>
            <a:ext cx="1511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65AA00"/>
                </a:solidFill>
              </a:rPr>
              <a:t>INS</a:t>
            </a:r>
          </a:p>
          <a:p>
            <a:pPr algn="ctr"/>
            <a:r>
              <a:rPr lang="nl-NL" sz="2000" b="1" dirty="0">
                <a:solidFill>
                  <a:srgbClr val="65AA00"/>
                </a:solidFill>
              </a:rPr>
              <a:t>Age 1-16 y</a:t>
            </a:r>
            <a:endParaRPr lang="en-GB" sz="2000" b="1" dirty="0">
              <a:solidFill>
                <a:srgbClr val="65AA00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930504" y="2869016"/>
            <a:ext cx="628373" cy="468037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927439" y="4099829"/>
            <a:ext cx="613837" cy="461154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3490945" y="2866045"/>
            <a:ext cx="613837" cy="461154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3476409" y="4087713"/>
            <a:ext cx="628373" cy="468037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524932" y="2800524"/>
            <a:ext cx="299165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Before vs. during Covid-19</a:t>
            </a:r>
          </a:p>
          <a:p>
            <a:endParaRPr lang="nl-NL" sz="2000" dirty="0"/>
          </a:p>
          <a:p>
            <a:r>
              <a:rPr lang="nl-NL" sz="2000" dirty="0" err="1"/>
              <a:t>Lockdown</a:t>
            </a:r>
            <a:r>
              <a:rPr lang="nl-NL" sz="2000" dirty="0"/>
              <a:t> vs. no </a:t>
            </a:r>
            <a:r>
              <a:rPr lang="nl-NL" sz="2000" dirty="0" err="1"/>
              <a:t>lockdown</a:t>
            </a:r>
            <a:endParaRPr lang="nl-NL" sz="2000" dirty="0"/>
          </a:p>
          <a:p>
            <a:endParaRPr lang="nl-NL" sz="2000" dirty="0"/>
          </a:p>
          <a:p>
            <a:r>
              <a:rPr lang="nl-NL" sz="2000" dirty="0"/>
              <a:t>Schools </a:t>
            </a:r>
            <a:r>
              <a:rPr lang="nl-NL" sz="2000" dirty="0" err="1"/>
              <a:t>closed</a:t>
            </a:r>
            <a:r>
              <a:rPr lang="nl-NL" sz="2000" dirty="0"/>
              <a:t> vs. open</a:t>
            </a:r>
            <a:endParaRPr lang="en-GB" sz="2000" dirty="0"/>
          </a:p>
        </p:txBody>
      </p:sp>
      <p:sp>
        <p:nvSpPr>
          <p:cNvPr id="32" name="Up Arrow 31"/>
          <p:cNvSpPr/>
          <p:nvPr/>
        </p:nvSpPr>
        <p:spPr>
          <a:xfrm rot="10800000">
            <a:off x="4285131" y="3922038"/>
            <a:ext cx="301374" cy="476776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Equal 1"/>
          <p:cNvSpPr/>
          <p:nvPr/>
        </p:nvSpPr>
        <p:spPr>
          <a:xfrm>
            <a:off x="4283964" y="2832313"/>
            <a:ext cx="302541" cy="369712"/>
          </a:xfrm>
          <a:prstGeom prst="mathEqual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3" name="Equal 32"/>
          <p:cNvSpPr/>
          <p:nvPr/>
        </p:nvSpPr>
        <p:spPr>
          <a:xfrm>
            <a:off x="4283964" y="3474257"/>
            <a:ext cx="302541" cy="369712"/>
          </a:xfrm>
          <a:prstGeom prst="mathEqual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34" name="Straight Arrow Connector 33"/>
          <p:cNvCxnSpPr>
            <a:stCxn id="35" idx="2"/>
            <a:endCxn id="31" idx="0"/>
          </p:cNvCxnSpPr>
          <p:nvPr/>
        </p:nvCxnSpPr>
        <p:spPr>
          <a:xfrm>
            <a:off x="6020758" y="2433448"/>
            <a:ext cx="1" cy="367076"/>
          </a:xfrm>
          <a:prstGeom prst="straightConnector1">
            <a:avLst/>
          </a:prstGeom>
          <a:ln w="31750">
            <a:solidFill>
              <a:srgbClr val="65AA0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139545" y="2033338"/>
            <a:ext cx="1762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65AA00"/>
                </a:solidFill>
              </a:rPr>
              <a:t>Incidence</a:t>
            </a:r>
          </a:p>
        </p:txBody>
      </p:sp>
      <p:cxnSp>
        <p:nvCxnSpPr>
          <p:cNvPr id="36" name="Straight Arrow Connector 35"/>
          <p:cNvCxnSpPr>
            <a:stCxn id="31" idx="2"/>
            <a:endCxn id="37" idx="0"/>
          </p:cNvCxnSpPr>
          <p:nvPr/>
        </p:nvCxnSpPr>
        <p:spPr>
          <a:xfrm flipH="1">
            <a:off x="6018394" y="4431740"/>
            <a:ext cx="2365" cy="488814"/>
          </a:xfrm>
          <a:prstGeom prst="straightConnector1">
            <a:avLst/>
          </a:prstGeom>
          <a:ln w="31750">
            <a:solidFill>
              <a:srgbClr val="65AA0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887071" y="4920554"/>
            <a:ext cx="42626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65AA00"/>
                </a:solidFill>
              </a:rPr>
              <a:t>INS onset triggered by virus?</a:t>
            </a:r>
          </a:p>
        </p:txBody>
      </p:sp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2945</TotalTime>
  <Words>104</Words>
  <Application>Microsoft Office PowerPoint</Application>
  <PresentationFormat>Widescreen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Laycock, Joseph</cp:lastModifiedBy>
  <cp:revision>58</cp:revision>
  <dcterms:created xsi:type="dcterms:W3CDTF">2019-06-13T12:30:18Z</dcterms:created>
  <dcterms:modified xsi:type="dcterms:W3CDTF">2023-04-25T15:13:20Z</dcterms:modified>
</cp:coreProperties>
</file>