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065"/>
    <a:srgbClr val="65AA00"/>
    <a:srgbClr val="004277"/>
    <a:srgbClr val="296DC0"/>
    <a:srgbClr val="0092F7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64" autoAdjust="0"/>
    <p:restoredTop sz="94660"/>
  </p:normalViewPr>
  <p:slideViewPr>
    <p:cSldViewPr snapToGrid="0">
      <p:cViewPr>
        <p:scale>
          <a:sx n="75" d="100"/>
          <a:sy n="75" d="100"/>
        </p:scale>
        <p:origin x="888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08/05/2023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08/05/2023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6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Lessons learned from regional training of paediatric nephrology </a:t>
            </a:r>
          </a:p>
          <a:p>
            <a:pPr marL="216000" algn="l"/>
            <a:r>
              <a:rPr lang="en-US" sz="2600" b="1" dirty="0">
                <a:solidFill>
                  <a:schemeClr val="bg1"/>
                </a:solidFill>
                <a:effectLst/>
                <a:latin typeface="+mn-lt"/>
                <a:ea typeface="Times New Roman" panose="02020603050405020304" pitchFamily="18" charset="0"/>
              </a:rPr>
              <a:t>(PN) fellows in Africa  </a:t>
            </a:r>
            <a:endParaRPr lang="en-ZA" sz="2600" dirty="0">
              <a:solidFill>
                <a:schemeClr val="bg1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3448" y="1046148"/>
            <a:ext cx="10536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HYPOTHESIS: </a:t>
            </a:r>
            <a:r>
              <a:rPr lang="en-US" sz="16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Access to care for children with kidney disease is limited in less well-resourced regions of the world and development of a paediatric nephrology (PN) clinical workforce to fill the gap in care is possible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 Review of PN training 1999 – 2021 Red Cross War Memorial Children’s Hospital, Cape Town</a:t>
            </a:r>
          </a:p>
          <a:p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McCulloch et al. 2023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5602271"/>
            <a:ext cx="7600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Conclusion: Training successfully equipped African PN fellows with knowledge and skills for children with kidney disease. </a:t>
            </a:r>
            <a:r>
              <a:rPr lang="en-US" b="1" dirty="0">
                <a:solidFill>
                  <a:schemeClr val="bg1"/>
                </a:solidFill>
                <a:ea typeface="Times New Roman" panose="02020603050405020304" pitchFamily="18" charset="0"/>
              </a:rPr>
              <a:t>F</a:t>
            </a:r>
            <a:r>
              <a:rPr lang="en-US" sz="18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unding from organisations committed to paediatric kidney disease contributed to the success, together with fellows’ commitment to build PN healthcare capacity in Africa.</a:t>
            </a:r>
            <a:endParaRPr lang="en-ZA" sz="1800" b="1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21A96E-711C-7164-F5A8-C3947ACEACC6}"/>
              </a:ext>
            </a:extLst>
          </p:cNvPr>
          <p:cNvSpPr/>
          <p:nvPr/>
        </p:nvSpPr>
        <p:spPr>
          <a:xfrm>
            <a:off x="248943" y="2147148"/>
            <a:ext cx="1728385" cy="614223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Trainees 38 total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0E5D618-8318-9F1C-01E4-A316AD341F42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1977328" y="2454260"/>
            <a:ext cx="478793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: Shape 46">
            <a:extLst>
              <a:ext uri="{FF2B5EF4-FFF2-40B4-BE49-F238E27FC236}">
                <a16:creationId xmlns:a16="http://schemas.microsoft.com/office/drawing/2014/main" id="{A3232AF0-9977-64A8-4574-34571926FB9D}"/>
              </a:ext>
            </a:extLst>
          </p:cNvPr>
          <p:cNvSpPr/>
          <p:nvPr/>
        </p:nvSpPr>
        <p:spPr>
          <a:xfrm>
            <a:off x="2553141" y="2058378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137C194-2EB6-5B78-F17E-7D8C1B93C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581814"/>
              </p:ext>
            </p:extLst>
          </p:nvPr>
        </p:nvGraphicFramePr>
        <p:xfrm>
          <a:off x="3926048" y="2236951"/>
          <a:ext cx="2710738" cy="21078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0530">
                  <a:extLst>
                    <a:ext uri="{9D8B030D-6E8A-4147-A177-3AD203B41FA5}">
                      <a16:colId xmlns:a16="http://schemas.microsoft.com/office/drawing/2014/main" val="1648048023"/>
                    </a:ext>
                  </a:extLst>
                </a:gridCol>
                <a:gridCol w="730208">
                  <a:extLst>
                    <a:ext uri="{9D8B030D-6E8A-4147-A177-3AD203B41FA5}">
                      <a16:colId xmlns:a16="http://schemas.microsoft.com/office/drawing/2014/main" val="19004468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Country of Origin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dirty="0">
                          <a:effectLst/>
                        </a:rPr>
                        <a:t>Number of Fellows 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9746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South Africa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11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6725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Nigeria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11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62608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Kenya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4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85682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Ghana, Uganda, Zambia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2 each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8219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Benin, Botswana, Libya, Sudan, Tanzania, Zimbabwe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1 each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6718357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79E6C2D-AA1B-6B2B-1721-22CC015C31B4}"/>
              </a:ext>
            </a:extLst>
          </p:cNvPr>
          <p:cNvCxnSpPr>
            <a:cxnSpLocks/>
          </p:cNvCxnSpPr>
          <p:nvPr/>
        </p:nvCxnSpPr>
        <p:spPr>
          <a:xfrm>
            <a:off x="3171719" y="2454259"/>
            <a:ext cx="478793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122387-7563-2BB4-274A-952083775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986703"/>
              </p:ext>
            </p:extLst>
          </p:nvPr>
        </p:nvGraphicFramePr>
        <p:xfrm>
          <a:off x="56252" y="3320091"/>
          <a:ext cx="3732028" cy="18751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4925">
                  <a:extLst>
                    <a:ext uri="{9D8B030D-6E8A-4147-A177-3AD203B41FA5}">
                      <a16:colId xmlns:a16="http://schemas.microsoft.com/office/drawing/2014/main" val="110888788"/>
                    </a:ext>
                  </a:extLst>
                </a:gridCol>
                <a:gridCol w="747103">
                  <a:extLst>
                    <a:ext uri="{9D8B030D-6E8A-4147-A177-3AD203B41FA5}">
                      <a16:colId xmlns:a16="http://schemas.microsoft.com/office/drawing/2014/main" val="3524136993"/>
                    </a:ext>
                  </a:extLst>
                </a:gridCol>
              </a:tblGrid>
              <a:tr h="437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dirty="0">
                          <a:effectLst/>
                          <a:latin typeface="+mn-lt"/>
                        </a:rPr>
                        <a:t>Funding Source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(Some combined)</a:t>
                      </a:r>
                      <a:endParaRPr lang="en-ZA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65AA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</a:rPr>
                        <a:t>Number of Fellows</a:t>
                      </a:r>
                      <a:endParaRPr lang="en-ZA" sz="1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65A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771880"/>
                  </a:ext>
                </a:extLst>
              </a:tr>
              <a:tr h="26977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IPNA(International Pediatric Nephrology Assoc)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65AA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257392"/>
                  </a:ext>
                </a:extLst>
              </a:tr>
              <a:tr h="26977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ISN(International Society of Nephrology)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65AA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582791"/>
                  </a:ext>
                </a:extLst>
              </a:tr>
              <a:tr h="26977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ISPD(International Society of Peritoneal Dialysis)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65AA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599825"/>
                  </a:ext>
                </a:extLst>
              </a:tr>
              <a:tr h="26977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APFP(African Paediatric Fellowship Program)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65AA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415160"/>
                  </a:ext>
                </a:extLst>
              </a:tr>
              <a:tr h="26977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effectLst/>
                        </a:rPr>
                        <a:t>Own funding – home institutions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65AA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endParaRPr lang="en-ZA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12121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A6D50B4-4663-3EAB-5D64-4C877CD6420F}"/>
              </a:ext>
            </a:extLst>
          </p:cNvPr>
          <p:cNvCxnSpPr>
            <a:cxnSpLocks/>
          </p:cNvCxnSpPr>
          <p:nvPr/>
        </p:nvCxnSpPr>
        <p:spPr>
          <a:xfrm>
            <a:off x="1066472" y="2761371"/>
            <a:ext cx="0" cy="453779"/>
          </a:xfrm>
          <a:prstGeom prst="straightConnector1">
            <a:avLst/>
          </a:prstGeom>
          <a:ln w="31750">
            <a:solidFill>
              <a:schemeClr val="accent6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9EA544BA-F45D-EEC0-A383-9C442DF554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461485"/>
              </p:ext>
            </p:extLst>
          </p:nvPr>
        </p:nvGraphicFramePr>
        <p:xfrm>
          <a:off x="6869852" y="3500353"/>
          <a:ext cx="5179551" cy="19378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79551">
                  <a:extLst>
                    <a:ext uri="{9D8B030D-6E8A-4147-A177-3AD203B41FA5}">
                      <a16:colId xmlns:a16="http://schemas.microsoft.com/office/drawing/2014/main" val="4323281"/>
                    </a:ext>
                  </a:extLst>
                </a:gridCol>
              </a:tblGrid>
              <a:tr h="2851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Clinical Impact of Fellowship</a:t>
                      </a:r>
                    </a:p>
                  </a:txBody>
                  <a:tcPr marL="68580" marR="68580" marT="0" marB="0">
                    <a:solidFill>
                      <a:srgbClr val="AA00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105071"/>
                  </a:ext>
                </a:extLst>
              </a:tr>
              <a:tr h="3099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100" dirty="0">
                          <a:effectLst/>
                        </a:rPr>
                        <a:t>Hands-On Training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100" dirty="0">
                          <a:effectLst/>
                        </a:rPr>
                        <a:t>– most useful training in practical management of African kidney diseases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A00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812973"/>
                  </a:ext>
                </a:extLst>
              </a:tr>
              <a:tr h="2851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100" dirty="0">
                          <a:effectLst/>
                        </a:rPr>
                        <a:t>Acquisition of procedural skills with direct mentorship from faculty 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A00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03458"/>
                  </a:ext>
                </a:extLst>
              </a:tr>
              <a:tr h="4285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100" dirty="0">
                          <a:effectLst/>
                        </a:rPr>
                        <a:t> Regular supervision of kidney biopsy procedure facilitating PN fellow confidence in performing and teaching kidney biopsy on return to home centre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A00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011009"/>
                  </a:ext>
                </a:extLst>
              </a:tr>
              <a:tr h="2851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ZA" sz="1100" dirty="0">
                          <a:effectLst/>
                        </a:rPr>
                        <a:t>Specific training in improvised techniques for management of AKI including bedside PD catheter placement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A00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875085"/>
                  </a:ext>
                </a:extLst>
              </a:tr>
              <a:tr h="268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dirty="0">
                          <a:effectLst/>
                        </a:rPr>
                        <a:t>Acquired skills and confidence  gained in kidney transplant management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A00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760681"/>
                  </a:ext>
                </a:extLst>
              </a:tr>
            </a:tbl>
          </a:graphicData>
        </a:graphic>
      </p:graphicFrame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173D7B2-6AEF-E551-C309-0ADFED9F3F60}"/>
              </a:ext>
            </a:extLst>
          </p:cNvPr>
          <p:cNvCxnSpPr>
            <a:cxnSpLocks/>
          </p:cNvCxnSpPr>
          <p:nvPr/>
        </p:nvCxnSpPr>
        <p:spPr>
          <a:xfrm>
            <a:off x="5708672" y="4513226"/>
            <a:ext cx="900234" cy="338651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46">
            <a:extLst>
              <a:ext uri="{FF2B5EF4-FFF2-40B4-BE49-F238E27FC236}">
                <a16:creationId xmlns:a16="http://schemas.microsoft.com/office/drawing/2014/main" id="{7C227B33-49E0-D1A2-0DBE-D929063C5D65}"/>
              </a:ext>
            </a:extLst>
          </p:cNvPr>
          <p:cNvSpPr/>
          <p:nvPr/>
        </p:nvSpPr>
        <p:spPr>
          <a:xfrm>
            <a:off x="4706057" y="4469266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19870</TotalTime>
  <Words>276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Bob Thompson</cp:lastModifiedBy>
  <cp:revision>61</cp:revision>
  <dcterms:created xsi:type="dcterms:W3CDTF">2019-06-13T12:30:18Z</dcterms:created>
  <dcterms:modified xsi:type="dcterms:W3CDTF">2023-05-08T18:59:47Z</dcterms:modified>
</cp:coreProperties>
</file>