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37A"/>
    <a:srgbClr val="004277"/>
    <a:srgbClr val="296DC0"/>
    <a:srgbClr val="AA0065"/>
    <a:srgbClr val="0092F7"/>
    <a:srgbClr val="65AA00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8758989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Clinical course and management of children with IgA vasculitis with nephritis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200" y="1166312"/>
            <a:ext cx="1188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Children with IgA vasculitis with nephritis are often managed conservatively and have an overall good prognosis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Stone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7" y="5719172"/>
            <a:ext cx="7241143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Kidney outcomes were favorable in a large cohort of children with IgA vasculitis with nephritis. Immunosuppressive medications were used in those with more severe presentation, though conservative management was used in the majority of cases. 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E340C23-EBDE-55B1-F7FE-26004F90DCD5}"/>
              </a:ext>
            </a:extLst>
          </p:cNvPr>
          <p:cNvGrpSpPr/>
          <p:nvPr/>
        </p:nvGrpSpPr>
        <p:grpSpPr>
          <a:xfrm>
            <a:off x="6717515" y="2131720"/>
            <a:ext cx="2132957" cy="3162441"/>
            <a:chOff x="5819256" y="2129646"/>
            <a:chExt cx="2132957" cy="3162441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6160225-B54A-40F5-B8BC-03D30EAFA84D}"/>
                </a:ext>
              </a:extLst>
            </p:cNvPr>
            <p:cNvSpPr/>
            <p:nvPr/>
          </p:nvSpPr>
          <p:spPr>
            <a:xfrm>
              <a:off x="5819256" y="2129646"/>
              <a:ext cx="2132957" cy="802453"/>
            </a:xfrm>
            <a:prstGeom prst="rect">
              <a:avLst/>
            </a:prstGeom>
            <a:solidFill>
              <a:srgbClr val="AA0065"/>
            </a:solidFill>
            <a:ln w="41275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56.8% managed with observation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024351E-0010-D0B2-88B8-7CBD80D8E284}"/>
                </a:ext>
              </a:extLst>
            </p:cNvPr>
            <p:cNvSpPr/>
            <p:nvPr/>
          </p:nvSpPr>
          <p:spPr>
            <a:xfrm>
              <a:off x="5819256" y="3663452"/>
              <a:ext cx="2132957" cy="739885"/>
            </a:xfrm>
            <a:prstGeom prst="rect">
              <a:avLst/>
            </a:prstGeom>
            <a:solidFill>
              <a:srgbClr val="AA0065"/>
            </a:solidFill>
            <a:ln w="41275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36.3% systemic steroids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352520D-1A70-9AEE-DED5-4E385D0BA1AE}"/>
                </a:ext>
              </a:extLst>
            </p:cNvPr>
            <p:cNvSpPr/>
            <p:nvPr/>
          </p:nvSpPr>
          <p:spPr>
            <a:xfrm>
              <a:off x="5840046" y="2939264"/>
              <a:ext cx="2091379" cy="724188"/>
            </a:xfrm>
            <a:prstGeom prst="rect">
              <a:avLst/>
            </a:prstGeom>
            <a:solidFill>
              <a:srgbClr val="00385E"/>
            </a:solidFill>
            <a:ln w="41275">
              <a:solidFill>
                <a:srgbClr val="00385E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6.1% RAAS blockade alone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18F9284-DD09-8CA4-8EC8-133513686256}"/>
                </a:ext>
              </a:extLst>
            </p:cNvPr>
            <p:cNvSpPr/>
            <p:nvPr/>
          </p:nvSpPr>
          <p:spPr>
            <a:xfrm>
              <a:off x="5840046" y="4418027"/>
              <a:ext cx="2091379" cy="874060"/>
            </a:xfrm>
            <a:prstGeom prst="rect">
              <a:avLst/>
            </a:prstGeom>
            <a:solidFill>
              <a:srgbClr val="00385E"/>
            </a:solidFill>
            <a:ln w="41275">
              <a:solidFill>
                <a:srgbClr val="00385E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7.9% immunosuppressive medications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B7BEE45-4D50-AFDE-AFF6-0D0DBEE86596}"/>
              </a:ext>
            </a:extLst>
          </p:cNvPr>
          <p:cNvGrpSpPr/>
          <p:nvPr/>
        </p:nvGrpSpPr>
        <p:grpSpPr>
          <a:xfrm>
            <a:off x="3546491" y="2136427"/>
            <a:ext cx="1846586" cy="3227095"/>
            <a:chOff x="2998053" y="1883513"/>
            <a:chExt cx="1846586" cy="322709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707FB10-61C6-B3FB-3640-7769B3343496}"/>
                </a:ext>
              </a:extLst>
            </p:cNvPr>
            <p:cNvSpPr/>
            <p:nvPr/>
          </p:nvSpPr>
          <p:spPr>
            <a:xfrm>
              <a:off x="2998053" y="4487767"/>
              <a:ext cx="1833210" cy="622841"/>
            </a:xfrm>
            <a:prstGeom prst="rect">
              <a:avLst/>
            </a:prstGeom>
            <a:noFill/>
            <a:ln w="41275">
              <a:solidFill>
                <a:srgbClr val="00437A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00437A"/>
                  </a:solidFill>
                </a:rPr>
                <a:t>274 seen by nephrology once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7EA956D-9AB8-9A8F-96A3-8A1B6CFECBE4}"/>
                </a:ext>
              </a:extLst>
            </p:cNvPr>
            <p:cNvSpPr/>
            <p:nvPr/>
          </p:nvSpPr>
          <p:spPr>
            <a:xfrm>
              <a:off x="3011429" y="1883513"/>
              <a:ext cx="1833210" cy="622841"/>
            </a:xfrm>
            <a:prstGeom prst="rect">
              <a:avLst/>
            </a:prstGeom>
            <a:noFill/>
            <a:ln w="41275">
              <a:solidFill>
                <a:srgbClr val="00437A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00437A"/>
                  </a:solidFill>
                </a:rPr>
                <a:t>5389 not seen by nephrology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281FD81-F876-CD70-3503-7E6EFB423729}"/>
                </a:ext>
              </a:extLst>
            </p:cNvPr>
            <p:cNvSpPr/>
            <p:nvPr/>
          </p:nvSpPr>
          <p:spPr>
            <a:xfrm>
              <a:off x="3011429" y="2666240"/>
              <a:ext cx="1819834" cy="1656907"/>
            </a:xfrm>
            <a:prstGeom prst="rect">
              <a:avLst/>
            </a:prstGeom>
            <a:solidFill>
              <a:srgbClr val="00385E"/>
            </a:solidFill>
            <a:ln w="41275">
              <a:solidFill>
                <a:srgbClr val="00385E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1139 followed by nephrology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B121DC8-1CC1-479C-4B95-423851F425DA}"/>
              </a:ext>
            </a:extLst>
          </p:cNvPr>
          <p:cNvSpPr txBox="1"/>
          <p:nvPr/>
        </p:nvSpPr>
        <p:spPr>
          <a:xfrm>
            <a:off x="6864042" y="1644895"/>
            <a:ext cx="1762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296DC0"/>
                </a:solidFill>
              </a:rPr>
              <a:t>Management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1DC3F6-35D4-14AC-9837-F909FE65F23D}"/>
              </a:ext>
            </a:extLst>
          </p:cNvPr>
          <p:cNvSpPr txBox="1"/>
          <p:nvPr/>
        </p:nvSpPr>
        <p:spPr>
          <a:xfrm>
            <a:off x="9791391" y="1664476"/>
            <a:ext cx="1762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296DC0"/>
                </a:solidFill>
              </a:rPr>
              <a:t>Outcomes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84FB50F-E8CE-5844-1991-E8FE4D4959A7}"/>
              </a:ext>
            </a:extLst>
          </p:cNvPr>
          <p:cNvGrpSpPr/>
          <p:nvPr/>
        </p:nvGrpSpPr>
        <p:grpSpPr>
          <a:xfrm>
            <a:off x="194503" y="2690347"/>
            <a:ext cx="3015826" cy="2774537"/>
            <a:chOff x="188472" y="2256857"/>
            <a:chExt cx="3015826" cy="277453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15F34D-3907-C011-6ADF-3525D2B94099}"/>
                </a:ext>
              </a:extLst>
            </p:cNvPr>
            <p:cNvSpPr txBox="1"/>
            <p:nvPr/>
          </p:nvSpPr>
          <p:spPr>
            <a:xfrm>
              <a:off x="188472" y="2256857"/>
              <a:ext cx="24464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 err="1">
                  <a:solidFill>
                    <a:srgbClr val="296DC0"/>
                  </a:solidFill>
                </a:rPr>
                <a:t>PEDSnet</a:t>
              </a:r>
              <a:r>
                <a:rPr lang="en-GB" sz="2000" dirty="0">
                  <a:solidFill>
                    <a:srgbClr val="296DC0"/>
                  </a:solidFill>
                </a:rPr>
                <a:t> database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54A846E-072F-EE56-7483-713C94EF5783}"/>
                </a:ext>
              </a:extLst>
            </p:cNvPr>
            <p:cNvSpPr txBox="1"/>
            <p:nvPr/>
          </p:nvSpPr>
          <p:spPr>
            <a:xfrm>
              <a:off x="382907" y="4323508"/>
              <a:ext cx="20460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solidFill>
                    <a:srgbClr val="296DC0"/>
                  </a:solidFill>
                </a:rPr>
                <a:t>6802 children with IgA vasculitis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8E60C9EF-FD30-5909-5E95-B8D72DB5DCF4}"/>
                </a:ext>
              </a:extLst>
            </p:cNvPr>
            <p:cNvCxnSpPr/>
            <p:nvPr/>
          </p:nvCxnSpPr>
          <p:spPr>
            <a:xfrm flipV="1">
              <a:off x="2488465" y="3390305"/>
              <a:ext cx="715833" cy="1"/>
            </a:xfrm>
            <a:prstGeom prst="straightConnector1">
              <a:avLst/>
            </a:prstGeom>
            <a:ln w="31750">
              <a:solidFill>
                <a:srgbClr val="00437A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2ED5DC66-E528-C6D1-7DCF-82F41C08D182}"/>
                </a:ext>
              </a:extLst>
            </p:cNvPr>
            <p:cNvCxnSpPr>
              <a:cxnSpLocks/>
            </p:cNvCxnSpPr>
            <p:nvPr/>
          </p:nvCxnSpPr>
          <p:spPr>
            <a:xfrm>
              <a:off x="2503001" y="3602205"/>
              <a:ext cx="675415" cy="821956"/>
            </a:xfrm>
            <a:prstGeom prst="straightConnector1">
              <a:avLst/>
            </a:prstGeom>
            <a:ln w="31750">
              <a:solidFill>
                <a:srgbClr val="00437A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C7290EF-6D44-2491-9D54-FAC493FC36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03001" y="2377324"/>
              <a:ext cx="636516" cy="818097"/>
            </a:xfrm>
            <a:prstGeom prst="straightConnector1">
              <a:avLst/>
            </a:prstGeom>
            <a:ln w="31750">
              <a:solidFill>
                <a:srgbClr val="00437A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39DDF03-F0D9-45A6-5649-37272A98291F}"/>
                </a:ext>
              </a:extLst>
            </p:cNvPr>
            <p:cNvGrpSpPr/>
            <p:nvPr/>
          </p:nvGrpSpPr>
          <p:grpSpPr>
            <a:xfrm>
              <a:off x="513466" y="2633566"/>
              <a:ext cx="1695776" cy="1585546"/>
              <a:chOff x="485956" y="2598200"/>
              <a:chExt cx="1695776" cy="1585546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538CE547-708D-20CD-5781-9FFDC7432015}"/>
                  </a:ext>
                </a:extLst>
              </p:cNvPr>
              <p:cNvGrpSpPr/>
              <p:nvPr/>
            </p:nvGrpSpPr>
            <p:grpSpPr>
              <a:xfrm>
                <a:off x="742598" y="2598200"/>
                <a:ext cx="1439134" cy="1191990"/>
                <a:chOff x="255976" y="2945159"/>
                <a:chExt cx="1439134" cy="1191990"/>
              </a:xfrm>
            </p:grpSpPr>
            <p:sp>
              <p:nvSpPr>
                <p:cNvPr id="2" name="Freeform: Shape 46">
                  <a:extLst>
                    <a:ext uri="{FF2B5EF4-FFF2-40B4-BE49-F238E27FC236}">
                      <a16:creationId xmlns:a16="http://schemas.microsoft.com/office/drawing/2014/main" id="{CAC22A3C-45D4-225E-0478-2EC001353424}"/>
                    </a:ext>
                  </a:extLst>
                </p:cNvPr>
                <p:cNvSpPr/>
                <p:nvPr/>
              </p:nvSpPr>
              <p:spPr>
                <a:xfrm>
                  <a:off x="255976" y="2990816"/>
                  <a:ext cx="513284" cy="1049898"/>
                </a:xfrm>
                <a:custGeom>
                  <a:avLst/>
                  <a:gdLst>
                    <a:gd name="connsiteX0" fmla="*/ 427832 w 855663"/>
                    <a:gd name="connsiteY0" fmla="*/ 350043 h 1750218"/>
                    <a:gd name="connsiteX1" fmla="*/ 556181 w 855663"/>
                    <a:gd name="connsiteY1" fmla="*/ 365601 h 1750218"/>
                    <a:gd name="connsiteX2" fmla="*/ 719535 w 855663"/>
                    <a:gd name="connsiteY2" fmla="*/ 451168 h 1750218"/>
                    <a:gd name="connsiteX3" fmla="*/ 742872 w 855663"/>
                    <a:gd name="connsiteY3" fmla="*/ 493950 h 1750218"/>
                    <a:gd name="connsiteX4" fmla="*/ 851774 w 855663"/>
                    <a:gd name="connsiteY4" fmla="*/ 956786 h 1750218"/>
                    <a:gd name="connsiteX5" fmla="*/ 855663 w 855663"/>
                    <a:gd name="connsiteY5" fmla="*/ 976232 h 1750218"/>
                    <a:gd name="connsiteX6" fmla="*/ 777876 w 855663"/>
                    <a:gd name="connsiteY6" fmla="*/ 1054020 h 1750218"/>
                    <a:gd name="connsiteX7" fmla="*/ 703977 w 855663"/>
                    <a:gd name="connsiteY7" fmla="*/ 995680 h 1750218"/>
                    <a:gd name="connsiteX8" fmla="*/ 622301 w 855663"/>
                    <a:gd name="connsiteY8" fmla="*/ 657304 h 1750218"/>
                    <a:gd name="connsiteX9" fmla="*/ 622301 w 855663"/>
                    <a:gd name="connsiteY9" fmla="*/ 1750218 h 1750218"/>
                    <a:gd name="connsiteX10" fmla="*/ 466726 w 855663"/>
                    <a:gd name="connsiteY10" fmla="*/ 1750218 h 1750218"/>
                    <a:gd name="connsiteX11" fmla="*/ 466726 w 855663"/>
                    <a:gd name="connsiteY11" fmla="*/ 1050131 h 1750218"/>
                    <a:gd name="connsiteX12" fmla="*/ 388938 w 855663"/>
                    <a:gd name="connsiteY12" fmla="*/ 1050131 h 1750218"/>
                    <a:gd name="connsiteX13" fmla="*/ 388938 w 855663"/>
                    <a:gd name="connsiteY13" fmla="*/ 1750218 h 1750218"/>
                    <a:gd name="connsiteX14" fmla="*/ 233363 w 855663"/>
                    <a:gd name="connsiteY14" fmla="*/ 1750218 h 1750218"/>
                    <a:gd name="connsiteX15" fmla="*/ 233363 w 855663"/>
                    <a:gd name="connsiteY15" fmla="*/ 661193 h 1750218"/>
                    <a:gd name="connsiteX16" fmla="*/ 151686 w 855663"/>
                    <a:gd name="connsiteY16" fmla="*/ 999569 h 1750218"/>
                    <a:gd name="connsiteX17" fmla="*/ 77788 w 855663"/>
                    <a:gd name="connsiteY17" fmla="*/ 1057910 h 1750218"/>
                    <a:gd name="connsiteX18" fmla="*/ 0 w 855663"/>
                    <a:gd name="connsiteY18" fmla="*/ 980123 h 1750218"/>
                    <a:gd name="connsiteX19" fmla="*/ 3889 w 855663"/>
                    <a:gd name="connsiteY19" fmla="*/ 960675 h 1750218"/>
                    <a:gd name="connsiteX20" fmla="*/ 112792 w 855663"/>
                    <a:gd name="connsiteY20" fmla="*/ 497840 h 1750218"/>
                    <a:gd name="connsiteX21" fmla="*/ 136129 w 855663"/>
                    <a:gd name="connsiteY21" fmla="*/ 455057 h 1750218"/>
                    <a:gd name="connsiteX22" fmla="*/ 299482 w 855663"/>
                    <a:gd name="connsiteY22" fmla="*/ 369490 h 1750218"/>
                    <a:gd name="connsiteX23" fmla="*/ 427832 w 855663"/>
                    <a:gd name="connsiteY23" fmla="*/ 350043 h 1750218"/>
                    <a:gd name="connsiteX24" fmla="*/ 427831 w 855663"/>
                    <a:gd name="connsiteY24" fmla="*/ 0 h 1750218"/>
                    <a:gd name="connsiteX25" fmla="*/ 583406 w 855663"/>
                    <a:gd name="connsiteY25" fmla="*/ 155575 h 1750218"/>
                    <a:gd name="connsiteX26" fmla="*/ 427831 w 855663"/>
                    <a:gd name="connsiteY26" fmla="*/ 311150 h 1750218"/>
                    <a:gd name="connsiteX27" fmla="*/ 272256 w 855663"/>
                    <a:gd name="connsiteY27" fmla="*/ 155575 h 1750218"/>
                    <a:gd name="connsiteX28" fmla="*/ 427831 w 855663"/>
                    <a:gd name="connsiteY28" fmla="*/ 0 h 1750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855663" h="1750218">
                      <a:moveTo>
                        <a:pt x="427832" y="350043"/>
                      </a:moveTo>
                      <a:cubicBezTo>
                        <a:pt x="470615" y="350043"/>
                        <a:pt x="513398" y="357821"/>
                        <a:pt x="556181" y="365601"/>
                      </a:cubicBezTo>
                      <a:cubicBezTo>
                        <a:pt x="618412" y="385047"/>
                        <a:pt x="672862" y="412273"/>
                        <a:pt x="719535" y="451168"/>
                      </a:cubicBezTo>
                      <a:cubicBezTo>
                        <a:pt x="731203" y="462835"/>
                        <a:pt x="738983" y="478392"/>
                        <a:pt x="742872" y="493950"/>
                      </a:cubicBezTo>
                      <a:lnTo>
                        <a:pt x="851774" y="956786"/>
                      </a:lnTo>
                      <a:cubicBezTo>
                        <a:pt x="851774" y="960675"/>
                        <a:pt x="855663" y="968454"/>
                        <a:pt x="855663" y="976232"/>
                      </a:cubicBezTo>
                      <a:cubicBezTo>
                        <a:pt x="855663" y="1019016"/>
                        <a:pt x="820659" y="1054020"/>
                        <a:pt x="777876" y="1054020"/>
                      </a:cubicBezTo>
                      <a:cubicBezTo>
                        <a:pt x="742872" y="1054020"/>
                        <a:pt x="711757" y="1026795"/>
                        <a:pt x="703977" y="995680"/>
                      </a:cubicBezTo>
                      <a:lnTo>
                        <a:pt x="622301" y="657304"/>
                      </a:lnTo>
                      <a:lnTo>
                        <a:pt x="622301" y="1750218"/>
                      </a:lnTo>
                      <a:lnTo>
                        <a:pt x="466726" y="1750218"/>
                      </a:lnTo>
                      <a:lnTo>
                        <a:pt x="466726" y="1050131"/>
                      </a:lnTo>
                      <a:lnTo>
                        <a:pt x="388938" y="1050131"/>
                      </a:lnTo>
                      <a:lnTo>
                        <a:pt x="388938" y="1750218"/>
                      </a:lnTo>
                      <a:lnTo>
                        <a:pt x="233363" y="1750218"/>
                      </a:lnTo>
                      <a:lnTo>
                        <a:pt x="233363" y="661193"/>
                      </a:lnTo>
                      <a:lnTo>
                        <a:pt x="151686" y="999569"/>
                      </a:lnTo>
                      <a:cubicBezTo>
                        <a:pt x="143907" y="1030684"/>
                        <a:pt x="112792" y="1057910"/>
                        <a:pt x="77788" y="1057910"/>
                      </a:cubicBezTo>
                      <a:cubicBezTo>
                        <a:pt x="35004" y="1057910"/>
                        <a:pt x="0" y="1022905"/>
                        <a:pt x="0" y="980123"/>
                      </a:cubicBezTo>
                      <a:cubicBezTo>
                        <a:pt x="0" y="972343"/>
                        <a:pt x="3889" y="964564"/>
                        <a:pt x="3889" y="960675"/>
                      </a:cubicBezTo>
                      <a:lnTo>
                        <a:pt x="112792" y="497840"/>
                      </a:lnTo>
                      <a:cubicBezTo>
                        <a:pt x="116682" y="482281"/>
                        <a:pt x="124460" y="466725"/>
                        <a:pt x="136129" y="455057"/>
                      </a:cubicBezTo>
                      <a:cubicBezTo>
                        <a:pt x="182801" y="416162"/>
                        <a:pt x="237252" y="385047"/>
                        <a:pt x="299482" y="369490"/>
                      </a:cubicBezTo>
                      <a:cubicBezTo>
                        <a:pt x="342265" y="357821"/>
                        <a:pt x="385049" y="350043"/>
                        <a:pt x="427832" y="350043"/>
                      </a:cubicBezTo>
                      <a:close/>
                      <a:moveTo>
                        <a:pt x="427831" y="0"/>
                      </a:moveTo>
                      <a:cubicBezTo>
                        <a:pt x="513753" y="0"/>
                        <a:pt x="583406" y="69653"/>
                        <a:pt x="583406" y="155575"/>
                      </a:cubicBezTo>
                      <a:cubicBezTo>
                        <a:pt x="583406" y="241496"/>
                        <a:pt x="513753" y="311150"/>
                        <a:pt x="427831" y="311150"/>
                      </a:cubicBezTo>
                      <a:cubicBezTo>
                        <a:pt x="341910" y="311150"/>
                        <a:pt x="272256" y="241496"/>
                        <a:pt x="272256" y="155575"/>
                      </a:cubicBezTo>
                      <a:cubicBezTo>
                        <a:pt x="272256" y="69653"/>
                        <a:pt x="341910" y="0"/>
                        <a:pt x="427831" y="0"/>
                      </a:cubicBezTo>
                      <a:close/>
                    </a:path>
                  </a:pathLst>
                </a:custGeom>
                <a:solidFill>
                  <a:srgbClr val="296DC0"/>
                </a:solidFill>
                <a:ln w="15081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" name="Freeform: Shape 46">
                  <a:extLst>
                    <a:ext uri="{FF2B5EF4-FFF2-40B4-BE49-F238E27FC236}">
                      <a16:creationId xmlns:a16="http://schemas.microsoft.com/office/drawing/2014/main" id="{11979F40-6035-C0BA-0DD9-86A8B5D63FD1}"/>
                    </a:ext>
                  </a:extLst>
                </p:cNvPr>
                <p:cNvSpPr/>
                <p:nvPr/>
              </p:nvSpPr>
              <p:spPr>
                <a:xfrm>
                  <a:off x="1181826" y="3087251"/>
                  <a:ext cx="513284" cy="1049898"/>
                </a:xfrm>
                <a:custGeom>
                  <a:avLst/>
                  <a:gdLst>
                    <a:gd name="connsiteX0" fmla="*/ 427832 w 855663"/>
                    <a:gd name="connsiteY0" fmla="*/ 350043 h 1750218"/>
                    <a:gd name="connsiteX1" fmla="*/ 556181 w 855663"/>
                    <a:gd name="connsiteY1" fmla="*/ 365601 h 1750218"/>
                    <a:gd name="connsiteX2" fmla="*/ 719535 w 855663"/>
                    <a:gd name="connsiteY2" fmla="*/ 451168 h 1750218"/>
                    <a:gd name="connsiteX3" fmla="*/ 742872 w 855663"/>
                    <a:gd name="connsiteY3" fmla="*/ 493950 h 1750218"/>
                    <a:gd name="connsiteX4" fmla="*/ 851774 w 855663"/>
                    <a:gd name="connsiteY4" fmla="*/ 956786 h 1750218"/>
                    <a:gd name="connsiteX5" fmla="*/ 855663 w 855663"/>
                    <a:gd name="connsiteY5" fmla="*/ 976232 h 1750218"/>
                    <a:gd name="connsiteX6" fmla="*/ 777876 w 855663"/>
                    <a:gd name="connsiteY6" fmla="*/ 1054020 h 1750218"/>
                    <a:gd name="connsiteX7" fmla="*/ 703977 w 855663"/>
                    <a:gd name="connsiteY7" fmla="*/ 995680 h 1750218"/>
                    <a:gd name="connsiteX8" fmla="*/ 622301 w 855663"/>
                    <a:gd name="connsiteY8" fmla="*/ 657304 h 1750218"/>
                    <a:gd name="connsiteX9" fmla="*/ 622301 w 855663"/>
                    <a:gd name="connsiteY9" fmla="*/ 1750218 h 1750218"/>
                    <a:gd name="connsiteX10" fmla="*/ 466726 w 855663"/>
                    <a:gd name="connsiteY10" fmla="*/ 1750218 h 1750218"/>
                    <a:gd name="connsiteX11" fmla="*/ 466726 w 855663"/>
                    <a:gd name="connsiteY11" fmla="*/ 1050131 h 1750218"/>
                    <a:gd name="connsiteX12" fmla="*/ 388938 w 855663"/>
                    <a:gd name="connsiteY12" fmla="*/ 1050131 h 1750218"/>
                    <a:gd name="connsiteX13" fmla="*/ 388938 w 855663"/>
                    <a:gd name="connsiteY13" fmla="*/ 1750218 h 1750218"/>
                    <a:gd name="connsiteX14" fmla="*/ 233363 w 855663"/>
                    <a:gd name="connsiteY14" fmla="*/ 1750218 h 1750218"/>
                    <a:gd name="connsiteX15" fmla="*/ 233363 w 855663"/>
                    <a:gd name="connsiteY15" fmla="*/ 661193 h 1750218"/>
                    <a:gd name="connsiteX16" fmla="*/ 151686 w 855663"/>
                    <a:gd name="connsiteY16" fmla="*/ 999569 h 1750218"/>
                    <a:gd name="connsiteX17" fmla="*/ 77788 w 855663"/>
                    <a:gd name="connsiteY17" fmla="*/ 1057910 h 1750218"/>
                    <a:gd name="connsiteX18" fmla="*/ 0 w 855663"/>
                    <a:gd name="connsiteY18" fmla="*/ 980123 h 1750218"/>
                    <a:gd name="connsiteX19" fmla="*/ 3889 w 855663"/>
                    <a:gd name="connsiteY19" fmla="*/ 960675 h 1750218"/>
                    <a:gd name="connsiteX20" fmla="*/ 112792 w 855663"/>
                    <a:gd name="connsiteY20" fmla="*/ 497840 h 1750218"/>
                    <a:gd name="connsiteX21" fmla="*/ 136129 w 855663"/>
                    <a:gd name="connsiteY21" fmla="*/ 455057 h 1750218"/>
                    <a:gd name="connsiteX22" fmla="*/ 299482 w 855663"/>
                    <a:gd name="connsiteY22" fmla="*/ 369490 h 1750218"/>
                    <a:gd name="connsiteX23" fmla="*/ 427832 w 855663"/>
                    <a:gd name="connsiteY23" fmla="*/ 350043 h 1750218"/>
                    <a:gd name="connsiteX24" fmla="*/ 427831 w 855663"/>
                    <a:gd name="connsiteY24" fmla="*/ 0 h 1750218"/>
                    <a:gd name="connsiteX25" fmla="*/ 583406 w 855663"/>
                    <a:gd name="connsiteY25" fmla="*/ 155575 h 1750218"/>
                    <a:gd name="connsiteX26" fmla="*/ 427831 w 855663"/>
                    <a:gd name="connsiteY26" fmla="*/ 311150 h 1750218"/>
                    <a:gd name="connsiteX27" fmla="*/ 272256 w 855663"/>
                    <a:gd name="connsiteY27" fmla="*/ 155575 h 1750218"/>
                    <a:gd name="connsiteX28" fmla="*/ 427831 w 855663"/>
                    <a:gd name="connsiteY28" fmla="*/ 0 h 1750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855663" h="1750218">
                      <a:moveTo>
                        <a:pt x="427832" y="350043"/>
                      </a:moveTo>
                      <a:cubicBezTo>
                        <a:pt x="470615" y="350043"/>
                        <a:pt x="513398" y="357821"/>
                        <a:pt x="556181" y="365601"/>
                      </a:cubicBezTo>
                      <a:cubicBezTo>
                        <a:pt x="618412" y="385047"/>
                        <a:pt x="672862" y="412273"/>
                        <a:pt x="719535" y="451168"/>
                      </a:cubicBezTo>
                      <a:cubicBezTo>
                        <a:pt x="731203" y="462835"/>
                        <a:pt x="738983" y="478392"/>
                        <a:pt x="742872" y="493950"/>
                      </a:cubicBezTo>
                      <a:lnTo>
                        <a:pt x="851774" y="956786"/>
                      </a:lnTo>
                      <a:cubicBezTo>
                        <a:pt x="851774" y="960675"/>
                        <a:pt x="855663" y="968454"/>
                        <a:pt x="855663" y="976232"/>
                      </a:cubicBezTo>
                      <a:cubicBezTo>
                        <a:pt x="855663" y="1019016"/>
                        <a:pt x="820659" y="1054020"/>
                        <a:pt x="777876" y="1054020"/>
                      </a:cubicBezTo>
                      <a:cubicBezTo>
                        <a:pt x="742872" y="1054020"/>
                        <a:pt x="711757" y="1026795"/>
                        <a:pt x="703977" y="995680"/>
                      </a:cubicBezTo>
                      <a:lnTo>
                        <a:pt x="622301" y="657304"/>
                      </a:lnTo>
                      <a:lnTo>
                        <a:pt x="622301" y="1750218"/>
                      </a:lnTo>
                      <a:lnTo>
                        <a:pt x="466726" y="1750218"/>
                      </a:lnTo>
                      <a:lnTo>
                        <a:pt x="466726" y="1050131"/>
                      </a:lnTo>
                      <a:lnTo>
                        <a:pt x="388938" y="1050131"/>
                      </a:lnTo>
                      <a:lnTo>
                        <a:pt x="388938" y="1750218"/>
                      </a:lnTo>
                      <a:lnTo>
                        <a:pt x="233363" y="1750218"/>
                      </a:lnTo>
                      <a:lnTo>
                        <a:pt x="233363" y="661193"/>
                      </a:lnTo>
                      <a:lnTo>
                        <a:pt x="151686" y="999569"/>
                      </a:lnTo>
                      <a:cubicBezTo>
                        <a:pt x="143907" y="1030684"/>
                        <a:pt x="112792" y="1057910"/>
                        <a:pt x="77788" y="1057910"/>
                      </a:cubicBezTo>
                      <a:cubicBezTo>
                        <a:pt x="35004" y="1057910"/>
                        <a:pt x="0" y="1022905"/>
                        <a:pt x="0" y="980123"/>
                      </a:cubicBezTo>
                      <a:cubicBezTo>
                        <a:pt x="0" y="972343"/>
                        <a:pt x="3889" y="964564"/>
                        <a:pt x="3889" y="960675"/>
                      </a:cubicBezTo>
                      <a:lnTo>
                        <a:pt x="112792" y="497840"/>
                      </a:lnTo>
                      <a:cubicBezTo>
                        <a:pt x="116682" y="482281"/>
                        <a:pt x="124460" y="466725"/>
                        <a:pt x="136129" y="455057"/>
                      </a:cubicBezTo>
                      <a:cubicBezTo>
                        <a:pt x="182801" y="416162"/>
                        <a:pt x="237252" y="385047"/>
                        <a:pt x="299482" y="369490"/>
                      </a:cubicBezTo>
                      <a:cubicBezTo>
                        <a:pt x="342265" y="357821"/>
                        <a:pt x="385049" y="350043"/>
                        <a:pt x="427832" y="350043"/>
                      </a:cubicBezTo>
                      <a:close/>
                      <a:moveTo>
                        <a:pt x="427831" y="0"/>
                      </a:moveTo>
                      <a:cubicBezTo>
                        <a:pt x="513753" y="0"/>
                        <a:pt x="583406" y="69653"/>
                        <a:pt x="583406" y="155575"/>
                      </a:cubicBezTo>
                      <a:cubicBezTo>
                        <a:pt x="583406" y="241496"/>
                        <a:pt x="513753" y="311150"/>
                        <a:pt x="427831" y="311150"/>
                      </a:cubicBezTo>
                      <a:cubicBezTo>
                        <a:pt x="341910" y="311150"/>
                        <a:pt x="272256" y="241496"/>
                        <a:pt x="272256" y="155575"/>
                      </a:cubicBezTo>
                      <a:cubicBezTo>
                        <a:pt x="272256" y="69653"/>
                        <a:pt x="341910" y="0"/>
                        <a:pt x="427831" y="0"/>
                      </a:cubicBezTo>
                      <a:close/>
                    </a:path>
                  </a:pathLst>
                </a:custGeom>
                <a:solidFill>
                  <a:srgbClr val="00437A"/>
                </a:solidFill>
                <a:ln w="15081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" name="Freeform: Shape 46">
                  <a:extLst>
                    <a:ext uri="{FF2B5EF4-FFF2-40B4-BE49-F238E27FC236}">
                      <a16:creationId xmlns:a16="http://schemas.microsoft.com/office/drawing/2014/main" id="{FF0093D6-D395-89E9-9F72-562BAC0CF6B3}"/>
                    </a:ext>
                  </a:extLst>
                </p:cNvPr>
                <p:cNvSpPr/>
                <p:nvPr/>
              </p:nvSpPr>
              <p:spPr>
                <a:xfrm>
                  <a:off x="807294" y="2945159"/>
                  <a:ext cx="513284" cy="1049898"/>
                </a:xfrm>
                <a:custGeom>
                  <a:avLst/>
                  <a:gdLst>
                    <a:gd name="connsiteX0" fmla="*/ 427832 w 855663"/>
                    <a:gd name="connsiteY0" fmla="*/ 350043 h 1750218"/>
                    <a:gd name="connsiteX1" fmla="*/ 556181 w 855663"/>
                    <a:gd name="connsiteY1" fmla="*/ 365601 h 1750218"/>
                    <a:gd name="connsiteX2" fmla="*/ 719535 w 855663"/>
                    <a:gd name="connsiteY2" fmla="*/ 451168 h 1750218"/>
                    <a:gd name="connsiteX3" fmla="*/ 742872 w 855663"/>
                    <a:gd name="connsiteY3" fmla="*/ 493950 h 1750218"/>
                    <a:gd name="connsiteX4" fmla="*/ 851774 w 855663"/>
                    <a:gd name="connsiteY4" fmla="*/ 956786 h 1750218"/>
                    <a:gd name="connsiteX5" fmla="*/ 855663 w 855663"/>
                    <a:gd name="connsiteY5" fmla="*/ 976232 h 1750218"/>
                    <a:gd name="connsiteX6" fmla="*/ 777876 w 855663"/>
                    <a:gd name="connsiteY6" fmla="*/ 1054020 h 1750218"/>
                    <a:gd name="connsiteX7" fmla="*/ 703977 w 855663"/>
                    <a:gd name="connsiteY7" fmla="*/ 995680 h 1750218"/>
                    <a:gd name="connsiteX8" fmla="*/ 622301 w 855663"/>
                    <a:gd name="connsiteY8" fmla="*/ 657304 h 1750218"/>
                    <a:gd name="connsiteX9" fmla="*/ 622301 w 855663"/>
                    <a:gd name="connsiteY9" fmla="*/ 1750218 h 1750218"/>
                    <a:gd name="connsiteX10" fmla="*/ 466726 w 855663"/>
                    <a:gd name="connsiteY10" fmla="*/ 1750218 h 1750218"/>
                    <a:gd name="connsiteX11" fmla="*/ 466726 w 855663"/>
                    <a:gd name="connsiteY11" fmla="*/ 1050131 h 1750218"/>
                    <a:gd name="connsiteX12" fmla="*/ 388938 w 855663"/>
                    <a:gd name="connsiteY12" fmla="*/ 1050131 h 1750218"/>
                    <a:gd name="connsiteX13" fmla="*/ 388938 w 855663"/>
                    <a:gd name="connsiteY13" fmla="*/ 1750218 h 1750218"/>
                    <a:gd name="connsiteX14" fmla="*/ 233363 w 855663"/>
                    <a:gd name="connsiteY14" fmla="*/ 1750218 h 1750218"/>
                    <a:gd name="connsiteX15" fmla="*/ 233363 w 855663"/>
                    <a:gd name="connsiteY15" fmla="*/ 661193 h 1750218"/>
                    <a:gd name="connsiteX16" fmla="*/ 151686 w 855663"/>
                    <a:gd name="connsiteY16" fmla="*/ 999569 h 1750218"/>
                    <a:gd name="connsiteX17" fmla="*/ 77788 w 855663"/>
                    <a:gd name="connsiteY17" fmla="*/ 1057910 h 1750218"/>
                    <a:gd name="connsiteX18" fmla="*/ 0 w 855663"/>
                    <a:gd name="connsiteY18" fmla="*/ 980123 h 1750218"/>
                    <a:gd name="connsiteX19" fmla="*/ 3889 w 855663"/>
                    <a:gd name="connsiteY19" fmla="*/ 960675 h 1750218"/>
                    <a:gd name="connsiteX20" fmla="*/ 112792 w 855663"/>
                    <a:gd name="connsiteY20" fmla="*/ 497840 h 1750218"/>
                    <a:gd name="connsiteX21" fmla="*/ 136129 w 855663"/>
                    <a:gd name="connsiteY21" fmla="*/ 455057 h 1750218"/>
                    <a:gd name="connsiteX22" fmla="*/ 299482 w 855663"/>
                    <a:gd name="connsiteY22" fmla="*/ 369490 h 1750218"/>
                    <a:gd name="connsiteX23" fmla="*/ 427832 w 855663"/>
                    <a:gd name="connsiteY23" fmla="*/ 350043 h 1750218"/>
                    <a:gd name="connsiteX24" fmla="*/ 427831 w 855663"/>
                    <a:gd name="connsiteY24" fmla="*/ 0 h 1750218"/>
                    <a:gd name="connsiteX25" fmla="*/ 583406 w 855663"/>
                    <a:gd name="connsiteY25" fmla="*/ 155575 h 1750218"/>
                    <a:gd name="connsiteX26" fmla="*/ 427831 w 855663"/>
                    <a:gd name="connsiteY26" fmla="*/ 311150 h 1750218"/>
                    <a:gd name="connsiteX27" fmla="*/ 272256 w 855663"/>
                    <a:gd name="connsiteY27" fmla="*/ 155575 h 1750218"/>
                    <a:gd name="connsiteX28" fmla="*/ 427831 w 855663"/>
                    <a:gd name="connsiteY28" fmla="*/ 0 h 1750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855663" h="1750218">
                      <a:moveTo>
                        <a:pt x="427832" y="350043"/>
                      </a:moveTo>
                      <a:cubicBezTo>
                        <a:pt x="470615" y="350043"/>
                        <a:pt x="513398" y="357821"/>
                        <a:pt x="556181" y="365601"/>
                      </a:cubicBezTo>
                      <a:cubicBezTo>
                        <a:pt x="618412" y="385047"/>
                        <a:pt x="672862" y="412273"/>
                        <a:pt x="719535" y="451168"/>
                      </a:cubicBezTo>
                      <a:cubicBezTo>
                        <a:pt x="731203" y="462835"/>
                        <a:pt x="738983" y="478392"/>
                        <a:pt x="742872" y="493950"/>
                      </a:cubicBezTo>
                      <a:lnTo>
                        <a:pt x="851774" y="956786"/>
                      </a:lnTo>
                      <a:cubicBezTo>
                        <a:pt x="851774" y="960675"/>
                        <a:pt x="855663" y="968454"/>
                        <a:pt x="855663" y="976232"/>
                      </a:cubicBezTo>
                      <a:cubicBezTo>
                        <a:pt x="855663" y="1019016"/>
                        <a:pt x="820659" y="1054020"/>
                        <a:pt x="777876" y="1054020"/>
                      </a:cubicBezTo>
                      <a:cubicBezTo>
                        <a:pt x="742872" y="1054020"/>
                        <a:pt x="711757" y="1026795"/>
                        <a:pt x="703977" y="995680"/>
                      </a:cubicBezTo>
                      <a:lnTo>
                        <a:pt x="622301" y="657304"/>
                      </a:lnTo>
                      <a:lnTo>
                        <a:pt x="622301" y="1750218"/>
                      </a:lnTo>
                      <a:lnTo>
                        <a:pt x="466726" y="1750218"/>
                      </a:lnTo>
                      <a:lnTo>
                        <a:pt x="466726" y="1050131"/>
                      </a:lnTo>
                      <a:lnTo>
                        <a:pt x="388938" y="1050131"/>
                      </a:lnTo>
                      <a:lnTo>
                        <a:pt x="388938" y="1750218"/>
                      </a:lnTo>
                      <a:lnTo>
                        <a:pt x="233363" y="1750218"/>
                      </a:lnTo>
                      <a:lnTo>
                        <a:pt x="233363" y="661193"/>
                      </a:lnTo>
                      <a:lnTo>
                        <a:pt x="151686" y="999569"/>
                      </a:lnTo>
                      <a:cubicBezTo>
                        <a:pt x="143907" y="1030684"/>
                        <a:pt x="112792" y="1057910"/>
                        <a:pt x="77788" y="1057910"/>
                      </a:cubicBezTo>
                      <a:cubicBezTo>
                        <a:pt x="35004" y="1057910"/>
                        <a:pt x="0" y="1022905"/>
                        <a:pt x="0" y="980123"/>
                      </a:cubicBezTo>
                      <a:cubicBezTo>
                        <a:pt x="0" y="972343"/>
                        <a:pt x="3889" y="964564"/>
                        <a:pt x="3889" y="960675"/>
                      </a:cubicBezTo>
                      <a:lnTo>
                        <a:pt x="112792" y="497840"/>
                      </a:lnTo>
                      <a:cubicBezTo>
                        <a:pt x="116682" y="482281"/>
                        <a:pt x="124460" y="466725"/>
                        <a:pt x="136129" y="455057"/>
                      </a:cubicBezTo>
                      <a:cubicBezTo>
                        <a:pt x="182801" y="416162"/>
                        <a:pt x="237252" y="385047"/>
                        <a:pt x="299482" y="369490"/>
                      </a:cubicBezTo>
                      <a:cubicBezTo>
                        <a:pt x="342265" y="357821"/>
                        <a:pt x="385049" y="350043"/>
                        <a:pt x="427832" y="350043"/>
                      </a:cubicBezTo>
                      <a:close/>
                      <a:moveTo>
                        <a:pt x="427831" y="0"/>
                      </a:moveTo>
                      <a:cubicBezTo>
                        <a:pt x="513753" y="0"/>
                        <a:pt x="583406" y="69653"/>
                        <a:pt x="583406" y="155575"/>
                      </a:cubicBezTo>
                      <a:cubicBezTo>
                        <a:pt x="583406" y="241496"/>
                        <a:pt x="513753" y="311150"/>
                        <a:pt x="427831" y="311150"/>
                      </a:cubicBezTo>
                      <a:cubicBezTo>
                        <a:pt x="341910" y="311150"/>
                        <a:pt x="272256" y="241496"/>
                        <a:pt x="272256" y="155575"/>
                      </a:cubicBezTo>
                      <a:cubicBezTo>
                        <a:pt x="272256" y="69653"/>
                        <a:pt x="341910" y="0"/>
                        <a:pt x="427831" y="0"/>
                      </a:cubicBezTo>
                      <a:close/>
                    </a:path>
                  </a:pathLst>
                </a:custGeom>
                <a:solidFill>
                  <a:srgbClr val="AA0065"/>
                </a:solidFill>
                <a:ln w="15081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2" name="Freeform: Shape 46">
                <a:extLst>
                  <a:ext uri="{FF2B5EF4-FFF2-40B4-BE49-F238E27FC236}">
                    <a16:creationId xmlns:a16="http://schemas.microsoft.com/office/drawing/2014/main" id="{0D347126-BA26-A7B0-B770-316E5D67DB25}"/>
                  </a:ext>
                </a:extLst>
              </p:cNvPr>
              <p:cNvSpPr/>
              <p:nvPr/>
            </p:nvSpPr>
            <p:spPr>
              <a:xfrm>
                <a:off x="1052383" y="3004678"/>
                <a:ext cx="513284" cy="1049898"/>
              </a:xfrm>
              <a:custGeom>
                <a:avLst/>
                <a:gdLst>
                  <a:gd name="connsiteX0" fmla="*/ 427832 w 855663"/>
                  <a:gd name="connsiteY0" fmla="*/ 350043 h 1750218"/>
                  <a:gd name="connsiteX1" fmla="*/ 556181 w 855663"/>
                  <a:gd name="connsiteY1" fmla="*/ 365601 h 1750218"/>
                  <a:gd name="connsiteX2" fmla="*/ 719535 w 855663"/>
                  <a:gd name="connsiteY2" fmla="*/ 451168 h 1750218"/>
                  <a:gd name="connsiteX3" fmla="*/ 742872 w 855663"/>
                  <a:gd name="connsiteY3" fmla="*/ 493950 h 1750218"/>
                  <a:gd name="connsiteX4" fmla="*/ 851774 w 855663"/>
                  <a:gd name="connsiteY4" fmla="*/ 956786 h 1750218"/>
                  <a:gd name="connsiteX5" fmla="*/ 855663 w 855663"/>
                  <a:gd name="connsiteY5" fmla="*/ 976232 h 1750218"/>
                  <a:gd name="connsiteX6" fmla="*/ 777876 w 855663"/>
                  <a:gd name="connsiteY6" fmla="*/ 1054020 h 1750218"/>
                  <a:gd name="connsiteX7" fmla="*/ 703977 w 855663"/>
                  <a:gd name="connsiteY7" fmla="*/ 995680 h 1750218"/>
                  <a:gd name="connsiteX8" fmla="*/ 622301 w 855663"/>
                  <a:gd name="connsiteY8" fmla="*/ 657304 h 1750218"/>
                  <a:gd name="connsiteX9" fmla="*/ 622301 w 855663"/>
                  <a:gd name="connsiteY9" fmla="*/ 1750218 h 1750218"/>
                  <a:gd name="connsiteX10" fmla="*/ 466726 w 855663"/>
                  <a:gd name="connsiteY10" fmla="*/ 1750218 h 1750218"/>
                  <a:gd name="connsiteX11" fmla="*/ 466726 w 855663"/>
                  <a:gd name="connsiteY11" fmla="*/ 1050131 h 1750218"/>
                  <a:gd name="connsiteX12" fmla="*/ 388938 w 855663"/>
                  <a:gd name="connsiteY12" fmla="*/ 1050131 h 1750218"/>
                  <a:gd name="connsiteX13" fmla="*/ 388938 w 855663"/>
                  <a:gd name="connsiteY13" fmla="*/ 1750218 h 1750218"/>
                  <a:gd name="connsiteX14" fmla="*/ 233363 w 855663"/>
                  <a:gd name="connsiteY14" fmla="*/ 1750218 h 1750218"/>
                  <a:gd name="connsiteX15" fmla="*/ 233363 w 855663"/>
                  <a:gd name="connsiteY15" fmla="*/ 661193 h 1750218"/>
                  <a:gd name="connsiteX16" fmla="*/ 151686 w 855663"/>
                  <a:gd name="connsiteY16" fmla="*/ 999569 h 1750218"/>
                  <a:gd name="connsiteX17" fmla="*/ 77788 w 855663"/>
                  <a:gd name="connsiteY17" fmla="*/ 1057910 h 1750218"/>
                  <a:gd name="connsiteX18" fmla="*/ 0 w 855663"/>
                  <a:gd name="connsiteY18" fmla="*/ 980123 h 1750218"/>
                  <a:gd name="connsiteX19" fmla="*/ 3889 w 855663"/>
                  <a:gd name="connsiteY19" fmla="*/ 960675 h 1750218"/>
                  <a:gd name="connsiteX20" fmla="*/ 112792 w 855663"/>
                  <a:gd name="connsiteY20" fmla="*/ 497840 h 1750218"/>
                  <a:gd name="connsiteX21" fmla="*/ 136129 w 855663"/>
                  <a:gd name="connsiteY21" fmla="*/ 455057 h 1750218"/>
                  <a:gd name="connsiteX22" fmla="*/ 299482 w 855663"/>
                  <a:gd name="connsiteY22" fmla="*/ 369490 h 1750218"/>
                  <a:gd name="connsiteX23" fmla="*/ 427832 w 855663"/>
                  <a:gd name="connsiteY23" fmla="*/ 350043 h 1750218"/>
                  <a:gd name="connsiteX24" fmla="*/ 427831 w 855663"/>
                  <a:gd name="connsiteY24" fmla="*/ 0 h 1750218"/>
                  <a:gd name="connsiteX25" fmla="*/ 583406 w 855663"/>
                  <a:gd name="connsiteY25" fmla="*/ 155575 h 1750218"/>
                  <a:gd name="connsiteX26" fmla="*/ 427831 w 855663"/>
                  <a:gd name="connsiteY26" fmla="*/ 311150 h 1750218"/>
                  <a:gd name="connsiteX27" fmla="*/ 272256 w 855663"/>
                  <a:gd name="connsiteY27" fmla="*/ 155575 h 1750218"/>
                  <a:gd name="connsiteX28" fmla="*/ 427831 w 855663"/>
                  <a:gd name="connsiteY28" fmla="*/ 0 h 1750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855663" h="1750218">
                    <a:moveTo>
                      <a:pt x="427832" y="350043"/>
                    </a:moveTo>
                    <a:cubicBezTo>
                      <a:pt x="470615" y="350043"/>
                      <a:pt x="513398" y="357821"/>
                      <a:pt x="556181" y="365601"/>
                    </a:cubicBezTo>
                    <a:cubicBezTo>
                      <a:pt x="618412" y="385047"/>
                      <a:pt x="672862" y="412273"/>
                      <a:pt x="719535" y="451168"/>
                    </a:cubicBezTo>
                    <a:cubicBezTo>
                      <a:pt x="731203" y="462835"/>
                      <a:pt x="738983" y="478392"/>
                      <a:pt x="742872" y="493950"/>
                    </a:cubicBezTo>
                    <a:lnTo>
                      <a:pt x="851774" y="956786"/>
                    </a:lnTo>
                    <a:cubicBezTo>
                      <a:pt x="851774" y="960675"/>
                      <a:pt x="855663" y="968454"/>
                      <a:pt x="855663" y="976232"/>
                    </a:cubicBezTo>
                    <a:cubicBezTo>
                      <a:pt x="855663" y="1019016"/>
                      <a:pt x="820659" y="1054020"/>
                      <a:pt x="777876" y="1054020"/>
                    </a:cubicBezTo>
                    <a:cubicBezTo>
                      <a:pt x="742872" y="1054020"/>
                      <a:pt x="711757" y="1026795"/>
                      <a:pt x="703977" y="995680"/>
                    </a:cubicBezTo>
                    <a:lnTo>
                      <a:pt x="622301" y="657304"/>
                    </a:lnTo>
                    <a:lnTo>
                      <a:pt x="622301" y="1750218"/>
                    </a:lnTo>
                    <a:lnTo>
                      <a:pt x="466726" y="1750218"/>
                    </a:lnTo>
                    <a:lnTo>
                      <a:pt x="466726" y="1050131"/>
                    </a:lnTo>
                    <a:lnTo>
                      <a:pt x="388938" y="1050131"/>
                    </a:lnTo>
                    <a:lnTo>
                      <a:pt x="388938" y="1750218"/>
                    </a:lnTo>
                    <a:lnTo>
                      <a:pt x="233363" y="1750218"/>
                    </a:lnTo>
                    <a:lnTo>
                      <a:pt x="233363" y="661193"/>
                    </a:lnTo>
                    <a:lnTo>
                      <a:pt x="151686" y="999569"/>
                    </a:lnTo>
                    <a:cubicBezTo>
                      <a:pt x="143907" y="1030684"/>
                      <a:pt x="112792" y="1057910"/>
                      <a:pt x="77788" y="1057910"/>
                    </a:cubicBezTo>
                    <a:cubicBezTo>
                      <a:pt x="35004" y="1057910"/>
                      <a:pt x="0" y="1022905"/>
                      <a:pt x="0" y="980123"/>
                    </a:cubicBezTo>
                    <a:cubicBezTo>
                      <a:pt x="0" y="972343"/>
                      <a:pt x="3889" y="964564"/>
                      <a:pt x="3889" y="960675"/>
                    </a:cubicBezTo>
                    <a:lnTo>
                      <a:pt x="112792" y="497840"/>
                    </a:lnTo>
                    <a:cubicBezTo>
                      <a:pt x="116682" y="482281"/>
                      <a:pt x="124460" y="466725"/>
                      <a:pt x="136129" y="455057"/>
                    </a:cubicBezTo>
                    <a:cubicBezTo>
                      <a:pt x="182801" y="416162"/>
                      <a:pt x="237252" y="385047"/>
                      <a:pt x="299482" y="369490"/>
                    </a:cubicBezTo>
                    <a:cubicBezTo>
                      <a:pt x="342265" y="357821"/>
                      <a:pt x="385049" y="350043"/>
                      <a:pt x="427832" y="350043"/>
                    </a:cubicBezTo>
                    <a:close/>
                    <a:moveTo>
                      <a:pt x="427831" y="0"/>
                    </a:moveTo>
                    <a:cubicBezTo>
                      <a:pt x="513753" y="0"/>
                      <a:pt x="583406" y="69653"/>
                      <a:pt x="583406" y="155575"/>
                    </a:cubicBezTo>
                    <a:cubicBezTo>
                      <a:pt x="583406" y="241496"/>
                      <a:pt x="513753" y="311150"/>
                      <a:pt x="427831" y="311150"/>
                    </a:cubicBezTo>
                    <a:cubicBezTo>
                      <a:pt x="341910" y="311150"/>
                      <a:pt x="272256" y="241496"/>
                      <a:pt x="272256" y="155575"/>
                    </a:cubicBezTo>
                    <a:cubicBezTo>
                      <a:pt x="272256" y="69653"/>
                      <a:pt x="341910" y="0"/>
                      <a:pt x="427831" y="0"/>
                    </a:cubicBezTo>
                    <a:close/>
                  </a:path>
                </a:pathLst>
              </a:custGeom>
              <a:solidFill>
                <a:srgbClr val="00437A"/>
              </a:solidFill>
              <a:ln w="1508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" name="Freeform: Shape 46">
                <a:extLst>
                  <a:ext uri="{FF2B5EF4-FFF2-40B4-BE49-F238E27FC236}">
                    <a16:creationId xmlns:a16="http://schemas.microsoft.com/office/drawing/2014/main" id="{FC780290-8E7B-2ECC-C4E1-8B12932186AE}"/>
                  </a:ext>
                </a:extLst>
              </p:cNvPr>
              <p:cNvSpPr/>
              <p:nvPr/>
            </p:nvSpPr>
            <p:spPr>
              <a:xfrm>
                <a:off x="485956" y="2960013"/>
                <a:ext cx="513284" cy="1049898"/>
              </a:xfrm>
              <a:custGeom>
                <a:avLst/>
                <a:gdLst>
                  <a:gd name="connsiteX0" fmla="*/ 427832 w 855663"/>
                  <a:gd name="connsiteY0" fmla="*/ 350043 h 1750218"/>
                  <a:gd name="connsiteX1" fmla="*/ 556181 w 855663"/>
                  <a:gd name="connsiteY1" fmla="*/ 365601 h 1750218"/>
                  <a:gd name="connsiteX2" fmla="*/ 719535 w 855663"/>
                  <a:gd name="connsiteY2" fmla="*/ 451168 h 1750218"/>
                  <a:gd name="connsiteX3" fmla="*/ 742872 w 855663"/>
                  <a:gd name="connsiteY3" fmla="*/ 493950 h 1750218"/>
                  <a:gd name="connsiteX4" fmla="*/ 851774 w 855663"/>
                  <a:gd name="connsiteY4" fmla="*/ 956786 h 1750218"/>
                  <a:gd name="connsiteX5" fmla="*/ 855663 w 855663"/>
                  <a:gd name="connsiteY5" fmla="*/ 976232 h 1750218"/>
                  <a:gd name="connsiteX6" fmla="*/ 777876 w 855663"/>
                  <a:gd name="connsiteY6" fmla="*/ 1054020 h 1750218"/>
                  <a:gd name="connsiteX7" fmla="*/ 703977 w 855663"/>
                  <a:gd name="connsiteY7" fmla="*/ 995680 h 1750218"/>
                  <a:gd name="connsiteX8" fmla="*/ 622301 w 855663"/>
                  <a:gd name="connsiteY8" fmla="*/ 657304 h 1750218"/>
                  <a:gd name="connsiteX9" fmla="*/ 622301 w 855663"/>
                  <a:gd name="connsiteY9" fmla="*/ 1750218 h 1750218"/>
                  <a:gd name="connsiteX10" fmla="*/ 466726 w 855663"/>
                  <a:gd name="connsiteY10" fmla="*/ 1750218 h 1750218"/>
                  <a:gd name="connsiteX11" fmla="*/ 466726 w 855663"/>
                  <a:gd name="connsiteY11" fmla="*/ 1050131 h 1750218"/>
                  <a:gd name="connsiteX12" fmla="*/ 388938 w 855663"/>
                  <a:gd name="connsiteY12" fmla="*/ 1050131 h 1750218"/>
                  <a:gd name="connsiteX13" fmla="*/ 388938 w 855663"/>
                  <a:gd name="connsiteY13" fmla="*/ 1750218 h 1750218"/>
                  <a:gd name="connsiteX14" fmla="*/ 233363 w 855663"/>
                  <a:gd name="connsiteY14" fmla="*/ 1750218 h 1750218"/>
                  <a:gd name="connsiteX15" fmla="*/ 233363 w 855663"/>
                  <a:gd name="connsiteY15" fmla="*/ 661193 h 1750218"/>
                  <a:gd name="connsiteX16" fmla="*/ 151686 w 855663"/>
                  <a:gd name="connsiteY16" fmla="*/ 999569 h 1750218"/>
                  <a:gd name="connsiteX17" fmla="*/ 77788 w 855663"/>
                  <a:gd name="connsiteY17" fmla="*/ 1057910 h 1750218"/>
                  <a:gd name="connsiteX18" fmla="*/ 0 w 855663"/>
                  <a:gd name="connsiteY18" fmla="*/ 980123 h 1750218"/>
                  <a:gd name="connsiteX19" fmla="*/ 3889 w 855663"/>
                  <a:gd name="connsiteY19" fmla="*/ 960675 h 1750218"/>
                  <a:gd name="connsiteX20" fmla="*/ 112792 w 855663"/>
                  <a:gd name="connsiteY20" fmla="*/ 497840 h 1750218"/>
                  <a:gd name="connsiteX21" fmla="*/ 136129 w 855663"/>
                  <a:gd name="connsiteY21" fmla="*/ 455057 h 1750218"/>
                  <a:gd name="connsiteX22" fmla="*/ 299482 w 855663"/>
                  <a:gd name="connsiteY22" fmla="*/ 369490 h 1750218"/>
                  <a:gd name="connsiteX23" fmla="*/ 427832 w 855663"/>
                  <a:gd name="connsiteY23" fmla="*/ 350043 h 1750218"/>
                  <a:gd name="connsiteX24" fmla="*/ 427831 w 855663"/>
                  <a:gd name="connsiteY24" fmla="*/ 0 h 1750218"/>
                  <a:gd name="connsiteX25" fmla="*/ 583406 w 855663"/>
                  <a:gd name="connsiteY25" fmla="*/ 155575 h 1750218"/>
                  <a:gd name="connsiteX26" fmla="*/ 427831 w 855663"/>
                  <a:gd name="connsiteY26" fmla="*/ 311150 h 1750218"/>
                  <a:gd name="connsiteX27" fmla="*/ 272256 w 855663"/>
                  <a:gd name="connsiteY27" fmla="*/ 155575 h 1750218"/>
                  <a:gd name="connsiteX28" fmla="*/ 427831 w 855663"/>
                  <a:gd name="connsiteY28" fmla="*/ 0 h 1750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855663" h="1750218">
                    <a:moveTo>
                      <a:pt x="427832" y="350043"/>
                    </a:moveTo>
                    <a:cubicBezTo>
                      <a:pt x="470615" y="350043"/>
                      <a:pt x="513398" y="357821"/>
                      <a:pt x="556181" y="365601"/>
                    </a:cubicBezTo>
                    <a:cubicBezTo>
                      <a:pt x="618412" y="385047"/>
                      <a:pt x="672862" y="412273"/>
                      <a:pt x="719535" y="451168"/>
                    </a:cubicBezTo>
                    <a:cubicBezTo>
                      <a:pt x="731203" y="462835"/>
                      <a:pt x="738983" y="478392"/>
                      <a:pt x="742872" y="493950"/>
                    </a:cubicBezTo>
                    <a:lnTo>
                      <a:pt x="851774" y="956786"/>
                    </a:lnTo>
                    <a:cubicBezTo>
                      <a:pt x="851774" y="960675"/>
                      <a:pt x="855663" y="968454"/>
                      <a:pt x="855663" y="976232"/>
                    </a:cubicBezTo>
                    <a:cubicBezTo>
                      <a:pt x="855663" y="1019016"/>
                      <a:pt x="820659" y="1054020"/>
                      <a:pt x="777876" y="1054020"/>
                    </a:cubicBezTo>
                    <a:cubicBezTo>
                      <a:pt x="742872" y="1054020"/>
                      <a:pt x="711757" y="1026795"/>
                      <a:pt x="703977" y="995680"/>
                    </a:cubicBezTo>
                    <a:lnTo>
                      <a:pt x="622301" y="657304"/>
                    </a:lnTo>
                    <a:lnTo>
                      <a:pt x="622301" y="1750218"/>
                    </a:lnTo>
                    <a:lnTo>
                      <a:pt x="466726" y="1750218"/>
                    </a:lnTo>
                    <a:lnTo>
                      <a:pt x="466726" y="1050131"/>
                    </a:lnTo>
                    <a:lnTo>
                      <a:pt x="388938" y="1050131"/>
                    </a:lnTo>
                    <a:lnTo>
                      <a:pt x="388938" y="1750218"/>
                    </a:lnTo>
                    <a:lnTo>
                      <a:pt x="233363" y="1750218"/>
                    </a:lnTo>
                    <a:lnTo>
                      <a:pt x="233363" y="661193"/>
                    </a:lnTo>
                    <a:lnTo>
                      <a:pt x="151686" y="999569"/>
                    </a:lnTo>
                    <a:cubicBezTo>
                      <a:pt x="143907" y="1030684"/>
                      <a:pt x="112792" y="1057910"/>
                      <a:pt x="77788" y="1057910"/>
                    </a:cubicBezTo>
                    <a:cubicBezTo>
                      <a:pt x="35004" y="1057910"/>
                      <a:pt x="0" y="1022905"/>
                      <a:pt x="0" y="980123"/>
                    </a:cubicBezTo>
                    <a:cubicBezTo>
                      <a:pt x="0" y="972343"/>
                      <a:pt x="3889" y="964564"/>
                      <a:pt x="3889" y="960675"/>
                    </a:cubicBezTo>
                    <a:lnTo>
                      <a:pt x="112792" y="497840"/>
                    </a:lnTo>
                    <a:cubicBezTo>
                      <a:pt x="116682" y="482281"/>
                      <a:pt x="124460" y="466725"/>
                      <a:pt x="136129" y="455057"/>
                    </a:cubicBezTo>
                    <a:cubicBezTo>
                      <a:pt x="182801" y="416162"/>
                      <a:pt x="237252" y="385047"/>
                      <a:pt x="299482" y="369490"/>
                    </a:cubicBezTo>
                    <a:cubicBezTo>
                      <a:pt x="342265" y="357821"/>
                      <a:pt x="385049" y="350043"/>
                      <a:pt x="427832" y="350043"/>
                    </a:cubicBezTo>
                    <a:close/>
                    <a:moveTo>
                      <a:pt x="427831" y="0"/>
                    </a:moveTo>
                    <a:cubicBezTo>
                      <a:pt x="513753" y="0"/>
                      <a:pt x="583406" y="69653"/>
                      <a:pt x="583406" y="155575"/>
                    </a:cubicBezTo>
                    <a:cubicBezTo>
                      <a:pt x="583406" y="241496"/>
                      <a:pt x="513753" y="311150"/>
                      <a:pt x="427831" y="311150"/>
                    </a:cubicBezTo>
                    <a:cubicBezTo>
                      <a:pt x="341910" y="311150"/>
                      <a:pt x="272256" y="241496"/>
                      <a:pt x="272256" y="155575"/>
                    </a:cubicBezTo>
                    <a:cubicBezTo>
                      <a:pt x="272256" y="69653"/>
                      <a:pt x="341910" y="0"/>
                      <a:pt x="427831" y="0"/>
                    </a:cubicBezTo>
                    <a:close/>
                  </a:path>
                </a:pathLst>
              </a:custGeom>
              <a:solidFill>
                <a:srgbClr val="00437A"/>
              </a:solidFill>
              <a:ln w="1508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8" name="Freeform: Shape 46">
                <a:extLst>
                  <a:ext uri="{FF2B5EF4-FFF2-40B4-BE49-F238E27FC236}">
                    <a16:creationId xmlns:a16="http://schemas.microsoft.com/office/drawing/2014/main" id="{49B13912-51F9-40CD-D879-B767A5A46A28}"/>
                  </a:ext>
                </a:extLst>
              </p:cNvPr>
              <p:cNvSpPr/>
              <p:nvPr/>
            </p:nvSpPr>
            <p:spPr>
              <a:xfrm>
                <a:off x="804624" y="3100545"/>
                <a:ext cx="513284" cy="1049898"/>
              </a:xfrm>
              <a:custGeom>
                <a:avLst/>
                <a:gdLst>
                  <a:gd name="connsiteX0" fmla="*/ 427832 w 855663"/>
                  <a:gd name="connsiteY0" fmla="*/ 350043 h 1750218"/>
                  <a:gd name="connsiteX1" fmla="*/ 556181 w 855663"/>
                  <a:gd name="connsiteY1" fmla="*/ 365601 h 1750218"/>
                  <a:gd name="connsiteX2" fmla="*/ 719535 w 855663"/>
                  <a:gd name="connsiteY2" fmla="*/ 451168 h 1750218"/>
                  <a:gd name="connsiteX3" fmla="*/ 742872 w 855663"/>
                  <a:gd name="connsiteY3" fmla="*/ 493950 h 1750218"/>
                  <a:gd name="connsiteX4" fmla="*/ 851774 w 855663"/>
                  <a:gd name="connsiteY4" fmla="*/ 956786 h 1750218"/>
                  <a:gd name="connsiteX5" fmla="*/ 855663 w 855663"/>
                  <a:gd name="connsiteY5" fmla="*/ 976232 h 1750218"/>
                  <a:gd name="connsiteX6" fmla="*/ 777876 w 855663"/>
                  <a:gd name="connsiteY6" fmla="*/ 1054020 h 1750218"/>
                  <a:gd name="connsiteX7" fmla="*/ 703977 w 855663"/>
                  <a:gd name="connsiteY7" fmla="*/ 995680 h 1750218"/>
                  <a:gd name="connsiteX8" fmla="*/ 622301 w 855663"/>
                  <a:gd name="connsiteY8" fmla="*/ 657304 h 1750218"/>
                  <a:gd name="connsiteX9" fmla="*/ 622301 w 855663"/>
                  <a:gd name="connsiteY9" fmla="*/ 1750218 h 1750218"/>
                  <a:gd name="connsiteX10" fmla="*/ 466726 w 855663"/>
                  <a:gd name="connsiteY10" fmla="*/ 1750218 h 1750218"/>
                  <a:gd name="connsiteX11" fmla="*/ 466726 w 855663"/>
                  <a:gd name="connsiteY11" fmla="*/ 1050131 h 1750218"/>
                  <a:gd name="connsiteX12" fmla="*/ 388938 w 855663"/>
                  <a:gd name="connsiteY12" fmla="*/ 1050131 h 1750218"/>
                  <a:gd name="connsiteX13" fmla="*/ 388938 w 855663"/>
                  <a:gd name="connsiteY13" fmla="*/ 1750218 h 1750218"/>
                  <a:gd name="connsiteX14" fmla="*/ 233363 w 855663"/>
                  <a:gd name="connsiteY14" fmla="*/ 1750218 h 1750218"/>
                  <a:gd name="connsiteX15" fmla="*/ 233363 w 855663"/>
                  <a:gd name="connsiteY15" fmla="*/ 661193 h 1750218"/>
                  <a:gd name="connsiteX16" fmla="*/ 151686 w 855663"/>
                  <a:gd name="connsiteY16" fmla="*/ 999569 h 1750218"/>
                  <a:gd name="connsiteX17" fmla="*/ 77788 w 855663"/>
                  <a:gd name="connsiteY17" fmla="*/ 1057910 h 1750218"/>
                  <a:gd name="connsiteX18" fmla="*/ 0 w 855663"/>
                  <a:gd name="connsiteY18" fmla="*/ 980123 h 1750218"/>
                  <a:gd name="connsiteX19" fmla="*/ 3889 w 855663"/>
                  <a:gd name="connsiteY19" fmla="*/ 960675 h 1750218"/>
                  <a:gd name="connsiteX20" fmla="*/ 112792 w 855663"/>
                  <a:gd name="connsiteY20" fmla="*/ 497840 h 1750218"/>
                  <a:gd name="connsiteX21" fmla="*/ 136129 w 855663"/>
                  <a:gd name="connsiteY21" fmla="*/ 455057 h 1750218"/>
                  <a:gd name="connsiteX22" fmla="*/ 299482 w 855663"/>
                  <a:gd name="connsiteY22" fmla="*/ 369490 h 1750218"/>
                  <a:gd name="connsiteX23" fmla="*/ 427832 w 855663"/>
                  <a:gd name="connsiteY23" fmla="*/ 350043 h 1750218"/>
                  <a:gd name="connsiteX24" fmla="*/ 427831 w 855663"/>
                  <a:gd name="connsiteY24" fmla="*/ 0 h 1750218"/>
                  <a:gd name="connsiteX25" fmla="*/ 583406 w 855663"/>
                  <a:gd name="connsiteY25" fmla="*/ 155575 h 1750218"/>
                  <a:gd name="connsiteX26" fmla="*/ 427831 w 855663"/>
                  <a:gd name="connsiteY26" fmla="*/ 311150 h 1750218"/>
                  <a:gd name="connsiteX27" fmla="*/ 272256 w 855663"/>
                  <a:gd name="connsiteY27" fmla="*/ 155575 h 1750218"/>
                  <a:gd name="connsiteX28" fmla="*/ 427831 w 855663"/>
                  <a:gd name="connsiteY28" fmla="*/ 0 h 1750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855663" h="1750218">
                    <a:moveTo>
                      <a:pt x="427832" y="350043"/>
                    </a:moveTo>
                    <a:cubicBezTo>
                      <a:pt x="470615" y="350043"/>
                      <a:pt x="513398" y="357821"/>
                      <a:pt x="556181" y="365601"/>
                    </a:cubicBezTo>
                    <a:cubicBezTo>
                      <a:pt x="618412" y="385047"/>
                      <a:pt x="672862" y="412273"/>
                      <a:pt x="719535" y="451168"/>
                    </a:cubicBezTo>
                    <a:cubicBezTo>
                      <a:pt x="731203" y="462835"/>
                      <a:pt x="738983" y="478392"/>
                      <a:pt x="742872" y="493950"/>
                    </a:cubicBezTo>
                    <a:lnTo>
                      <a:pt x="851774" y="956786"/>
                    </a:lnTo>
                    <a:cubicBezTo>
                      <a:pt x="851774" y="960675"/>
                      <a:pt x="855663" y="968454"/>
                      <a:pt x="855663" y="976232"/>
                    </a:cubicBezTo>
                    <a:cubicBezTo>
                      <a:pt x="855663" y="1019016"/>
                      <a:pt x="820659" y="1054020"/>
                      <a:pt x="777876" y="1054020"/>
                    </a:cubicBezTo>
                    <a:cubicBezTo>
                      <a:pt x="742872" y="1054020"/>
                      <a:pt x="711757" y="1026795"/>
                      <a:pt x="703977" y="995680"/>
                    </a:cubicBezTo>
                    <a:lnTo>
                      <a:pt x="622301" y="657304"/>
                    </a:lnTo>
                    <a:lnTo>
                      <a:pt x="622301" y="1750218"/>
                    </a:lnTo>
                    <a:lnTo>
                      <a:pt x="466726" y="1750218"/>
                    </a:lnTo>
                    <a:lnTo>
                      <a:pt x="466726" y="1050131"/>
                    </a:lnTo>
                    <a:lnTo>
                      <a:pt x="388938" y="1050131"/>
                    </a:lnTo>
                    <a:lnTo>
                      <a:pt x="388938" y="1750218"/>
                    </a:lnTo>
                    <a:lnTo>
                      <a:pt x="233363" y="1750218"/>
                    </a:lnTo>
                    <a:lnTo>
                      <a:pt x="233363" y="661193"/>
                    </a:lnTo>
                    <a:lnTo>
                      <a:pt x="151686" y="999569"/>
                    </a:lnTo>
                    <a:cubicBezTo>
                      <a:pt x="143907" y="1030684"/>
                      <a:pt x="112792" y="1057910"/>
                      <a:pt x="77788" y="1057910"/>
                    </a:cubicBezTo>
                    <a:cubicBezTo>
                      <a:pt x="35004" y="1057910"/>
                      <a:pt x="0" y="1022905"/>
                      <a:pt x="0" y="980123"/>
                    </a:cubicBezTo>
                    <a:cubicBezTo>
                      <a:pt x="0" y="972343"/>
                      <a:pt x="3889" y="964564"/>
                      <a:pt x="3889" y="960675"/>
                    </a:cubicBezTo>
                    <a:lnTo>
                      <a:pt x="112792" y="497840"/>
                    </a:lnTo>
                    <a:cubicBezTo>
                      <a:pt x="116682" y="482281"/>
                      <a:pt x="124460" y="466725"/>
                      <a:pt x="136129" y="455057"/>
                    </a:cubicBezTo>
                    <a:cubicBezTo>
                      <a:pt x="182801" y="416162"/>
                      <a:pt x="237252" y="385047"/>
                      <a:pt x="299482" y="369490"/>
                    </a:cubicBezTo>
                    <a:cubicBezTo>
                      <a:pt x="342265" y="357821"/>
                      <a:pt x="385049" y="350043"/>
                      <a:pt x="427832" y="350043"/>
                    </a:cubicBezTo>
                    <a:close/>
                    <a:moveTo>
                      <a:pt x="427831" y="0"/>
                    </a:moveTo>
                    <a:cubicBezTo>
                      <a:pt x="513753" y="0"/>
                      <a:pt x="583406" y="69653"/>
                      <a:pt x="583406" y="155575"/>
                    </a:cubicBezTo>
                    <a:cubicBezTo>
                      <a:pt x="583406" y="241496"/>
                      <a:pt x="513753" y="311150"/>
                      <a:pt x="427831" y="311150"/>
                    </a:cubicBezTo>
                    <a:cubicBezTo>
                      <a:pt x="341910" y="311150"/>
                      <a:pt x="272256" y="241496"/>
                      <a:pt x="272256" y="155575"/>
                    </a:cubicBezTo>
                    <a:cubicBezTo>
                      <a:pt x="272256" y="69653"/>
                      <a:pt x="341910" y="0"/>
                      <a:pt x="427831" y="0"/>
                    </a:cubicBezTo>
                    <a:close/>
                  </a:path>
                </a:pathLst>
              </a:custGeom>
              <a:solidFill>
                <a:srgbClr val="AA0065"/>
              </a:solidFill>
              <a:ln w="1508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9" name="Freeform: Shape 46">
                <a:extLst>
                  <a:ext uri="{FF2B5EF4-FFF2-40B4-BE49-F238E27FC236}">
                    <a16:creationId xmlns:a16="http://schemas.microsoft.com/office/drawing/2014/main" id="{7995CE6B-F38D-F4E3-6515-9F9AF54363D0}"/>
                  </a:ext>
                </a:extLst>
              </p:cNvPr>
              <p:cNvSpPr/>
              <p:nvPr/>
            </p:nvSpPr>
            <p:spPr>
              <a:xfrm>
                <a:off x="1420774" y="3133848"/>
                <a:ext cx="513284" cy="1049898"/>
              </a:xfrm>
              <a:custGeom>
                <a:avLst/>
                <a:gdLst>
                  <a:gd name="connsiteX0" fmla="*/ 427832 w 855663"/>
                  <a:gd name="connsiteY0" fmla="*/ 350043 h 1750218"/>
                  <a:gd name="connsiteX1" fmla="*/ 556181 w 855663"/>
                  <a:gd name="connsiteY1" fmla="*/ 365601 h 1750218"/>
                  <a:gd name="connsiteX2" fmla="*/ 719535 w 855663"/>
                  <a:gd name="connsiteY2" fmla="*/ 451168 h 1750218"/>
                  <a:gd name="connsiteX3" fmla="*/ 742872 w 855663"/>
                  <a:gd name="connsiteY3" fmla="*/ 493950 h 1750218"/>
                  <a:gd name="connsiteX4" fmla="*/ 851774 w 855663"/>
                  <a:gd name="connsiteY4" fmla="*/ 956786 h 1750218"/>
                  <a:gd name="connsiteX5" fmla="*/ 855663 w 855663"/>
                  <a:gd name="connsiteY5" fmla="*/ 976232 h 1750218"/>
                  <a:gd name="connsiteX6" fmla="*/ 777876 w 855663"/>
                  <a:gd name="connsiteY6" fmla="*/ 1054020 h 1750218"/>
                  <a:gd name="connsiteX7" fmla="*/ 703977 w 855663"/>
                  <a:gd name="connsiteY7" fmla="*/ 995680 h 1750218"/>
                  <a:gd name="connsiteX8" fmla="*/ 622301 w 855663"/>
                  <a:gd name="connsiteY8" fmla="*/ 657304 h 1750218"/>
                  <a:gd name="connsiteX9" fmla="*/ 622301 w 855663"/>
                  <a:gd name="connsiteY9" fmla="*/ 1750218 h 1750218"/>
                  <a:gd name="connsiteX10" fmla="*/ 466726 w 855663"/>
                  <a:gd name="connsiteY10" fmla="*/ 1750218 h 1750218"/>
                  <a:gd name="connsiteX11" fmla="*/ 466726 w 855663"/>
                  <a:gd name="connsiteY11" fmla="*/ 1050131 h 1750218"/>
                  <a:gd name="connsiteX12" fmla="*/ 388938 w 855663"/>
                  <a:gd name="connsiteY12" fmla="*/ 1050131 h 1750218"/>
                  <a:gd name="connsiteX13" fmla="*/ 388938 w 855663"/>
                  <a:gd name="connsiteY13" fmla="*/ 1750218 h 1750218"/>
                  <a:gd name="connsiteX14" fmla="*/ 233363 w 855663"/>
                  <a:gd name="connsiteY14" fmla="*/ 1750218 h 1750218"/>
                  <a:gd name="connsiteX15" fmla="*/ 233363 w 855663"/>
                  <a:gd name="connsiteY15" fmla="*/ 661193 h 1750218"/>
                  <a:gd name="connsiteX16" fmla="*/ 151686 w 855663"/>
                  <a:gd name="connsiteY16" fmla="*/ 999569 h 1750218"/>
                  <a:gd name="connsiteX17" fmla="*/ 77788 w 855663"/>
                  <a:gd name="connsiteY17" fmla="*/ 1057910 h 1750218"/>
                  <a:gd name="connsiteX18" fmla="*/ 0 w 855663"/>
                  <a:gd name="connsiteY18" fmla="*/ 980123 h 1750218"/>
                  <a:gd name="connsiteX19" fmla="*/ 3889 w 855663"/>
                  <a:gd name="connsiteY19" fmla="*/ 960675 h 1750218"/>
                  <a:gd name="connsiteX20" fmla="*/ 112792 w 855663"/>
                  <a:gd name="connsiteY20" fmla="*/ 497840 h 1750218"/>
                  <a:gd name="connsiteX21" fmla="*/ 136129 w 855663"/>
                  <a:gd name="connsiteY21" fmla="*/ 455057 h 1750218"/>
                  <a:gd name="connsiteX22" fmla="*/ 299482 w 855663"/>
                  <a:gd name="connsiteY22" fmla="*/ 369490 h 1750218"/>
                  <a:gd name="connsiteX23" fmla="*/ 427832 w 855663"/>
                  <a:gd name="connsiteY23" fmla="*/ 350043 h 1750218"/>
                  <a:gd name="connsiteX24" fmla="*/ 427831 w 855663"/>
                  <a:gd name="connsiteY24" fmla="*/ 0 h 1750218"/>
                  <a:gd name="connsiteX25" fmla="*/ 583406 w 855663"/>
                  <a:gd name="connsiteY25" fmla="*/ 155575 h 1750218"/>
                  <a:gd name="connsiteX26" fmla="*/ 427831 w 855663"/>
                  <a:gd name="connsiteY26" fmla="*/ 311150 h 1750218"/>
                  <a:gd name="connsiteX27" fmla="*/ 272256 w 855663"/>
                  <a:gd name="connsiteY27" fmla="*/ 155575 h 1750218"/>
                  <a:gd name="connsiteX28" fmla="*/ 427831 w 855663"/>
                  <a:gd name="connsiteY28" fmla="*/ 0 h 1750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855663" h="1750218">
                    <a:moveTo>
                      <a:pt x="427832" y="350043"/>
                    </a:moveTo>
                    <a:cubicBezTo>
                      <a:pt x="470615" y="350043"/>
                      <a:pt x="513398" y="357821"/>
                      <a:pt x="556181" y="365601"/>
                    </a:cubicBezTo>
                    <a:cubicBezTo>
                      <a:pt x="618412" y="385047"/>
                      <a:pt x="672862" y="412273"/>
                      <a:pt x="719535" y="451168"/>
                    </a:cubicBezTo>
                    <a:cubicBezTo>
                      <a:pt x="731203" y="462835"/>
                      <a:pt x="738983" y="478392"/>
                      <a:pt x="742872" y="493950"/>
                    </a:cubicBezTo>
                    <a:lnTo>
                      <a:pt x="851774" y="956786"/>
                    </a:lnTo>
                    <a:cubicBezTo>
                      <a:pt x="851774" y="960675"/>
                      <a:pt x="855663" y="968454"/>
                      <a:pt x="855663" y="976232"/>
                    </a:cubicBezTo>
                    <a:cubicBezTo>
                      <a:pt x="855663" y="1019016"/>
                      <a:pt x="820659" y="1054020"/>
                      <a:pt x="777876" y="1054020"/>
                    </a:cubicBezTo>
                    <a:cubicBezTo>
                      <a:pt x="742872" y="1054020"/>
                      <a:pt x="711757" y="1026795"/>
                      <a:pt x="703977" y="995680"/>
                    </a:cubicBezTo>
                    <a:lnTo>
                      <a:pt x="622301" y="657304"/>
                    </a:lnTo>
                    <a:lnTo>
                      <a:pt x="622301" y="1750218"/>
                    </a:lnTo>
                    <a:lnTo>
                      <a:pt x="466726" y="1750218"/>
                    </a:lnTo>
                    <a:lnTo>
                      <a:pt x="466726" y="1050131"/>
                    </a:lnTo>
                    <a:lnTo>
                      <a:pt x="388938" y="1050131"/>
                    </a:lnTo>
                    <a:lnTo>
                      <a:pt x="388938" y="1750218"/>
                    </a:lnTo>
                    <a:lnTo>
                      <a:pt x="233363" y="1750218"/>
                    </a:lnTo>
                    <a:lnTo>
                      <a:pt x="233363" y="661193"/>
                    </a:lnTo>
                    <a:lnTo>
                      <a:pt x="151686" y="999569"/>
                    </a:lnTo>
                    <a:cubicBezTo>
                      <a:pt x="143907" y="1030684"/>
                      <a:pt x="112792" y="1057910"/>
                      <a:pt x="77788" y="1057910"/>
                    </a:cubicBezTo>
                    <a:cubicBezTo>
                      <a:pt x="35004" y="1057910"/>
                      <a:pt x="0" y="1022905"/>
                      <a:pt x="0" y="980123"/>
                    </a:cubicBezTo>
                    <a:cubicBezTo>
                      <a:pt x="0" y="972343"/>
                      <a:pt x="3889" y="964564"/>
                      <a:pt x="3889" y="960675"/>
                    </a:cubicBezTo>
                    <a:lnTo>
                      <a:pt x="112792" y="497840"/>
                    </a:lnTo>
                    <a:cubicBezTo>
                      <a:pt x="116682" y="482281"/>
                      <a:pt x="124460" y="466725"/>
                      <a:pt x="136129" y="455057"/>
                    </a:cubicBezTo>
                    <a:cubicBezTo>
                      <a:pt x="182801" y="416162"/>
                      <a:pt x="237252" y="385047"/>
                      <a:pt x="299482" y="369490"/>
                    </a:cubicBezTo>
                    <a:cubicBezTo>
                      <a:pt x="342265" y="357821"/>
                      <a:pt x="385049" y="350043"/>
                      <a:pt x="427832" y="350043"/>
                    </a:cubicBezTo>
                    <a:close/>
                    <a:moveTo>
                      <a:pt x="427831" y="0"/>
                    </a:moveTo>
                    <a:cubicBezTo>
                      <a:pt x="513753" y="0"/>
                      <a:pt x="583406" y="69653"/>
                      <a:pt x="583406" y="155575"/>
                    </a:cubicBezTo>
                    <a:cubicBezTo>
                      <a:pt x="583406" y="241496"/>
                      <a:pt x="513753" y="311150"/>
                      <a:pt x="427831" y="311150"/>
                    </a:cubicBezTo>
                    <a:cubicBezTo>
                      <a:pt x="341910" y="311150"/>
                      <a:pt x="272256" y="241496"/>
                      <a:pt x="272256" y="155575"/>
                    </a:cubicBezTo>
                    <a:cubicBezTo>
                      <a:pt x="272256" y="69653"/>
                      <a:pt x="341910" y="0"/>
                      <a:pt x="427831" y="0"/>
                    </a:cubicBezTo>
                    <a:close/>
                  </a:path>
                </a:pathLst>
              </a:custGeom>
              <a:solidFill>
                <a:srgbClr val="296DC0"/>
              </a:solidFill>
              <a:ln w="1508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128C3E4-FFAC-1DD9-ACAF-A2EB4DD561A5}"/>
              </a:ext>
            </a:extLst>
          </p:cNvPr>
          <p:cNvGrpSpPr/>
          <p:nvPr/>
        </p:nvGrpSpPr>
        <p:grpSpPr>
          <a:xfrm>
            <a:off x="9801807" y="2959123"/>
            <a:ext cx="1788806" cy="2335440"/>
            <a:chOff x="9310657" y="3009485"/>
            <a:chExt cx="1788806" cy="233544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36C7A161-F9FF-37F7-19DC-903A656CDDF0}"/>
                </a:ext>
              </a:extLst>
            </p:cNvPr>
            <p:cNvSpPr/>
            <p:nvPr/>
          </p:nvSpPr>
          <p:spPr>
            <a:xfrm>
              <a:off x="9320835" y="4852638"/>
              <a:ext cx="1778628" cy="492287"/>
            </a:xfrm>
            <a:prstGeom prst="rect">
              <a:avLst/>
            </a:prstGeom>
            <a:solidFill>
              <a:srgbClr val="00385E"/>
            </a:solidFill>
            <a:ln w="41275">
              <a:solidFill>
                <a:srgbClr val="00385E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0.5% with kidney failure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47CEEC-D898-6493-4208-6282AC60A1E2}"/>
                </a:ext>
              </a:extLst>
            </p:cNvPr>
            <p:cNvSpPr/>
            <p:nvPr/>
          </p:nvSpPr>
          <p:spPr>
            <a:xfrm>
              <a:off x="9320835" y="4239075"/>
              <a:ext cx="1778628" cy="492287"/>
            </a:xfrm>
            <a:prstGeom prst="rect">
              <a:avLst/>
            </a:prstGeom>
            <a:solidFill>
              <a:srgbClr val="00385E"/>
            </a:solidFill>
            <a:ln w="41275">
              <a:solidFill>
                <a:srgbClr val="00385E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2.6% with </a:t>
              </a:r>
            </a:p>
            <a:p>
              <a:pPr algn="ctr"/>
              <a:r>
                <a:rPr lang="en-GB" dirty="0">
                  <a:solidFill>
                    <a:schemeClr val="bg1"/>
                  </a:solidFill>
                </a:rPr>
                <a:t>CKD 3-5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C51249B-CBB9-B278-3F6F-971A0F44CBEE}"/>
                </a:ext>
              </a:extLst>
            </p:cNvPr>
            <p:cNvSpPr/>
            <p:nvPr/>
          </p:nvSpPr>
          <p:spPr>
            <a:xfrm>
              <a:off x="9320835" y="3624280"/>
              <a:ext cx="1778628" cy="493519"/>
            </a:xfrm>
            <a:prstGeom prst="rect">
              <a:avLst/>
            </a:prstGeom>
            <a:solidFill>
              <a:srgbClr val="00385E"/>
            </a:solidFill>
            <a:ln w="41275">
              <a:solidFill>
                <a:srgbClr val="00385E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2.5% treated for hypertension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CBCE2F37-2932-5286-0775-04C711B0E9A6}"/>
                </a:ext>
              </a:extLst>
            </p:cNvPr>
            <p:cNvSpPr/>
            <p:nvPr/>
          </p:nvSpPr>
          <p:spPr>
            <a:xfrm>
              <a:off x="9310657" y="3009485"/>
              <a:ext cx="1778628" cy="493519"/>
            </a:xfrm>
            <a:prstGeom prst="rect">
              <a:avLst/>
            </a:prstGeom>
            <a:solidFill>
              <a:srgbClr val="00385E"/>
            </a:solidFill>
            <a:ln w="41275">
              <a:solidFill>
                <a:srgbClr val="00385E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17.7% with proteinuria</a:t>
              </a: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697768A1-B33C-E6D8-861D-CB91BDC792F8}"/>
              </a:ext>
            </a:extLst>
          </p:cNvPr>
          <p:cNvSpPr txBox="1"/>
          <p:nvPr/>
        </p:nvSpPr>
        <p:spPr>
          <a:xfrm>
            <a:off x="9431245" y="2145540"/>
            <a:ext cx="25314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437A"/>
                </a:solidFill>
              </a:rPr>
              <a:t>At the time of last follow-up:</a:t>
            </a:r>
          </a:p>
        </p:txBody>
      </p:sp>
      <p:grpSp>
        <p:nvGrpSpPr>
          <p:cNvPr id="1029" name="Group 1028">
            <a:extLst>
              <a:ext uri="{FF2B5EF4-FFF2-40B4-BE49-F238E27FC236}">
                <a16:creationId xmlns:a16="http://schemas.microsoft.com/office/drawing/2014/main" id="{72B92583-FAA3-A158-4FFD-F161DC668699}"/>
              </a:ext>
            </a:extLst>
          </p:cNvPr>
          <p:cNvGrpSpPr/>
          <p:nvPr/>
        </p:nvGrpSpPr>
        <p:grpSpPr>
          <a:xfrm>
            <a:off x="5498592" y="2629246"/>
            <a:ext cx="1081657" cy="2382058"/>
            <a:chOff x="5000018" y="2518312"/>
            <a:chExt cx="1081657" cy="2382058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C1628E5C-9ADB-8B8F-EEFA-F5EB53A18F94}"/>
                </a:ext>
              </a:extLst>
            </p:cNvPr>
            <p:cNvCxnSpPr>
              <a:cxnSpLocks/>
            </p:cNvCxnSpPr>
            <p:nvPr/>
          </p:nvCxnSpPr>
          <p:spPr>
            <a:xfrm>
              <a:off x="5752140" y="2532946"/>
              <a:ext cx="310520" cy="0"/>
            </a:xfrm>
            <a:prstGeom prst="straightConnector1">
              <a:avLst/>
            </a:prstGeom>
            <a:ln w="31750">
              <a:solidFill>
                <a:srgbClr val="00437A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619F4B6A-F079-9287-E367-23C35D213E35}"/>
                </a:ext>
              </a:extLst>
            </p:cNvPr>
            <p:cNvCxnSpPr>
              <a:cxnSpLocks/>
            </p:cNvCxnSpPr>
            <p:nvPr/>
          </p:nvCxnSpPr>
          <p:spPr>
            <a:xfrm>
              <a:off x="5752140" y="3205480"/>
              <a:ext cx="310520" cy="0"/>
            </a:xfrm>
            <a:prstGeom prst="straightConnector1">
              <a:avLst/>
            </a:prstGeom>
            <a:ln w="31750">
              <a:solidFill>
                <a:srgbClr val="00437A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551B56CB-6B5C-C445-A8A9-45A6B4E21ED2}"/>
                </a:ext>
              </a:extLst>
            </p:cNvPr>
            <p:cNvCxnSpPr>
              <a:cxnSpLocks/>
            </p:cNvCxnSpPr>
            <p:nvPr/>
          </p:nvCxnSpPr>
          <p:spPr>
            <a:xfrm>
              <a:off x="5771155" y="4010939"/>
              <a:ext cx="310520" cy="0"/>
            </a:xfrm>
            <a:prstGeom prst="straightConnector1">
              <a:avLst/>
            </a:prstGeom>
            <a:ln w="31750">
              <a:solidFill>
                <a:srgbClr val="00437A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E2CEC1B8-1A90-9BB3-F7FA-F13AA7B1C3EA}"/>
                </a:ext>
              </a:extLst>
            </p:cNvPr>
            <p:cNvCxnSpPr>
              <a:cxnSpLocks/>
            </p:cNvCxnSpPr>
            <p:nvPr/>
          </p:nvCxnSpPr>
          <p:spPr>
            <a:xfrm>
              <a:off x="5752140" y="4900370"/>
              <a:ext cx="310520" cy="0"/>
            </a:xfrm>
            <a:prstGeom prst="straightConnector1">
              <a:avLst/>
            </a:prstGeom>
            <a:ln w="31750">
              <a:solidFill>
                <a:srgbClr val="00437A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88A2F80-050F-FBAC-4CA6-F8226A12F8D9}"/>
                </a:ext>
              </a:extLst>
            </p:cNvPr>
            <p:cNvCxnSpPr/>
            <p:nvPr/>
          </p:nvCxnSpPr>
          <p:spPr>
            <a:xfrm>
              <a:off x="5752140" y="2518312"/>
              <a:ext cx="0" cy="2382058"/>
            </a:xfrm>
            <a:prstGeom prst="line">
              <a:avLst/>
            </a:prstGeom>
            <a:ln w="31750">
              <a:solidFill>
                <a:srgbClr val="00437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4" name="Straight Connector 1023">
              <a:extLst>
                <a:ext uri="{FF2B5EF4-FFF2-40B4-BE49-F238E27FC236}">
                  <a16:creationId xmlns:a16="http://schemas.microsoft.com/office/drawing/2014/main" id="{7899866C-F7E8-651D-71BD-12A254BEA4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00018" y="3603687"/>
              <a:ext cx="771137" cy="0"/>
            </a:xfrm>
            <a:prstGeom prst="line">
              <a:avLst/>
            </a:prstGeom>
            <a:ln w="31750">
              <a:solidFill>
                <a:srgbClr val="00437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8759</TotalTime>
  <Words>145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Laycock, Joseph</cp:lastModifiedBy>
  <cp:revision>61</cp:revision>
  <dcterms:created xsi:type="dcterms:W3CDTF">2019-06-13T12:30:18Z</dcterms:created>
  <dcterms:modified xsi:type="dcterms:W3CDTF">2023-05-09T14:26:26Z</dcterms:modified>
</cp:coreProperties>
</file>