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4277"/>
    <a:srgbClr val="65AA00"/>
    <a:srgbClr val="AA0065"/>
    <a:srgbClr val="296DC0"/>
    <a:srgbClr val="0092F7"/>
    <a:srgbClr val="00437A"/>
    <a:srgbClr val="0066B5"/>
    <a:srgbClr val="00447B"/>
    <a:srgbClr val="004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72"/>
      </p:cViewPr>
      <p:guideLst>
        <p:guide orient="horz" pos="2160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13/07/2023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13/07/2023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612" y="4289110"/>
            <a:ext cx="2051272" cy="1279507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Comparison of clean catch and bag urine using LC-MS/MS 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proteomics in infants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838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The infant urinary proteome is comparable across the urine collection methods clean catch and urine bag.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2364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16356" y="5587477"/>
            <a:ext cx="4487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Klaus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5315" y="5803528"/>
            <a:ext cx="7267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Urinary proteomics shows a high correlation with minor variations in low-abundant proteins between the two urine collection methods. The biological characteristics overrule this variation. </a:t>
            </a:r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EDC9EBFA-73B8-7444-A3E8-CEE6FBAB957B}"/>
              </a:ext>
            </a:extLst>
          </p:cNvPr>
          <p:cNvSpPr/>
          <p:nvPr/>
        </p:nvSpPr>
        <p:spPr>
          <a:xfrm>
            <a:off x="863685" y="3480080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D92EDA5E-A1E7-1C44-82A8-DE056C32827A}"/>
              </a:ext>
            </a:extLst>
          </p:cNvPr>
          <p:cNvSpPr/>
          <p:nvPr/>
        </p:nvSpPr>
        <p:spPr>
          <a:xfrm>
            <a:off x="963488" y="3762003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E1251D3A-6BB0-7046-8B7A-3B28BB74078E}"/>
              </a:ext>
            </a:extLst>
          </p:cNvPr>
          <p:cNvSpPr/>
          <p:nvPr/>
        </p:nvSpPr>
        <p:spPr>
          <a:xfrm>
            <a:off x="622986" y="3519037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" name="Freeform: Shape 46">
            <a:extLst>
              <a:ext uri="{FF2B5EF4-FFF2-40B4-BE49-F238E27FC236}">
                <a16:creationId xmlns:a16="http://schemas.microsoft.com/office/drawing/2014/main" id="{76CAB3BB-722F-D048-BCA0-312FE3DCEB95}"/>
              </a:ext>
            </a:extLst>
          </p:cNvPr>
          <p:cNvSpPr/>
          <p:nvPr/>
        </p:nvSpPr>
        <p:spPr>
          <a:xfrm>
            <a:off x="845348" y="4030867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Freeform: Shape 46">
            <a:extLst>
              <a:ext uri="{FF2B5EF4-FFF2-40B4-BE49-F238E27FC236}">
                <a16:creationId xmlns:a16="http://schemas.microsoft.com/office/drawing/2014/main" id="{70C09B66-0823-B94B-A182-77D2B89BB560}"/>
              </a:ext>
            </a:extLst>
          </p:cNvPr>
          <p:cNvSpPr/>
          <p:nvPr/>
        </p:nvSpPr>
        <p:spPr>
          <a:xfrm>
            <a:off x="1086179" y="4006390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Freeform: Shape 46">
            <a:extLst>
              <a:ext uri="{FF2B5EF4-FFF2-40B4-BE49-F238E27FC236}">
                <a16:creationId xmlns:a16="http://schemas.microsoft.com/office/drawing/2014/main" id="{2D699EC4-C91D-CC42-823A-E295344B9C80}"/>
              </a:ext>
            </a:extLst>
          </p:cNvPr>
          <p:cNvSpPr/>
          <p:nvPr/>
        </p:nvSpPr>
        <p:spPr>
          <a:xfrm>
            <a:off x="1186846" y="3745267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3" name="Freeform: Shape 46">
            <a:extLst>
              <a:ext uri="{FF2B5EF4-FFF2-40B4-BE49-F238E27FC236}">
                <a16:creationId xmlns:a16="http://schemas.microsoft.com/office/drawing/2014/main" id="{2A3D577E-1BFC-C742-863B-4699646E73FC}"/>
              </a:ext>
            </a:extLst>
          </p:cNvPr>
          <p:cNvSpPr/>
          <p:nvPr/>
        </p:nvSpPr>
        <p:spPr>
          <a:xfrm>
            <a:off x="1050287" y="3426163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" name="Freeform: Shape 46">
            <a:extLst>
              <a:ext uri="{FF2B5EF4-FFF2-40B4-BE49-F238E27FC236}">
                <a16:creationId xmlns:a16="http://schemas.microsoft.com/office/drawing/2014/main" id="{59D5384B-AFA3-CE46-B042-EA0F1459E1BA}"/>
              </a:ext>
            </a:extLst>
          </p:cNvPr>
          <p:cNvSpPr/>
          <p:nvPr/>
        </p:nvSpPr>
        <p:spPr>
          <a:xfrm>
            <a:off x="711285" y="3784880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5" name="Freeform: Shape 46">
            <a:extLst>
              <a:ext uri="{FF2B5EF4-FFF2-40B4-BE49-F238E27FC236}">
                <a16:creationId xmlns:a16="http://schemas.microsoft.com/office/drawing/2014/main" id="{EC3084ED-BD93-4545-8E80-AE10984CB32A}"/>
              </a:ext>
            </a:extLst>
          </p:cNvPr>
          <p:cNvSpPr/>
          <p:nvPr/>
        </p:nvSpPr>
        <p:spPr>
          <a:xfrm>
            <a:off x="1271246" y="3399042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Freeform: Shape 46">
            <a:extLst>
              <a:ext uri="{FF2B5EF4-FFF2-40B4-BE49-F238E27FC236}">
                <a16:creationId xmlns:a16="http://schemas.microsoft.com/office/drawing/2014/main" id="{06D973B4-3B82-434F-AAFF-E746BFBDDD36}"/>
              </a:ext>
            </a:extLst>
          </p:cNvPr>
          <p:cNvSpPr/>
          <p:nvPr/>
        </p:nvSpPr>
        <p:spPr>
          <a:xfrm>
            <a:off x="1317543" y="4012643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tx1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7" name="Freeform: Shape 46">
            <a:extLst>
              <a:ext uri="{FF2B5EF4-FFF2-40B4-BE49-F238E27FC236}">
                <a16:creationId xmlns:a16="http://schemas.microsoft.com/office/drawing/2014/main" id="{88979C31-8424-6D4A-9920-39299D1359F0}"/>
              </a:ext>
            </a:extLst>
          </p:cNvPr>
          <p:cNvSpPr/>
          <p:nvPr/>
        </p:nvSpPr>
        <p:spPr>
          <a:xfrm>
            <a:off x="733851" y="3290739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8" name="Freeform: Shape 46">
            <a:extLst>
              <a:ext uri="{FF2B5EF4-FFF2-40B4-BE49-F238E27FC236}">
                <a16:creationId xmlns:a16="http://schemas.microsoft.com/office/drawing/2014/main" id="{BF92492D-A8B7-EE45-8E7D-4D8FF47C6DAF}"/>
              </a:ext>
            </a:extLst>
          </p:cNvPr>
          <p:cNvSpPr/>
          <p:nvPr/>
        </p:nvSpPr>
        <p:spPr>
          <a:xfrm>
            <a:off x="917918" y="3109509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9" name="Freeform: Shape 46">
            <a:extLst>
              <a:ext uri="{FF2B5EF4-FFF2-40B4-BE49-F238E27FC236}">
                <a16:creationId xmlns:a16="http://schemas.microsoft.com/office/drawing/2014/main" id="{A3EDA7C3-6019-9547-AABE-8C538D74048A}"/>
              </a:ext>
            </a:extLst>
          </p:cNvPr>
          <p:cNvSpPr/>
          <p:nvPr/>
        </p:nvSpPr>
        <p:spPr>
          <a:xfrm>
            <a:off x="1425771" y="3735203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46">
            <a:extLst>
              <a:ext uri="{FF2B5EF4-FFF2-40B4-BE49-F238E27FC236}">
                <a16:creationId xmlns:a16="http://schemas.microsoft.com/office/drawing/2014/main" id="{D938B849-0AE6-B345-A2AB-5382BF341374}"/>
              </a:ext>
            </a:extLst>
          </p:cNvPr>
          <p:cNvSpPr/>
          <p:nvPr/>
        </p:nvSpPr>
        <p:spPr>
          <a:xfrm>
            <a:off x="1519550" y="3416949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1" name="Freeform: Shape 46">
            <a:extLst>
              <a:ext uri="{FF2B5EF4-FFF2-40B4-BE49-F238E27FC236}">
                <a16:creationId xmlns:a16="http://schemas.microsoft.com/office/drawing/2014/main" id="{CA636DC9-1139-FA4F-B1BF-D660232D45EC}"/>
              </a:ext>
            </a:extLst>
          </p:cNvPr>
          <p:cNvSpPr/>
          <p:nvPr/>
        </p:nvSpPr>
        <p:spPr>
          <a:xfrm>
            <a:off x="1146592" y="3110129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2" name="Freeform: Shape 46">
            <a:extLst>
              <a:ext uri="{FF2B5EF4-FFF2-40B4-BE49-F238E27FC236}">
                <a16:creationId xmlns:a16="http://schemas.microsoft.com/office/drawing/2014/main" id="{43A4560D-D1FB-454F-A8B7-17822865F6A4}"/>
              </a:ext>
            </a:extLst>
          </p:cNvPr>
          <p:cNvSpPr/>
          <p:nvPr/>
        </p:nvSpPr>
        <p:spPr>
          <a:xfrm>
            <a:off x="1378242" y="3124440"/>
            <a:ext cx="176597" cy="36122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00FF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B6A13AB6-47CD-F540-8D30-A7F2F8D8FA2D}"/>
              </a:ext>
            </a:extLst>
          </p:cNvPr>
          <p:cNvSpPr txBox="1"/>
          <p:nvPr/>
        </p:nvSpPr>
        <p:spPr>
          <a:xfrm>
            <a:off x="-604008" y="2127368"/>
            <a:ext cx="3791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n = 16 infants</a:t>
            </a:r>
          </a:p>
          <a:p>
            <a:pPr algn="ctr"/>
            <a:r>
              <a:rPr lang="en-GB" sz="2000" b="1" dirty="0">
                <a:solidFill>
                  <a:srgbClr val="00437A"/>
                </a:solidFill>
              </a:rPr>
              <a:t>9 male, 7 female </a:t>
            </a:r>
          </a:p>
          <a:p>
            <a:pPr algn="ctr"/>
            <a:r>
              <a:rPr lang="en-GB" sz="2000" b="1" dirty="0">
                <a:solidFill>
                  <a:srgbClr val="00437A"/>
                </a:solidFill>
              </a:rPr>
              <a:t>4.3 months old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A283F8F0-60B1-D74E-81C2-DF17BC30F651}"/>
              </a:ext>
            </a:extLst>
          </p:cNvPr>
          <p:cNvSpPr txBox="1"/>
          <p:nvPr/>
        </p:nvSpPr>
        <p:spPr>
          <a:xfrm>
            <a:off x="2355" y="4352829"/>
            <a:ext cx="2535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00FF"/>
                </a:solidFill>
              </a:rPr>
              <a:t>10x non-kidney disease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C702D1D1-C4FC-8C45-A937-8CC965E6F012}"/>
              </a:ext>
            </a:extLst>
          </p:cNvPr>
          <p:cNvSpPr txBox="1"/>
          <p:nvPr/>
        </p:nvSpPr>
        <p:spPr>
          <a:xfrm>
            <a:off x="-30697" y="4658611"/>
            <a:ext cx="2670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FF0000"/>
                </a:solidFill>
              </a:rPr>
              <a:t>5x post-pyelonephritis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0BDBFAF3-CFFF-2B46-B4EB-2E7BC3993A6E}"/>
              </a:ext>
            </a:extLst>
          </p:cNvPr>
          <p:cNvSpPr txBox="1"/>
          <p:nvPr/>
        </p:nvSpPr>
        <p:spPr>
          <a:xfrm>
            <a:off x="65205" y="4973512"/>
            <a:ext cx="221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1x CKD</a:t>
            </a:r>
          </a:p>
        </p:txBody>
      </p:sp>
      <p:cxnSp>
        <p:nvCxnSpPr>
          <p:cNvPr id="32" name="Straight Arrow Connector 40">
            <a:extLst>
              <a:ext uri="{FF2B5EF4-FFF2-40B4-BE49-F238E27FC236}">
                <a16:creationId xmlns:a16="http://schemas.microsoft.com/office/drawing/2014/main" id="{087BA006-5401-B448-98D7-836AFBEADA8E}"/>
              </a:ext>
            </a:extLst>
          </p:cNvPr>
          <p:cNvCxnSpPr>
            <a:cxnSpLocks/>
          </p:cNvCxnSpPr>
          <p:nvPr/>
        </p:nvCxnSpPr>
        <p:spPr>
          <a:xfrm>
            <a:off x="1898751" y="3964608"/>
            <a:ext cx="613837" cy="478387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42">
            <a:extLst>
              <a:ext uri="{FF2B5EF4-FFF2-40B4-BE49-F238E27FC236}">
                <a16:creationId xmlns:a16="http://schemas.microsoft.com/office/drawing/2014/main" id="{9427B472-9200-0342-87C7-762490ABC855}"/>
              </a:ext>
            </a:extLst>
          </p:cNvPr>
          <p:cNvCxnSpPr>
            <a:cxnSpLocks/>
          </p:cNvCxnSpPr>
          <p:nvPr/>
        </p:nvCxnSpPr>
        <p:spPr>
          <a:xfrm flipV="1">
            <a:off x="1898751" y="3152549"/>
            <a:ext cx="613837" cy="405275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">
            <a:extLst>
              <a:ext uri="{FF2B5EF4-FFF2-40B4-BE49-F238E27FC236}">
                <a16:creationId xmlns:a16="http://schemas.microsoft.com/office/drawing/2014/main" id="{B508B0D1-1431-9B4F-A94F-C750AF2940D3}"/>
              </a:ext>
            </a:extLst>
          </p:cNvPr>
          <p:cNvSpPr/>
          <p:nvPr/>
        </p:nvSpPr>
        <p:spPr>
          <a:xfrm>
            <a:off x="2623287" y="2814745"/>
            <a:ext cx="1067000" cy="765756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Bag urine</a:t>
            </a:r>
          </a:p>
          <a:p>
            <a:pPr algn="ctr"/>
            <a:r>
              <a:rPr lang="en-GB" dirty="0"/>
              <a:t>(B)</a:t>
            </a:r>
          </a:p>
        </p:txBody>
      </p:sp>
      <p:sp>
        <p:nvSpPr>
          <p:cNvPr id="35" name="Rectangle 38">
            <a:extLst>
              <a:ext uri="{FF2B5EF4-FFF2-40B4-BE49-F238E27FC236}">
                <a16:creationId xmlns:a16="http://schemas.microsoft.com/office/drawing/2014/main" id="{473378C7-086F-3547-871B-BD05542E9C5D}"/>
              </a:ext>
            </a:extLst>
          </p:cNvPr>
          <p:cNvSpPr/>
          <p:nvPr/>
        </p:nvSpPr>
        <p:spPr>
          <a:xfrm>
            <a:off x="2609667" y="4000116"/>
            <a:ext cx="1067000" cy="1152722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Clean catch urine (CC)</a:t>
            </a:r>
          </a:p>
        </p:txBody>
      </p:sp>
      <p:sp>
        <p:nvSpPr>
          <p:cNvPr id="36" name="Rectangle 55">
            <a:extLst>
              <a:ext uri="{FF2B5EF4-FFF2-40B4-BE49-F238E27FC236}">
                <a16:creationId xmlns:a16="http://schemas.microsoft.com/office/drawing/2014/main" id="{28198C7E-20FA-5F4D-B959-AF70DD59E18A}"/>
              </a:ext>
            </a:extLst>
          </p:cNvPr>
          <p:cNvSpPr/>
          <p:nvPr/>
        </p:nvSpPr>
        <p:spPr>
          <a:xfrm>
            <a:off x="4023595" y="2921593"/>
            <a:ext cx="1233102" cy="193707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Urinary</a:t>
            </a:r>
          </a:p>
          <a:p>
            <a:pPr algn="ctr"/>
            <a:r>
              <a:rPr lang="en-GB" dirty="0"/>
              <a:t>proteomics</a:t>
            </a:r>
          </a:p>
          <a:p>
            <a:pPr algn="ctr"/>
            <a:r>
              <a:rPr lang="en-GB" dirty="0"/>
              <a:t>using</a:t>
            </a:r>
          </a:p>
          <a:p>
            <a:pPr algn="ctr"/>
            <a:r>
              <a:rPr lang="en-GB" dirty="0"/>
              <a:t>LC-MS/MS</a:t>
            </a:r>
          </a:p>
        </p:txBody>
      </p:sp>
      <p:cxnSp>
        <p:nvCxnSpPr>
          <p:cNvPr id="37" name="Straight Arrow Connector 13">
            <a:extLst>
              <a:ext uri="{FF2B5EF4-FFF2-40B4-BE49-F238E27FC236}">
                <a16:creationId xmlns:a16="http://schemas.microsoft.com/office/drawing/2014/main" id="{907C514A-E8F2-F448-8901-ACA97C044BF9}"/>
              </a:ext>
            </a:extLst>
          </p:cNvPr>
          <p:cNvCxnSpPr>
            <a:cxnSpLocks/>
          </p:cNvCxnSpPr>
          <p:nvPr/>
        </p:nvCxnSpPr>
        <p:spPr>
          <a:xfrm>
            <a:off x="3735750" y="3190271"/>
            <a:ext cx="252000" cy="14704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13">
            <a:extLst>
              <a:ext uri="{FF2B5EF4-FFF2-40B4-BE49-F238E27FC236}">
                <a16:creationId xmlns:a16="http://schemas.microsoft.com/office/drawing/2014/main" id="{1FAD5457-5719-6B46-8E6E-84E09BF4F37D}"/>
              </a:ext>
            </a:extLst>
          </p:cNvPr>
          <p:cNvCxnSpPr>
            <a:cxnSpLocks/>
          </p:cNvCxnSpPr>
          <p:nvPr/>
        </p:nvCxnSpPr>
        <p:spPr>
          <a:xfrm flipV="1">
            <a:off x="3735750" y="4527861"/>
            <a:ext cx="252000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7">
            <a:extLst>
              <a:ext uri="{FF2B5EF4-FFF2-40B4-BE49-F238E27FC236}">
                <a16:creationId xmlns:a16="http://schemas.microsoft.com/office/drawing/2014/main" id="{4362A3FD-623A-364A-BCEF-00432145523B}"/>
              </a:ext>
            </a:extLst>
          </p:cNvPr>
          <p:cNvSpPr txBox="1"/>
          <p:nvPr/>
        </p:nvSpPr>
        <p:spPr>
          <a:xfrm>
            <a:off x="7840740" y="3415663"/>
            <a:ext cx="4251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No markers significantly differentiate the two methods. </a:t>
            </a:r>
          </a:p>
        </p:txBody>
      </p:sp>
      <p:sp>
        <p:nvSpPr>
          <p:cNvPr id="59" name="TextBox 27">
            <a:extLst>
              <a:ext uri="{FF2B5EF4-FFF2-40B4-BE49-F238E27FC236}">
                <a16:creationId xmlns:a16="http://schemas.microsoft.com/office/drawing/2014/main" id="{9A134156-D0B6-504B-87BA-7EA1D838E134}"/>
              </a:ext>
            </a:extLst>
          </p:cNvPr>
          <p:cNvSpPr txBox="1"/>
          <p:nvPr/>
        </p:nvSpPr>
        <p:spPr>
          <a:xfrm>
            <a:off x="7831911" y="4442995"/>
            <a:ext cx="42965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Samples cluster according to underlying diagnosis and patients rather than collection method.</a:t>
            </a:r>
          </a:p>
        </p:txBody>
      </p:sp>
      <p:sp>
        <p:nvSpPr>
          <p:cNvPr id="60" name="TextBox 27">
            <a:extLst>
              <a:ext uri="{FF2B5EF4-FFF2-40B4-BE49-F238E27FC236}">
                <a16:creationId xmlns:a16="http://schemas.microsoft.com/office/drawing/2014/main" id="{F96CED82-096A-C94E-B7AD-601CB18C11AC}"/>
              </a:ext>
            </a:extLst>
          </p:cNvPr>
          <p:cNvSpPr txBox="1"/>
          <p:nvPr/>
        </p:nvSpPr>
        <p:spPr>
          <a:xfrm>
            <a:off x="7840740" y="1631160"/>
            <a:ext cx="43512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CC has a tendency for more detected proteins (a) with higher abundance (b).</a:t>
            </a:r>
          </a:p>
          <a:p>
            <a:r>
              <a:rPr lang="en-GB" sz="2000" dirty="0"/>
              <a:t>Differential secretion between the methods is limited to low-abundant proteins (c). </a:t>
            </a:r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4238" y="3266542"/>
            <a:ext cx="2028144" cy="1101068"/>
          </a:xfrm>
          <a:prstGeom prst="rect">
            <a:avLst/>
          </a:prstGeom>
        </p:spPr>
      </p:pic>
      <p:sp>
        <p:nvSpPr>
          <p:cNvPr id="45" name="Textfeld 44">
            <a:extLst>
              <a:ext uri="{FF2B5EF4-FFF2-40B4-BE49-F238E27FC236}">
                <a16:creationId xmlns:a16="http://schemas.microsoft.com/office/drawing/2014/main" id="{2D9FA123-0D48-5F44-983F-64727E2D7B37}"/>
              </a:ext>
            </a:extLst>
          </p:cNvPr>
          <p:cNvSpPr txBox="1"/>
          <p:nvPr/>
        </p:nvSpPr>
        <p:spPr>
          <a:xfrm rot="16200000">
            <a:off x="5211430" y="3635154"/>
            <a:ext cx="5130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b="1" dirty="0"/>
              <a:t>-log p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9C752AE2-426A-9740-9F52-74366844EABD}"/>
              </a:ext>
            </a:extLst>
          </p:cNvPr>
          <p:cNvSpPr txBox="1"/>
          <p:nvPr/>
        </p:nvSpPr>
        <p:spPr>
          <a:xfrm>
            <a:off x="5560278" y="4268352"/>
            <a:ext cx="193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b="1" dirty="0"/>
              <a:t>Difference in abundance (B-CC)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564" y="1859446"/>
            <a:ext cx="2574925" cy="13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166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75</cp:revision>
  <cp:lastPrinted>2023-06-13T09:46:17Z</cp:lastPrinted>
  <dcterms:created xsi:type="dcterms:W3CDTF">2019-06-13T12:30:18Z</dcterms:created>
  <dcterms:modified xsi:type="dcterms:W3CDTF">2023-07-13T20:37:59Z</dcterms:modified>
</cp:coreProperties>
</file>