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D579"/>
    <a:srgbClr val="AA0065"/>
    <a:srgbClr val="011893"/>
    <a:srgbClr val="008F00"/>
    <a:srgbClr val="65AA00"/>
    <a:srgbClr val="00457C"/>
    <a:srgbClr val="004277"/>
    <a:srgbClr val="296DC0"/>
    <a:srgbClr val="0092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54" autoAdjust="0"/>
    <p:restoredTop sz="94660"/>
  </p:normalViewPr>
  <p:slideViewPr>
    <p:cSldViewPr snapToGrid="0">
      <p:cViewPr varScale="1">
        <p:scale>
          <a:sx n="86" d="100"/>
          <a:sy n="86" d="100"/>
        </p:scale>
        <p:origin x="87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Graphical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Abstract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BA06-560F-4272-BD1D-D3D251BC0A82}" type="datetimeFigureOut">
              <a:rPr lang="en-GB" smtClean="0"/>
              <a:t>25/09/2023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DF36B-8F18-4F81-92A8-26E2BC62951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611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25/09/2023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9637486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b="1" dirty="0">
                <a:solidFill>
                  <a:schemeClr val="bg1"/>
                </a:solidFill>
              </a:rPr>
              <a:t>Worldwide disparities in access to treatment and investigations for nephropathic cystinosis: a 2023 perspective</a:t>
            </a:r>
            <a:r>
              <a:rPr lang="fr-FR" sz="2800" dirty="0">
                <a:solidFill>
                  <a:schemeClr val="bg1"/>
                </a:solidFill>
              </a:rPr>
              <a:t> 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0182" y="1189759"/>
            <a:ext cx="12011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HYPOTHESIS</a:t>
            </a:r>
            <a:r>
              <a:rPr lang="en-GB" dirty="0">
                <a:solidFill>
                  <a:schemeClr val="bg1"/>
                </a:solidFill>
              </a:rPr>
              <a:t>: Access to investigations and treatment has improved over the last decade, but disparities remain worldwide.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3448" y="1758951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endParaRPr lang="en-GB" dirty="0">
              <a:solidFill>
                <a:srgbClr val="0065AA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79856" y="55874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Regnier et al. 2023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654455"/>
            <a:ext cx="73007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Improved availability of genetic and intra leukocyte cystine level  testing, and of cysteamine in low-income countries over the past decade. Worrying inequalities remain compared to developed countries, notably in terms of access to Procysbi® and patient reimbursement globally.</a:t>
            </a:r>
            <a:endParaRPr lang="en-GB" dirty="0">
              <a:solidFill>
                <a:schemeClr val="bg1"/>
              </a:solidFill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F72496D-38A5-374C-B5E7-1D3908E0EE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7356972"/>
              </p:ext>
            </p:extLst>
          </p:nvPr>
        </p:nvGraphicFramePr>
        <p:xfrm>
          <a:off x="79513" y="2092516"/>
          <a:ext cx="6320009" cy="30486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2262">
                  <a:extLst>
                    <a:ext uri="{9D8B030D-6E8A-4147-A177-3AD203B41FA5}">
                      <a16:colId xmlns:a16="http://schemas.microsoft.com/office/drawing/2014/main" val="798804325"/>
                    </a:ext>
                  </a:extLst>
                </a:gridCol>
                <a:gridCol w="1044934">
                  <a:extLst>
                    <a:ext uri="{9D8B030D-6E8A-4147-A177-3AD203B41FA5}">
                      <a16:colId xmlns:a16="http://schemas.microsoft.com/office/drawing/2014/main" val="343327759"/>
                    </a:ext>
                  </a:extLst>
                </a:gridCol>
                <a:gridCol w="1041734">
                  <a:extLst>
                    <a:ext uri="{9D8B030D-6E8A-4147-A177-3AD203B41FA5}">
                      <a16:colId xmlns:a16="http://schemas.microsoft.com/office/drawing/2014/main" val="797775684"/>
                    </a:ext>
                  </a:extLst>
                </a:gridCol>
                <a:gridCol w="1136945">
                  <a:extLst>
                    <a:ext uri="{9D8B030D-6E8A-4147-A177-3AD203B41FA5}">
                      <a16:colId xmlns:a16="http://schemas.microsoft.com/office/drawing/2014/main" val="1848765118"/>
                    </a:ext>
                  </a:extLst>
                </a:gridCol>
                <a:gridCol w="1044134">
                  <a:extLst>
                    <a:ext uri="{9D8B030D-6E8A-4147-A177-3AD203B41FA5}">
                      <a16:colId xmlns:a16="http://schemas.microsoft.com/office/drawing/2014/main" val="2120424536"/>
                    </a:ext>
                  </a:extLst>
                </a:gridCol>
              </a:tblGrid>
              <a:tr h="6284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AA006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Developing economies 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>
                          <a:effectLst/>
                        </a:rPr>
                        <a:t>and economies in transition 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AA006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Developed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economies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AA006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3531810"/>
                  </a:ext>
                </a:extLst>
              </a:tr>
              <a:tr h="3229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AA00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2011</a:t>
                      </a:r>
                      <a:endParaRPr lang="fr-FR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2022</a:t>
                      </a:r>
                      <a:endParaRPr lang="fr-FR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2011</a:t>
                      </a:r>
                      <a:endParaRPr lang="fr-FR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2022</a:t>
                      </a:r>
                      <a:endParaRPr lang="fr-FR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3906652"/>
                  </a:ext>
                </a:extLst>
              </a:tr>
              <a:tr h="228715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                                                    Access to investigations 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8982475"/>
                  </a:ext>
                </a:extLst>
              </a:tr>
              <a:tr h="3462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Genetics availability 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AA00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23%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63%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70%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100%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709157470"/>
                  </a:ext>
                </a:extLst>
              </a:tr>
              <a:tr h="4042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Intra Leukocytes-cystine levels availability 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AA00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0%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30%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94%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95%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70058782"/>
                  </a:ext>
                </a:extLst>
              </a:tr>
              <a:tr h="285316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                                                   Access to treatments 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9572540"/>
                  </a:ext>
                </a:extLst>
              </a:tr>
              <a:tr h="2760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effectLst/>
                          <a:latin typeface="+mn-lt"/>
                        </a:rPr>
                        <a:t>Cystagon® </a:t>
                      </a:r>
                      <a:endParaRPr lang="fr-FR" sz="120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AA00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+mn-lt"/>
                        </a:rPr>
                        <a:t>54%</a:t>
                      </a:r>
                      <a:endParaRPr lang="fr-FR" sz="120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+mn-lt"/>
                        </a:rPr>
                        <a:t>63%</a:t>
                      </a:r>
                      <a:endParaRPr lang="fr-FR" sz="120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+mn-lt"/>
                        </a:rPr>
                        <a:t>100%</a:t>
                      </a:r>
                      <a:endParaRPr lang="fr-FR" sz="120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+mn-lt"/>
                        </a:rPr>
                        <a:t>100%</a:t>
                      </a:r>
                      <a:endParaRPr lang="fr-FR" sz="120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56008999"/>
                  </a:ext>
                </a:extLst>
              </a:tr>
              <a:tr h="27095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Procysbi® </a:t>
                      </a:r>
                    </a:p>
                  </a:txBody>
                  <a:tcPr marL="44450" marR="44450" marT="0" marB="0" anchor="ctr">
                    <a:solidFill>
                      <a:srgbClr val="AA00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7%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74%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35797759"/>
                  </a:ext>
                </a:extLst>
              </a:tr>
              <a:tr h="2406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Cysteamine eye drops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AA00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21%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63%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89%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95%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72056422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26DF8435-09B4-A347-AFB9-C7D2E07EB9AB}"/>
              </a:ext>
            </a:extLst>
          </p:cNvPr>
          <p:cNvSpPr/>
          <p:nvPr/>
        </p:nvSpPr>
        <p:spPr>
          <a:xfrm>
            <a:off x="79513" y="5133593"/>
            <a:ext cx="6320009" cy="400111"/>
          </a:xfrm>
          <a:prstGeom prst="rect">
            <a:avLst/>
          </a:prstGeom>
          <a:noFill/>
          <a:ln w="19050">
            <a:solidFill>
              <a:srgbClr val="AA006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AA0065"/>
                </a:solidFill>
              </a:rPr>
              <a:t>Comparing 2011 and 2022 in Developed / Developing countries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F7147F7-7F76-FD43-9A3B-5951C57D0FC3}"/>
              </a:ext>
            </a:extLst>
          </p:cNvPr>
          <p:cNvGrpSpPr/>
          <p:nvPr/>
        </p:nvGrpSpPr>
        <p:grpSpPr>
          <a:xfrm>
            <a:off x="6893190" y="1663177"/>
            <a:ext cx="5027725" cy="3461747"/>
            <a:chOff x="6893190" y="1663177"/>
            <a:chExt cx="5027725" cy="3461747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FF117EFF-96E9-6B40-8BE9-3D3EC783F1E6}"/>
                </a:ext>
              </a:extLst>
            </p:cNvPr>
            <p:cNvPicPr/>
            <p:nvPr/>
          </p:nvPicPr>
          <p:blipFill rotWithShape="1">
            <a:blip r:embed="rId2"/>
            <a:srcRect r="864"/>
            <a:stretch/>
          </p:blipFill>
          <p:spPr bwMode="auto">
            <a:xfrm>
              <a:off x="7259918" y="1663177"/>
              <a:ext cx="4294271" cy="2948449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083BD9DE-4B9A-7447-BF3B-2ECFEFE13413}"/>
                </a:ext>
              </a:extLst>
            </p:cNvPr>
            <p:cNvSpPr txBox="1"/>
            <p:nvPr/>
          </p:nvSpPr>
          <p:spPr>
            <a:xfrm>
              <a:off x="6893190" y="4540149"/>
              <a:ext cx="5027725" cy="584775"/>
            </a:xfrm>
            <a:prstGeom prst="rect">
              <a:avLst/>
            </a:prstGeom>
            <a:noFill/>
            <a:ln w="63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fr-FR" sz="1600" dirty="0">
                  <a:solidFill>
                    <a:srgbClr val="FFCC00"/>
                  </a:solidFill>
                </a:rPr>
                <a:t>Cystagon®</a:t>
              </a:r>
              <a:r>
                <a:rPr lang="fr-FR" sz="1600" dirty="0"/>
                <a:t>                    </a:t>
              </a:r>
              <a:r>
                <a:rPr lang="fr-FR" sz="1600" dirty="0">
                  <a:solidFill>
                    <a:srgbClr val="008F00"/>
                  </a:solidFill>
                </a:rPr>
                <a:t>                     Procysbi® in few centers</a:t>
              </a:r>
              <a:endParaRPr lang="fr-FR" sz="1600" dirty="0">
                <a:solidFill>
                  <a:srgbClr val="FFCC00"/>
                </a:solidFill>
              </a:endParaRPr>
            </a:p>
            <a:p>
              <a:r>
                <a:rPr lang="fr-FR" sz="1600" dirty="0">
                  <a:solidFill>
                    <a:srgbClr val="011893"/>
                  </a:solidFill>
                </a:rPr>
                <a:t>Cystagon® + Procysbi</a:t>
              </a:r>
              <a:r>
                <a:rPr lang="fr-FR" sz="1600" dirty="0">
                  <a:solidFill>
                    <a:prstClr val="black"/>
                  </a:solidFill>
                </a:rPr>
                <a:t>®</a:t>
              </a:r>
              <a:r>
                <a:rPr lang="fr-FR" sz="1600" dirty="0"/>
                <a:t>                    </a:t>
              </a:r>
              <a:r>
                <a:rPr lang="fr-FR" sz="1600" dirty="0">
                  <a:solidFill>
                    <a:srgbClr val="FF0000"/>
                  </a:solidFill>
                </a:rPr>
                <a:t>No access to cysteamine</a:t>
              </a: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B8C1007C-B99D-8F43-8D58-90CCA0D3C3A2}"/>
              </a:ext>
            </a:extLst>
          </p:cNvPr>
          <p:cNvSpPr/>
          <p:nvPr/>
        </p:nvSpPr>
        <p:spPr>
          <a:xfrm>
            <a:off x="6622109" y="5181927"/>
            <a:ext cx="5490378" cy="338554"/>
          </a:xfrm>
          <a:prstGeom prst="rect">
            <a:avLst/>
          </a:prstGeom>
          <a:noFill/>
          <a:ln w="19050">
            <a:solidFill>
              <a:srgbClr val="AA006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AA0065"/>
                </a:solidFill>
              </a:rPr>
              <a:t>Access to the various forms of cysteamine</a:t>
            </a:r>
          </a:p>
        </p:txBody>
      </p:sp>
    </p:spTree>
    <p:extLst>
      <p:ext uri="{BB962C8B-B14F-4D97-AF65-F5344CB8AC3E}">
        <p14:creationId xmlns:p14="http://schemas.microsoft.com/office/powerpoint/2010/main" val="1819832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193</Words>
  <Application>Microsoft Office PowerPoint</Application>
  <PresentationFormat>Widescreen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Bob Thompson</cp:lastModifiedBy>
  <cp:revision>73</cp:revision>
  <dcterms:created xsi:type="dcterms:W3CDTF">2019-06-13T12:30:18Z</dcterms:created>
  <dcterms:modified xsi:type="dcterms:W3CDTF">2023-09-25T20:05:01Z</dcterms:modified>
</cp:coreProperties>
</file>