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48" r:id="rId1"/>
  </p:sldMasterIdLst>
  <p:sldIdLst>
    <p:sldId id="268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1437A"/>
    <a:srgbClr val="004277"/>
    <a:srgbClr val="296DC0"/>
    <a:srgbClr val="AA0065"/>
    <a:srgbClr val="0092F7"/>
    <a:srgbClr val="65AA00"/>
    <a:srgbClr val="00437A"/>
    <a:srgbClr val="0066B5"/>
    <a:srgbClr val="00447B"/>
    <a:srgbClr val="00447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–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655" autoAdjust="0"/>
    <p:restoredTop sz="94660"/>
  </p:normalViewPr>
  <p:slideViewPr>
    <p:cSldViewPr snapToGrid="0">
      <p:cViewPr varScale="1">
        <p:scale>
          <a:sx n="86" d="100"/>
          <a:sy n="86" d="100"/>
        </p:scale>
        <p:origin x="485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Book1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https://unisyd-my.sharepoint.com/personal/siah_kim_sydney_edu_au/Documents/KI%20draft%20from%20Adam/Figures%20Life%20participation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stacked"/>
        <c:varyColors val="0"/>
        <c:ser>
          <c:idx val="0"/>
          <c:order val="0"/>
          <c:tx>
            <c:v>0 sports</c:v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Sheet1!$I$4:$L$4</c:f>
              <c:strCache>
                <c:ptCount val="4"/>
                <c:pt idx="0">
                  <c:v>CKD  1-2</c:v>
                </c:pt>
                <c:pt idx="1">
                  <c:v>CKD 3-5</c:v>
                </c:pt>
                <c:pt idx="2">
                  <c:v>Dialysis</c:v>
                </c:pt>
                <c:pt idx="3">
                  <c:v>Transplant</c:v>
                </c:pt>
              </c:strCache>
              <c:extLst/>
            </c:strRef>
          </c:cat>
          <c:val>
            <c:numRef>
              <c:f>Sheet1!$I$5:$L$5</c:f>
              <c:numCache>
                <c:formatCode>General</c:formatCode>
                <c:ptCount val="4"/>
                <c:pt idx="0">
                  <c:v>29</c:v>
                </c:pt>
                <c:pt idx="1">
                  <c:v>27</c:v>
                </c:pt>
                <c:pt idx="2">
                  <c:v>46.5</c:v>
                </c:pt>
                <c:pt idx="3">
                  <c:v>36.299999999999997</c:v>
                </c:pt>
              </c:numCache>
              <c:extLst/>
            </c:numRef>
          </c:val>
          <c:extLst>
            <c:ext xmlns:c16="http://schemas.microsoft.com/office/drawing/2014/chart" uri="{C3380CC4-5D6E-409C-BE32-E72D297353CC}">
              <c16:uniqueId val="{00000000-C44C-7049-A841-230837BEF588}"/>
            </c:ext>
          </c:extLst>
        </c:ser>
        <c:ser>
          <c:idx val="1"/>
          <c:order val="1"/>
          <c:tx>
            <c:v>1 sport</c:v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Sheet1!$I$4:$L$4</c:f>
              <c:strCache>
                <c:ptCount val="4"/>
                <c:pt idx="0">
                  <c:v>CKD  1-2</c:v>
                </c:pt>
                <c:pt idx="1">
                  <c:v>CKD 3-5</c:v>
                </c:pt>
                <c:pt idx="2">
                  <c:v>Dialysis</c:v>
                </c:pt>
                <c:pt idx="3">
                  <c:v>Transplant</c:v>
                </c:pt>
              </c:strCache>
              <c:extLst/>
            </c:strRef>
          </c:cat>
          <c:val>
            <c:numRef>
              <c:f>Sheet1!$I$6:$L$6</c:f>
              <c:numCache>
                <c:formatCode>General</c:formatCode>
                <c:ptCount val="4"/>
                <c:pt idx="0">
                  <c:v>27</c:v>
                </c:pt>
                <c:pt idx="1">
                  <c:v>29</c:v>
                </c:pt>
                <c:pt idx="2">
                  <c:v>32.5</c:v>
                </c:pt>
                <c:pt idx="3">
                  <c:v>31.1</c:v>
                </c:pt>
              </c:numCache>
              <c:extLst/>
            </c:numRef>
          </c:val>
          <c:extLst>
            <c:ext xmlns:c16="http://schemas.microsoft.com/office/drawing/2014/chart" uri="{C3380CC4-5D6E-409C-BE32-E72D297353CC}">
              <c16:uniqueId val="{00000001-C44C-7049-A841-230837BEF588}"/>
            </c:ext>
          </c:extLst>
        </c:ser>
        <c:ser>
          <c:idx val="2"/>
          <c:order val="2"/>
          <c:tx>
            <c:v>2 sports</c:v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strRef>
              <c:f>Sheet1!$I$4:$L$4</c:f>
              <c:strCache>
                <c:ptCount val="4"/>
                <c:pt idx="0">
                  <c:v>CKD  1-2</c:v>
                </c:pt>
                <c:pt idx="1">
                  <c:v>CKD 3-5</c:v>
                </c:pt>
                <c:pt idx="2">
                  <c:v>Dialysis</c:v>
                </c:pt>
                <c:pt idx="3">
                  <c:v>Transplant</c:v>
                </c:pt>
              </c:strCache>
              <c:extLst/>
            </c:strRef>
          </c:cat>
          <c:val>
            <c:numRef>
              <c:f>Sheet1!$I$7:$L$7</c:f>
              <c:numCache>
                <c:formatCode>General</c:formatCode>
                <c:ptCount val="4"/>
                <c:pt idx="0">
                  <c:v>21</c:v>
                </c:pt>
                <c:pt idx="1">
                  <c:v>22</c:v>
                </c:pt>
                <c:pt idx="2">
                  <c:v>7</c:v>
                </c:pt>
                <c:pt idx="3">
                  <c:v>22.2</c:v>
                </c:pt>
              </c:numCache>
              <c:extLst/>
            </c:numRef>
          </c:val>
          <c:extLst>
            <c:ext xmlns:c16="http://schemas.microsoft.com/office/drawing/2014/chart" uri="{C3380CC4-5D6E-409C-BE32-E72D297353CC}">
              <c16:uniqueId val="{00000002-C44C-7049-A841-230837BEF588}"/>
            </c:ext>
          </c:extLst>
        </c:ser>
        <c:ser>
          <c:idx val="3"/>
          <c:order val="3"/>
          <c:tx>
            <c:v>3 sports</c:v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cat>
            <c:strRef>
              <c:f>Sheet1!$I$4:$L$4</c:f>
              <c:strCache>
                <c:ptCount val="4"/>
                <c:pt idx="0">
                  <c:v>CKD  1-2</c:v>
                </c:pt>
                <c:pt idx="1">
                  <c:v>CKD 3-5</c:v>
                </c:pt>
                <c:pt idx="2">
                  <c:v>Dialysis</c:v>
                </c:pt>
                <c:pt idx="3">
                  <c:v>Transplant</c:v>
                </c:pt>
              </c:strCache>
              <c:extLst/>
            </c:strRef>
          </c:cat>
          <c:val>
            <c:numRef>
              <c:f>Sheet1!$I$8:$L$8</c:f>
              <c:numCache>
                <c:formatCode>General</c:formatCode>
                <c:ptCount val="4"/>
                <c:pt idx="0">
                  <c:v>10</c:v>
                </c:pt>
                <c:pt idx="1">
                  <c:v>12</c:v>
                </c:pt>
                <c:pt idx="2">
                  <c:v>7</c:v>
                </c:pt>
                <c:pt idx="3">
                  <c:v>5.2</c:v>
                </c:pt>
              </c:numCache>
              <c:extLst/>
            </c:numRef>
          </c:val>
          <c:extLst>
            <c:ext xmlns:c16="http://schemas.microsoft.com/office/drawing/2014/chart" uri="{C3380CC4-5D6E-409C-BE32-E72D297353CC}">
              <c16:uniqueId val="{00000003-C44C-7049-A841-230837BEF588}"/>
            </c:ext>
          </c:extLst>
        </c:ser>
        <c:ser>
          <c:idx val="4"/>
          <c:order val="4"/>
          <c:tx>
            <c:v>+4 sports</c:v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cat>
            <c:strRef>
              <c:f>Sheet1!$I$4:$L$4</c:f>
              <c:strCache>
                <c:ptCount val="4"/>
                <c:pt idx="0">
                  <c:v>CKD  1-2</c:v>
                </c:pt>
                <c:pt idx="1">
                  <c:v>CKD 3-5</c:v>
                </c:pt>
                <c:pt idx="2">
                  <c:v>Dialysis</c:v>
                </c:pt>
                <c:pt idx="3">
                  <c:v>Transplant</c:v>
                </c:pt>
              </c:strCache>
              <c:extLst/>
            </c:strRef>
          </c:cat>
          <c:val>
            <c:numRef>
              <c:f>Sheet1!$I$9:$L$9</c:f>
              <c:numCache>
                <c:formatCode>General</c:formatCode>
                <c:ptCount val="4"/>
                <c:pt idx="0">
                  <c:v>7</c:v>
                </c:pt>
                <c:pt idx="1">
                  <c:v>3</c:v>
                </c:pt>
                <c:pt idx="2">
                  <c:v>0</c:v>
                </c:pt>
                <c:pt idx="3">
                  <c:v>3</c:v>
                </c:pt>
              </c:numCache>
              <c:extLst/>
            </c:numRef>
          </c:val>
          <c:extLst>
            <c:ext xmlns:c16="http://schemas.microsoft.com/office/drawing/2014/chart" uri="{C3380CC4-5D6E-409C-BE32-E72D297353CC}">
              <c16:uniqueId val="{00000004-C44C-7049-A841-230837BEF588}"/>
            </c:ext>
          </c:extLst>
        </c:ser>
        <c:ser>
          <c:idx val="5"/>
          <c:order val="5"/>
          <c:tx>
            <c:v>Missing</c:v>
          </c:tx>
          <c:spPr>
            <a:solidFill>
              <a:schemeClr val="accent6"/>
            </a:solidFill>
            <a:ln>
              <a:noFill/>
            </a:ln>
            <a:effectLst/>
          </c:spPr>
          <c:invertIfNegative val="0"/>
          <c:cat>
            <c:strRef>
              <c:f>Sheet1!$I$4:$L$4</c:f>
              <c:strCache>
                <c:ptCount val="4"/>
                <c:pt idx="0">
                  <c:v>CKD  1-2</c:v>
                </c:pt>
                <c:pt idx="1">
                  <c:v>CKD 3-5</c:v>
                </c:pt>
                <c:pt idx="2">
                  <c:v>Dialysis</c:v>
                </c:pt>
                <c:pt idx="3">
                  <c:v>Transplant</c:v>
                </c:pt>
              </c:strCache>
              <c:extLst/>
            </c:strRef>
          </c:cat>
          <c:val>
            <c:numRef>
              <c:f>Sheet1!$I$10:$L$10</c:f>
              <c:numCache>
                <c:formatCode>General</c:formatCode>
                <c:ptCount val="4"/>
                <c:pt idx="0">
                  <c:v>6</c:v>
                </c:pt>
                <c:pt idx="1">
                  <c:v>7</c:v>
                </c:pt>
                <c:pt idx="2">
                  <c:v>7</c:v>
                </c:pt>
                <c:pt idx="3">
                  <c:v>2.2000000000000002</c:v>
                </c:pt>
              </c:numCache>
              <c:extLst/>
            </c:numRef>
          </c:val>
          <c:extLst>
            <c:ext xmlns:c16="http://schemas.microsoft.com/office/drawing/2014/chart" uri="{C3380CC4-5D6E-409C-BE32-E72D297353CC}">
              <c16:uniqueId val="{00000005-C44C-7049-A841-230837BEF58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overlap val="100"/>
        <c:axId val="443749056"/>
        <c:axId val="443748728"/>
      </c:barChart>
      <c:catAx>
        <c:axId val="443749056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US"/>
          </a:p>
        </c:txPr>
        <c:crossAx val="443748728"/>
        <c:crosses val="autoZero"/>
        <c:auto val="1"/>
        <c:lblAlgn val="ctr"/>
        <c:lblOffset val="100"/>
        <c:noMultiLvlLbl val="0"/>
      </c:catAx>
      <c:valAx>
        <c:axId val="443748728"/>
        <c:scaling>
          <c:orientation val="minMax"/>
          <c:max val="100"/>
        </c:scaling>
        <c:delete val="0"/>
        <c:axPos val="b"/>
        <c:majorGridlines>
          <c:spPr>
            <a:ln w="9525" cap="flat" cmpd="sng" algn="ctr">
              <a:noFill/>
              <a:round/>
            </a:ln>
            <a:effectLst/>
          </c:spPr>
        </c:majorGridlines>
        <c:numFmt formatCode="General" sourceLinked="1"/>
        <c:majorTickMark val="out"/>
        <c:minorTickMark val="none"/>
        <c:tickLblPos val="nextTo"/>
        <c:spPr>
          <a:noFill/>
          <a:ln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US"/>
          </a:p>
        </c:txPr>
        <c:crossAx val="443749056"/>
        <c:crosses val="autoZero"/>
        <c:crossBetween val="between"/>
        <c:majorUnit val="20"/>
        <c:minorUnit val="10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8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defRPr>
          </a:pPr>
          <a:endParaRPr lang="en-US"/>
        </a:p>
      </c:txPr>
    </c:legend>
    <c:plotVisOnly val="1"/>
    <c:dispBlanksAs val="gap"/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 sz="800">
          <a:latin typeface="Arial" panose="020B0604020202020204" pitchFamily="34" charset="0"/>
          <a:cs typeface="Arial" panose="020B0604020202020204" pitchFamily="34" charset="0"/>
        </a:defRPr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stacked"/>
        <c:varyColors val="0"/>
        <c:ser>
          <c:idx val="0"/>
          <c:order val="0"/>
          <c:tx>
            <c:strRef>
              <c:f>Sheet1!$H$12</c:f>
              <c:strCache>
                <c:ptCount val="1"/>
                <c:pt idx="0">
                  <c:v>0</c:v>
                </c:pt>
              </c:strCache>
            </c:strRef>
          </c:tx>
          <c:spPr>
            <a:pattFill prst="pct80">
              <a:fgClr>
                <a:schemeClr val="accent1"/>
              </a:fgClr>
              <a:bgClr>
                <a:schemeClr val="bg1"/>
              </a:bgClr>
            </a:pattFill>
            <a:ln>
              <a:noFill/>
            </a:ln>
            <a:effectLst/>
          </c:spPr>
          <c:invertIfNegative val="0"/>
          <c:cat>
            <c:strRef>
              <c:f>Sheet1!$I$11:$L$11</c:f>
              <c:strCache>
                <c:ptCount val="4"/>
                <c:pt idx="0">
                  <c:v>CKD  1-2</c:v>
                </c:pt>
                <c:pt idx="1">
                  <c:v>CKD 3-5</c:v>
                </c:pt>
                <c:pt idx="2">
                  <c:v>Dialysis</c:v>
                </c:pt>
                <c:pt idx="3">
                  <c:v>Transplant</c:v>
                </c:pt>
              </c:strCache>
            </c:strRef>
          </c:cat>
          <c:val>
            <c:numRef>
              <c:f>Sheet1!$I$12:$L$12</c:f>
              <c:numCache>
                <c:formatCode>General</c:formatCode>
                <c:ptCount val="4"/>
                <c:pt idx="0">
                  <c:v>36</c:v>
                </c:pt>
                <c:pt idx="1">
                  <c:v>38</c:v>
                </c:pt>
                <c:pt idx="2">
                  <c:v>5</c:v>
                </c:pt>
                <c:pt idx="3">
                  <c:v>19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B66-401A-B295-488DED99D436}"/>
            </c:ext>
          </c:extLst>
        </c:ser>
        <c:ser>
          <c:idx val="1"/>
          <c:order val="1"/>
          <c:tx>
            <c:strRef>
              <c:f>Sheet1!$H$13</c:f>
              <c:strCache>
                <c:ptCount val="1"/>
                <c:pt idx="0">
                  <c:v>    1-5</c:v>
                </c:pt>
              </c:strCache>
            </c:strRef>
          </c:tx>
          <c:spPr>
            <a:pattFill prst="pct80">
              <a:fgClr>
                <a:schemeClr val="accent2"/>
              </a:fgClr>
              <a:bgClr>
                <a:schemeClr val="bg1"/>
              </a:bgClr>
            </a:pattFill>
            <a:ln>
              <a:noFill/>
            </a:ln>
            <a:effectLst/>
          </c:spPr>
          <c:invertIfNegative val="0"/>
          <c:cat>
            <c:strRef>
              <c:f>Sheet1!$I$11:$L$11</c:f>
              <c:strCache>
                <c:ptCount val="4"/>
                <c:pt idx="0">
                  <c:v>CKD  1-2</c:v>
                </c:pt>
                <c:pt idx="1">
                  <c:v>CKD 3-5</c:v>
                </c:pt>
                <c:pt idx="2">
                  <c:v>Dialysis</c:v>
                </c:pt>
                <c:pt idx="3">
                  <c:v>Transplant</c:v>
                </c:pt>
              </c:strCache>
            </c:strRef>
          </c:cat>
          <c:val>
            <c:numRef>
              <c:f>Sheet1!$I$13:$L$13</c:f>
              <c:numCache>
                <c:formatCode>General</c:formatCode>
                <c:ptCount val="4"/>
                <c:pt idx="0">
                  <c:v>48</c:v>
                </c:pt>
                <c:pt idx="1">
                  <c:v>37</c:v>
                </c:pt>
                <c:pt idx="2">
                  <c:v>23</c:v>
                </c:pt>
                <c:pt idx="3">
                  <c:v>44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0B66-401A-B295-488DED99D436}"/>
            </c:ext>
          </c:extLst>
        </c:ser>
        <c:ser>
          <c:idx val="2"/>
          <c:order val="2"/>
          <c:tx>
            <c:strRef>
              <c:f>Sheet1!$H$14</c:f>
              <c:strCache>
                <c:ptCount val="1"/>
                <c:pt idx="0">
                  <c:v>    6-10</c:v>
                </c:pt>
              </c:strCache>
            </c:strRef>
          </c:tx>
          <c:spPr>
            <a:pattFill prst="pct80">
              <a:fgClr>
                <a:schemeClr val="accent3"/>
              </a:fgClr>
              <a:bgClr>
                <a:schemeClr val="bg1"/>
              </a:bgClr>
            </a:pattFill>
            <a:ln>
              <a:noFill/>
            </a:ln>
            <a:effectLst/>
          </c:spPr>
          <c:invertIfNegative val="0"/>
          <c:cat>
            <c:strRef>
              <c:f>Sheet1!$I$11:$L$11</c:f>
              <c:strCache>
                <c:ptCount val="4"/>
                <c:pt idx="0">
                  <c:v>CKD  1-2</c:v>
                </c:pt>
                <c:pt idx="1">
                  <c:v>CKD 3-5</c:v>
                </c:pt>
                <c:pt idx="2">
                  <c:v>Dialysis</c:v>
                </c:pt>
                <c:pt idx="3">
                  <c:v>Transplant</c:v>
                </c:pt>
              </c:strCache>
            </c:strRef>
          </c:cat>
          <c:val>
            <c:numRef>
              <c:f>Sheet1!$I$14:$L$14</c:f>
              <c:numCache>
                <c:formatCode>General</c:formatCode>
                <c:ptCount val="4"/>
                <c:pt idx="0">
                  <c:v>7</c:v>
                </c:pt>
                <c:pt idx="1">
                  <c:v>14</c:v>
                </c:pt>
                <c:pt idx="2">
                  <c:v>19</c:v>
                </c:pt>
                <c:pt idx="3">
                  <c:v>14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0B66-401A-B295-488DED99D436}"/>
            </c:ext>
          </c:extLst>
        </c:ser>
        <c:ser>
          <c:idx val="3"/>
          <c:order val="3"/>
          <c:tx>
            <c:strRef>
              <c:f>Sheet1!$H$15</c:f>
              <c:strCache>
                <c:ptCount val="1"/>
                <c:pt idx="0">
                  <c:v>    11-14</c:v>
                </c:pt>
              </c:strCache>
            </c:strRef>
          </c:tx>
          <c:spPr>
            <a:pattFill prst="pct80">
              <a:fgClr>
                <a:schemeClr val="accent4"/>
              </a:fgClr>
              <a:bgClr>
                <a:schemeClr val="bg1"/>
              </a:bgClr>
            </a:pattFill>
            <a:ln>
              <a:noFill/>
            </a:ln>
            <a:effectLst/>
          </c:spPr>
          <c:invertIfNegative val="0"/>
          <c:cat>
            <c:strRef>
              <c:f>Sheet1!$I$11:$L$11</c:f>
              <c:strCache>
                <c:ptCount val="4"/>
                <c:pt idx="0">
                  <c:v>CKD  1-2</c:v>
                </c:pt>
                <c:pt idx="1">
                  <c:v>CKD 3-5</c:v>
                </c:pt>
                <c:pt idx="2">
                  <c:v>Dialysis</c:v>
                </c:pt>
                <c:pt idx="3">
                  <c:v>Transplant</c:v>
                </c:pt>
              </c:strCache>
            </c:strRef>
          </c:cat>
          <c:val>
            <c:numRef>
              <c:f>Sheet1!$I$15:$L$15</c:f>
              <c:numCache>
                <c:formatCode>General</c:formatCode>
                <c:ptCount val="4"/>
                <c:pt idx="0">
                  <c:v>1</c:v>
                </c:pt>
                <c:pt idx="1">
                  <c:v>2</c:v>
                </c:pt>
                <c:pt idx="2">
                  <c:v>16</c:v>
                </c:pt>
                <c:pt idx="3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0B66-401A-B295-488DED99D436}"/>
            </c:ext>
          </c:extLst>
        </c:ser>
        <c:ser>
          <c:idx val="4"/>
          <c:order val="4"/>
          <c:tx>
            <c:strRef>
              <c:f>Sheet1!$H$16</c:f>
              <c:strCache>
                <c:ptCount val="1"/>
                <c:pt idx="0">
                  <c:v>    15+</c:v>
                </c:pt>
              </c:strCache>
            </c:strRef>
          </c:tx>
          <c:spPr>
            <a:pattFill prst="pct80">
              <a:fgClr>
                <a:schemeClr val="accent5"/>
              </a:fgClr>
              <a:bgClr>
                <a:schemeClr val="bg1"/>
              </a:bgClr>
            </a:pattFill>
            <a:ln>
              <a:noFill/>
            </a:ln>
            <a:effectLst/>
          </c:spPr>
          <c:invertIfNegative val="0"/>
          <c:cat>
            <c:strRef>
              <c:f>Sheet1!$I$11:$L$11</c:f>
              <c:strCache>
                <c:ptCount val="4"/>
                <c:pt idx="0">
                  <c:v>CKD  1-2</c:v>
                </c:pt>
                <c:pt idx="1">
                  <c:v>CKD 3-5</c:v>
                </c:pt>
                <c:pt idx="2">
                  <c:v>Dialysis</c:v>
                </c:pt>
                <c:pt idx="3">
                  <c:v>Transplant</c:v>
                </c:pt>
              </c:strCache>
            </c:strRef>
          </c:cat>
          <c:val>
            <c:numRef>
              <c:f>Sheet1!$I$16:$L$16</c:f>
              <c:numCache>
                <c:formatCode>General</c:formatCode>
                <c:ptCount val="4"/>
                <c:pt idx="0">
                  <c:v>3</c:v>
                </c:pt>
                <c:pt idx="1">
                  <c:v>0</c:v>
                </c:pt>
                <c:pt idx="2">
                  <c:v>16</c:v>
                </c:pt>
                <c:pt idx="3">
                  <c:v>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0B66-401A-B295-488DED99D436}"/>
            </c:ext>
          </c:extLst>
        </c:ser>
        <c:ser>
          <c:idx val="5"/>
          <c:order val="5"/>
          <c:tx>
            <c:strRef>
              <c:f>Sheet1!$H$17</c:f>
              <c:strCache>
                <c:ptCount val="1"/>
                <c:pt idx="0">
                  <c:v>Missing</c:v>
                </c:pt>
              </c:strCache>
            </c:strRef>
          </c:tx>
          <c:spPr>
            <a:pattFill prst="pct80">
              <a:fgClr>
                <a:schemeClr val="accent6"/>
              </a:fgClr>
              <a:bgClr>
                <a:schemeClr val="bg1"/>
              </a:bgClr>
            </a:pattFill>
            <a:ln>
              <a:noFill/>
            </a:ln>
            <a:effectLst/>
          </c:spPr>
          <c:invertIfNegative val="0"/>
          <c:cat>
            <c:strRef>
              <c:f>Sheet1!$I$11:$L$11</c:f>
              <c:strCache>
                <c:ptCount val="4"/>
                <c:pt idx="0">
                  <c:v>CKD  1-2</c:v>
                </c:pt>
                <c:pt idx="1">
                  <c:v>CKD 3-5</c:v>
                </c:pt>
                <c:pt idx="2">
                  <c:v>Dialysis</c:v>
                </c:pt>
                <c:pt idx="3">
                  <c:v>Transplant</c:v>
                </c:pt>
              </c:strCache>
            </c:strRef>
          </c:cat>
          <c:val>
            <c:numRef>
              <c:f>Sheet1!$I$17:$L$17</c:f>
              <c:numCache>
                <c:formatCode>General</c:formatCode>
                <c:ptCount val="4"/>
                <c:pt idx="0">
                  <c:v>5</c:v>
                </c:pt>
                <c:pt idx="1">
                  <c:v>9</c:v>
                </c:pt>
                <c:pt idx="2">
                  <c:v>21</c:v>
                </c:pt>
                <c:pt idx="3">
                  <c:v>10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0B66-401A-B295-488DED99D43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711596272"/>
        <c:axId val="711593976"/>
      </c:barChart>
      <c:catAx>
        <c:axId val="711596272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711593976"/>
        <c:crosses val="autoZero"/>
        <c:auto val="1"/>
        <c:lblAlgn val="ctr"/>
        <c:lblOffset val="100"/>
        <c:noMultiLvlLbl val="0"/>
      </c:catAx>
      <c:valAx>
        <c:axId val="711593976"/>
        <c:scaling>
          <c:orientation val="minMax"/>
          <c:max val="100"/>
        </c:scaling>
        <c:delete val="0"/>
        <c:axPos val="b"/>
        <c:majorGridlines>
          <c:spPr>
            <a:ln w="9525" cap="flat" cmpd="sng" algn="ctr">
              <a:noFill/>
              <a:round/>
            </a:ln>
            <a:effectLst/>
          </c:spPr>
        </c:majorGridlines>
        <c:numFmt formatCode="General" sourceLinked="1"/>
        <c:majorTickMark val="out"/>
        <c:minorTickMark val="out"/>
        <c:tickLblPos val="nextTo"/>
        <c:spPr>
          <a:noFill/>
          <a:ln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711596272"/>
        <c:crosses val="autoZero"/>
        <c:crossBetween val="between"/>
        <c:majorUnit val="20"/>
        <c:minorUnit val="10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1085675"/>
            <a:ext cx="12192000" cy="530689"/>
          </a:xfrm>
          <a:prstGeom prst="rect">
            <a:avLst/>
          </a:prstGeom>
          <a:solidFill>
            <a:srgbClr val="0092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8" name="Right Triangle 7"/>
          <p:cNvSpPr/>
          <p:nvPr userDrawn="1"/>
        </p:nvSpPr>
        <p:spPr>
          <a:xfrm rot="18900000">
            <a:off x="141777" y="753445"/>
            <a:ext cx="405236" cy="385056"/>
          </a:xfrm>
          <a:prstGeom prst="rtTriangle">
            <a:avLst/>
          </a:prstGeom>
          <a:solidFill>
            <a:srgbClr val="0065A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400" dirty="0"/>
          </a:p>
        </p:txBody>
      </p:sp>
      <p:sp>
        <p:nvSpPr>
          <p:cNvPr id="9" name="Right Triangle 8"/>
          <p:cNvSpPr/>
          <p:nvPr userDrawn="1"/>
        </p:nvSpPr>
        <p:spPr>
          <a:xfrm rot="18900000">
            <a:off x="140123" y="1281465"/>
            <a:ext cx="394279" cy="394278"/>
          </a:xfrm>
          <a:prstGeom prst="rtTriangle">
            <a:avLst/>
          </a:prstGeom>
          <a:solidFill>
            <a:srgbClr val="0092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400" dirty="0"/>
          </a:p>
        </p:txBody>
      </p:sp>
      <p:sp>
        <p:nvSpPr>
          <p:cNvPr id="10" name="Title 1"/>
          <p:cNvSpPr txBox="1">
            <a:spLocks/>
          </p:cNvSpPr>
          <p:nvPr userDrawn="1"/>
        </p:nvSpPr>
        <p:spPr>
          <a:xfrm>
            <a:off x="0" y="0"/>
            <a:ext cx="12192000" cy="1085673"/>
          </a:xfrm>
          <a:prstGeom prst="rect">
            <a:avLst/>
          </a:prstGeom>
          <a:gradFill flip="none" rotWithShape="1">
            <a:gsLst>
              <a:gs pos="0">
                <a:srgbClr val="0065AA">
                  <a:shade val="30000"/>
                  <a:satMod val="115000"/>
                </a:srgbClr>
              </a:gs>
              <a:gs pos="50000">
                <a:srgbClr val="0065AA">
                  <a:shade val="67500"/>
                  <a:satMod val="115000"/>
                </a:srgbClr>
              </a:gs>
              <a:gs pos="100000">
                <a:srgbClr val="0065AA">
                  <a:shade val="100000"/>
                  <a:satMod val="115000"/>
                </a:srgbClr>
              </a:gs>
            </a:gsLst>
            <a:lin ang="8100000" scaled="1"/>
            <a:tileRect/>
          </a:gradFill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216000" algn="l"/>
            <a:endParaRPr lang="en-GB" sz="2800" b="1" dirty="0">
              <a:solidFill>
                <a:schemeClr val="bg1"/>
              </a:solidFill>
            </a:endParaRPr>
          </a:p>
        </p:txBody>
      </p:sp>
      <p:sp>
        <p:nvSpPr>
          <p:cNvPr id="11" name="Rectangle 10"/>
          <p:cNvSpPr/>
          <p:nvPr userDrawn="1"/>
        </p:nvSpPr>
        <p:spPr>
          <a:xfrm>
            <a:off x="0" y="5576842"/>
            <a:ext cx="7490690" cy="1285854"/>
          </a:xfrm>
          <a:prstGeom prst="rect">
            <a:avLst/>
          </a:prstGeom>
          <a:solidFill>
            <a:srgbClr val="0092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100" dirty="0"/>
          </a:p>
        </p:txBody>
      </p:sp>
      <p:sp>
        <p:nvSpPr>
          <p:cNvPr id="12" name="Rectangle 11"/>
          <p:cNvSpPr/>
          <p:nvPr userDrawn="1"/>
        </p:nvSpPr>
        <p:spPr>
          <a:xfrm>
            <a:off x="7490690" y="5576843"/>
            <a:ext cx="4702823" cy="421061"/>
          </a:xfrm>
          <a:prstGeom prst="rect">
            <a:avLst/>
          </a:prstGeom>
          <a:gradFill flip="none" rotWithShape="1">
            <a:gsLst>
              <a:gs pos="0">
                <a:srgbClr val="AA0065">
                  <a:shade val="30000"/>
                  <a:satMod val="115000"/>
                </a:srgbClr>
              </a:gs>
              <a:gs pos="50000">
                <a:srgbClr val="AA0065">
                  <a:shade val="67500"/>
                  <a:satMod val="115000"/>
                </a:srgbClr>
              </a:gs>
              <a:gs pos="100000">
                <a:srgbClr val="AA0065">
                  <a:shade val="100000"/>
                  <a:satMod val="115000"/>
                </a:srgbClr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900" dirty="0"/>
          </a:p>
        </p:txBody>
      </p:sp>
      <p:grpSp>
        <p:nvGrpSpPr>
          <p:cNvPr id="13" name="Group 12"/>
          <p:cNvGrpSpPr/>
          <p:nvPr userDrawn="1"/>
        </p:nvGrpSpPr>
        <p:grpSpPr>
          <a:xfrm>
            <a:off x="7637330" y="6083882"/>
            <a:ext cx="4174624" cy="723275"/>
            <a:chOff x="7646796" y="6098813"/>
            <a:chExt cx="4174624" cy="723275"/>
          </a:xfrm>
        </p:grpSpPr>
        <p:pic>
          <p:nvPicPr>
            <p:cNvPr id="14" name="Picture 10" descr="LOGO_IPNA_Blue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646796" y="6186597"/>
              <a:ext cx="581637" cy="58163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5" name="Rectangle 12"/>
            <p:cNvSpPr>
              <a:spLocks noChangeArrowheads="1"/>
            </p:cNvSpPr>
            <p:nvPr/>
          </p:nvSpPr>
          <p:spPr bwMode="auto">
            <a:xfrm>
              <a:off x="8208157" y="6098813"/>
              <a:ext cx="3613263" cy="7232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altLang="en-US" b="1" i="0" u="none" strike="noStrike" cap="none" normalizeH="0" baseline="0" dirty="0">
                  <a:ln>
                    <a:noFill/>
                  </a:ln>
                  <a:solidFill>
                    <a:srgbClr val="296DC0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Pediatric Nephrology</a:t>
              </a:r>
              <a:endParaRPr kumimoji="0" lang="en-GB" altLang="en-US" sz="5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altLang="en-US" sz="11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Journal of the </a:t>
              </a:r>
              <a:br>
                <a:rPr kumimoji="0" lang="en-GB" altLang="en-US" sz="11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</a:br>
              <a:r>
                <a:rPr kumimoji="0" lang="en-GB" altLang="en-US" sz="12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International Pediatric Nephrology Association</a:t>
              </a:r>
              <a:endParaRPr kumimoji="0" lang="en-GB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</p:grpSp>
      <p:sp>
        <p:nvSpPr>
          <p:cNvPr id="16" name="Right Triangle 15"/>
          <p:cNvSpPr/>
          <p:nvPr userDrawn="1"/>
        </p:nvSpPr>
        <p:spPr>
          <a:xfrm rot="18900000">
            <a:off x="137739" y="5244782"/>
            <a:ext cx="399045" cy="399044"/>
          </a:xfrm>
          <a:prstGeom prst="rt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grpSp>
        <p:nvGrpSpPr>
          <p:cNvPr id="17" name="Group 16"/>
          <p:cNvGrpSpPr/>
          <p:nvPr userDrawn="1"/>
        </p:nvGrpSpPr>
        <p:grpSpPr>
          <a:xfrm>
            <a:off x="9694459" y="176810"/>
            <a:ext cx="2349089" cy="747561"/>
            <a:chOff x="2857495" y="1762773"/>
            <a:chExt cx="7219988" cy="2156522"/>
          </a:xfrm>
        </p:grpSpPr>
        <p:sp>
          <p:nvSpPr>
            <p:cNvPr id="18" name="TextBox 17"/>
            <p:cNvSpPr txBox="1"/>
            <p:nvPr/>
          </p:nvSpPr>
          <p:spPr>
            <a:xfrm>
              <a:off x="5167705" y="1762773"/>
              <a:ext cx="4896288" cy="150935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2800" dirty="0">
                  <a:solidFill>
                    <a:schemeClr val="bg1"/>
                  </a:solidFill>
                </a:rPr>
                <a:t>Graphical</a:t>
              </a:r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5647071" y="2409939"/>
              <a:ext cx="4430412" cy="150935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2800" dirty="0">
                  <a:solidFill>
                    <a:schemeClr val="bg1"/>
                  </a:solidFill>
                </a:rPr>
                <a:t>Abstract</a:t>
              </a:r>
            </a:p>
          </p:txBody>
        </p:sp>
        <p:grpSp>
          <p:nvGrpSpPr>
            <p:cNvPr id="20" name="Group 19"/>
            <p:cNvGrpSpPr/>
            <p:nvPr/>
          </p:nvGrpSpPr>
          <p:grpSpPr>
            <a:xfrm rot="1066865">
              <a:off x="3331177" y="2017651"/>
              <a:ext cx="1664058" cy="1723226"/>
              <a:chOff x="3325506" y="2015311"/>
              <a:chExt cx="1664058" cy="1723226"/>
            </a:xfrm>
          </p:grpSpPr>
          <p:sp>
            <p:nvSpPr>
              <p:cNvPr id="22" name="Curved Up Arrow 21"/>
              <p:cNvSpPr/>
              <p:nvPr/>
            </p:nvSpPr>
            <p:spPr>
              <a:xfrm rot="5612676">
                <a:off x="2869267" y="2471550"/>
                <a:ext cx="1723226" cy="810748"/>
              </a:xfrm>
              <a:prstGeom prst="curvedUpArrow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23" name="Trapezoid 22"/>
              <p:cNvSpPr/>
              <p:nvPr/>
            </p:nvSpPr>
            <p:spPr>
              <a:xfrm rot="20743483">
                <a:off x="4034300" y="2870714"/>
                <a:ext cx="516517" cy="852351"/>
              </a:xfrm>
              <a:prstGeom prst="trapezoid">
                <a:avLst/>
              </a:prstGeom>
              <a:solidFill>
                <a:srgbClr val="AA0065"/>
              </a:solidFill>
              <a:ln w="28575">
                <a:solidFill>
                  <a:srgbClr val="00437A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dirty="0"/>
              </a:p>
            </p:txBody>
          </p:sp>
          <p:sp>
            <p:nvSpPr>
              <p:cNvPr id="24" name="Trapezoid 23"/>
              <p:cNvSpPr/>
              <p:nvPr/>
            </p:nvSpPr>
            <p:spPr>
              <a:xfrm rot="18485136">
                <a:off x="4227275" y="2752605"/>
                <a:ext cx="545380" cy="807242"/>
              </a:xfrm>
              <a:prstGeom prst="trapezoid">
                <a:avLst>
                  <a:gd name="adj" fmla="val 26969"/>
                </a:avLst>
              </a:prstGeom>
              <a:solidFill>
                <a:srgbClr val="00B050"/>
              </a:solidFill>
              <a:ln w="28575">
                <a:solidFill>
                  <a:srgbClr val="004277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dirty="0"/>
              </a:p>
            </p:txBody>
          </p:sp>
          <p:sp>
            <p:nvSpPr>
              <p:cNvPr id="25" name="Trapezoid 24"/>
              <p:cNvSpPr/>
              <p:nvPr/>
            </p:nvSpPr>
            <p:spPr>
              <a:xfrm rot="16200000">
                <a:off x="4313253" y="2492334"/>
                <a:ext cx="545380" cy="807242"/>
              </a:xfrm>
              <a:prstGeom prst="trapezoid">
                <a:avLst/>
              </a:prstGeom>
              <a:solidFill>
                <a:schemeClr val="accent2"/>
              </a:solidFill>
              <a:ln w="28575">
                <a:solidFill>
                  <a:srgbClr val="00447B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dirty="0"/>
              </a:p>
            </p:txBody>
          </p:sp>
          <p:sp>
            <p:nvSpPr>
              <p:cNvPr id="26" name="Trapezoid 25"/>
              <p:cNvSpPr/>
              <p:nvPr/>
            </p:nvSpPr>
            <p:spPr>
              <a:xfrm rot="14460500">
                <a:off x="4252007" y="2192236"/>
                <a:ext cx="545380" cy="807242"/>
              </a:xfrm>
              <a:prstGeom prst="trapezoid">
                <a:avLst/>
              </a:prstGeom>
              <a:solidFill>
                <a:srgbClr val="0092F7"/>
              </a:solidFill>
              <a:ln w="25400">
                <a:solidFill>
                  <a:srgbClr val="00437A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dirty="0"/>
              </a:p>
            </p:txBody>
          </p:sp>
          <p:sp>
            <p:nvSpPr>
              <p:cNvPr id="27" name="Trapezoid 26"/>
              <p:cNvSpPr/>
              <p:nvPr/>
            </p:nvSpPr>
            <p:spPr>
              <a:xfrm rot="12209348">
                <a:off x="4054992" y="2029218"/>
                <a:ext cx="532285" cy="762409"/>
              </a:xfrm>
              <a:prstGeom prst="trapezoid">
                <a:avLst>
                  <a:gd name="adj" fmla="val 33206"/>
                </a:avLst>
              </a:prstGeom>
              <a:solidFill>
                <a:srgbClr val="9966FF"/>
              </a:solidFill>
              <a:ln w="28575">
                <a:solidFill>
                  <a:srgbClr val="00447A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dirty="0"/>
              </a:p>
            </p:txBody>
          </p:sp>
          <p:sp>
            <p:nvSpPr>
              <p:cNvPr id="28" name="Oval 27"/>
              <p:cNvSpPr/>
              <p:nvPr/>
            </p:nvSpPr>
            <p:spPr>
              <a:xfrm>
                <a:off x="3884157" y="2595857"/>
                <a:ext cx="536234" cy="550844"/>
              </a:xfrm>
              <a:prstGeom prst="ellipse">
                <a:avLst/>
              </a:prstGeom>
              <a:solidFill>
                <a:schemeClr val="tx1">
                  <a:lumMod val="50000"/>
                  <a:lumOff val="50000"/>
                </a:schemeClr>
              </a:solidFill>
              <a:ln w="28575">
                <a:solidFill>
                  <a:srgbClr val="00457C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dirty="0"/>
              </a:p>
            </p:txBody>
          </p:sp>
        </p:grpSp>
        <p:sp>
          <p:nvSpPr>
            <p:cNvPr id="21" name="Double Brace 20"/>
            <p:cNvSpPr/>
            <p:nvPr/>
          </p:nvSpPr>
          <p:spPr>
            <a:xfrm>
              <a:off x="2857495" y="2112886"/>
              <a:ext cx="2510703" cy="1536932"/>
            </a:xfrm>
            <a:prstGeom prst="bracePair">
              <a:avLst>
                <a:gd name="adj" fmla="val 11432"/>
              </a:avLst>
            </a:prstGeom>
            <a:ln w="22225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</p:grpSp>
    </p:spTree>
    <p:extLst>
      <p:ext uri="{BB962C8B-B14F-4D97-AF65-F5344CB8AC3E}">
        <p14:creationId xmlns:p14="http://schemas.microsoft.com/office/powerpoint/2010/main" val="36550886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14BA06-560F-4272-BD1D-D3D251BC0A82}" type="datetimeFigureOut">
              <a:rPr lang="en-GB" smtClean="0"/>
              <a:t>07/10/2023</a:t>
            </a:fld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2DF36B-8F18-4F81-92A8-26E2BC629512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961134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14BA06-560F-4272-BD1D-D3D251BC0A82}" type="datetimeFigureOut">
              <a:rPr lang="en-GB" smtClean="0"/>
              <a:t>07/10/2023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2DF36B-8F18-4F81-92A8-26E2BC629512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900312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3" name="Chart 22">
            <a:extLst>
              <a:ext uri="{FF2B5EF4-FFF2-40B4-BE49-F238E27FC236}">
                <a16:creationId xmlns:a16="http://schemas.microsoft.com/office/drawing/2014/main" id="{6C00CF04-F081-B179-91F8-893088ED2A2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99305557"/>
              </p:ext>
            </p:extLst>
          </p:nvPr>
        </p:nvGraphicFramePr>
        <p:xfrm>
          <a:off x="5291733" y="1707806"/>
          <a:ext cx="3344524" cy="188913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4" name="Title 1"/>
          <p:cNvSpPr txBox="1">
            <a:spLocks/>
          </p:cNvSpPr>
          <p:nvPr/>
        </p:nvSpPr>
        <p:spPr>
          <a:xfrm>
            <a:off x="-1" y="4156"/>
            <a:ext cx="9797144" cy="1085673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25000"/>
              </a:lnSpc>
            </a:pPr>
            <a:r>
              <a:rPr lang="en-AU" sz="2320" b="1" dirty="0">
                <a:solidFill>
                  <a:schemeClr val="bg1"/>
                </a:solidFill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School attendance and sport participation among children with chronic kidney disease: a cross-sectional analysis from the Kids with CKD (KCAD) study</a:t>
            </a:r>
            <a:endParaRPr lang="en-AU" sz="2320" dirty="0">
              <a:solidFill>
                <a:schemeClr val="bg1"/>
              </a:solidFill>
              <a:effectLst/>
              <a:ea typeface="Calibri" panose="020F0502020204030204" pitchFamily="34" charset="0"/>
              <a:cs typeface="Cordia New" panose="020B0304020202020204" pitchFamily="34" charset="-34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180183" y="1189759"/>
            <a:ext cx="1053626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>
                <a:solidFill>
                  <a:schemeClr val="bg1"/>
                </a:solidFill>
              </a:rPr>
              <a:t>HYPOTHESIS</a:t>
            </a:r>
            <a:r>
              <a:rPr lang="en-GB" dirty="0">
                <a:solidFill>
                  <a:schemeClr val="bg1"/>
                </a:solidFill>
              </a:rPr>
              <a:t>: Children with CKD have greater school absences and decreased sport participation.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173448" y="1758951"/>
            <a:ext cx="1150593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>
                <a:solidFill>
                  <a:srgbClr val="0065AA"/>
                </a:solidFill>
              </a:rPr>
              <a:t>DESIGN &amp; OUTCOMES</a:t>
            </a:r>
            <a:r>
              <a:rPr lang="en-GB" dirty="0">
                <a:solidFill>
                  <a:srgbClr val="0065AA"/>
                </a:solidFill>
              </a:rPr>
              <a:t>: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7679856" y="5587477"/>
            <a:ext cx="410803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b="1" dirty="0">
                <a:solidFill>
                  <a:schemeClr val="bg1"/>
                </a:solidFill>
                <a:latin typeface="+mj-lt"/>
              </a:rPr>
              <a:t>Hudson et al. 2023</a:t>
            </a:r>
            <a:endParaRPr lang="en-GB" sz="1400" b="1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173447" y="5719172"/>
            <a:ext cx="733132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en-GB" b="1" dirty="0">
                <a:solidFill>
                  <a:schemeClr val="bg1"/>
                </a:solidFill>
              </a:rPr>
              <a:t>CONCLUSION</a:t>
            </a:r>
            <a:r>
              <a:rPr lang="en-GB" dirty="0">
                <a:solidFill>
                  <a:schemeClr val="bg1"/>
                </a:solidFill>
              </a:rPr>
              <a:t>: </a:t>
            </a:r>
            <a:r>
              <a:rPr lang="en-AU" dirty="0">
                <a:solidFill>
                  <a:schemeClr val="bg1"/>
                </a:solidFill>
                <a:effectLst/>
                <a:ea typeface="Calibri" panose="020F0502020204030204" pitchFamily="34" charset="0"/>
              </a:rPr>
              <a:t>Children receiving dialysis and with a kidney transplant had greater school absences and played fewer sports compared to children with CKD stages 1-2. Strategies are needed to improve life participation of children with CKD.</a:t>
            </a:r>
            <a:r>
              <a:rPr lang="en-AU" dirty="0">
                <a:solidFill>
                  <a:schemeClr val="bg1"/>
                </a:solidFill>
                <a:effectLst/>
              </a:rPr>
              <a:t> </a:t>
            </a:r>
            <a:endParaRPr lang="en-GB" dirty="0">
              <a:solidFill>
                <a:schemeClr val="bg1"/>
              </a:solidFill>
            </a:endParaRPr>
          </a:p>
        </p:txBody>
      </p:sp>
      <p:grpSp>
        <p:nvGrpSpPr>
          <p:cNvPr id="35" name="Group 34">
            <a:extLst>
              <a:ext uri="{FF2B5EF4-FFF2-40B4-BE49-F238E27FC236}">
                <a16:creationId xmlns:a16="http://schemas.microsoft.com/office/drawing/2014/main" id="{CE40BDEF-A1A5-143E-2623-FA8EE44ED017}"/>
              </a:ext>
            </a:extLst>
          </p:cNvPr>
          <p:cNvGrpSpPr/>
          <p:nvPr/>
        </p:nvGrpSpPr>
        <p:grpSpPr>
          <a:xfrm>
            <a:off x="503071" y="2228213"/>
            <a:ext cx="1750295" cy="2939129"/>
            <a:chOff x="152865" y="2275760"/>
            <a:chExt cx="1750295" cy="2939129"/>
          </a:xfrm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0B404BB2-EF8E-B114-4670-F91195642988}"/>
                </a:ext>
              </a:extLst>
            </p:cNvPr>
            <p:cNvSpPr/>
            <p:nvPr/>
          </p:nvSpPr>
          <p:spPr>
            <a:xfrm>
              <a:off x="160357" y="2275760"/>
              <a:ext cx="1735313" cy="622841"/>
            </a:xfrm>
            <a:prstGeom prst="rect">
              <a:avLst/>
            </a:prstGeom>
            <a:solidFill>
              <a:srgbClr val="00385E"/>
            </a:solidFill>
            <a:ln w="41275">
              <a:solidFill>
                <a:srgbClr val="00385E"/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dirty="0"/>
                <a:t>377 Participants with CKD</a:t>
              </a:r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6D8576B3-874B-F2E6-D0D1-816DF34BCA82}"/>
                </a:ext>
              </a:extLst>
            </p:cNvPr>
            <p:cNvSpPr/>
            <p:nvPr/>
          </p:nvSpPr>
          <p:spPr>
            <a:xfrm>
              <a:off x="152865" y="4291559"/>
              <a:ext cx="1750295" cy="923330"/>
            </a:xfrm>
            <a:prstGeom prst="rect">
              <a:avLst/>
            </a:prstGeom>
            <a:noFill/>
            <a:ln w="41275">
              <a:solidFill>
                <a:srgbClr val="00437A"/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dirty="0">
                  <a:solidFill>
                    <a:srgbClr val="00437A"/>
                  </a:solidFill>
                </a:rPr>
                <a:t>Aged 6-18 years Five tertiary centres</a:t>
              </a:r>
            </a:p>
          </p:txBody>
        </p:sp>
        <p:sp>
          <p:nvSpPr>
            <p:cNvPr id="5" name="Freeform: Shape 46">
              <a:extLst>
                <a:ext uri="{FF2B5EF4-FFF2-40B4-BE49-F238E27FC236}">
                  <a16:creationId xmlns:a16="http://schemas.microsoft.com/office/drawing/2014/main" id="{4F75B99C-D3CA-0F8B-8EFF-8143CAE7B246}"/>
                </a:ext>
              </a:extLst>
            </p:cNvPr>
            <p:cNvSpPr/>
            <p:nvPr/>
          </p:nvSpPr>
          <p:spPr>
            <a:xfrm>
              <a:off x="771373" y="3087622"/>
              <a:ext cx="513284" cy="1049898"/>
            </a:xfrm>
            <a:custGeom>
              <a:avLst/>
              <a:gdLst>
                <a:gd name="connsiteX0" fmla="*/ 427832 w 855663"/>
                <a:gd name="connsiteY0" fmla="*/ 350043 h 1750218"/>
                <a:gd name="connsiteX1" fmla="*/ 556181 w 855663"/>
                <a:gd name="connsiteY1" fmla="*/ 365601 h 1750218"/>
                <a:gd name="connsiteX2" fmla="*/ 719535 w 855663"/>
                <a:gd name="connsiteY2" fmla="*/ 451168 h 1750218"/>
                <a:gd name="connsiteX3" fmla="*/ 742872 w 855663"/>
                <a:gd name="connsiteY3" fmla="*/ 493950 h 1750218"/>
                <a:gd name="connsiteX4" fmla="*/ 851774 w 855663"/>
                <a:gd name="connsiteY4" fmla="*/ 956786 h 1750218"/>
                <a:gd name="connsiteX5" fmla="*/ 855663 w 855663"/>
                <a:gd name="connsiteY5" fmla="*/ 976232 h 1750218"/>
                <a:gd name="connsiteX6" fmla="*/ 777876 w 855663"/>
                <a:gd name="connsiteY6" fmla="*/ 1054020 h 1750218"/>
                <a:gd name="connsiteX7" fmla="*/ 703977 w 855663"/>
                <a:gd name="connsiteY7" fmla="*/ 995680 h 1750218"/>
                <a:gd name="connsiteX8" fmla="*/ 622301 w 855663"/>
                <a:gd name="connsiteY8" fmla="*/ 657304 h 1750218"/>
                <a:gd name="connsiteX9" fmla="*/ 622301 w 855663"/>
                <a:gd name="connsiteY9" fmla="*/ 1750218 h 1750218"/>
                <a:gd name="connsiteX10" fmla="*/ 466726 w 855663"/>
                <a:gd name="connsiteY10" fmla="*/ 1750218 h 1750218"/>
                <a:gd name="connsiteX11" fmla="*/ 466726 w 855663"/>
                <a:gd name="connsiteY11" fmla="*/ 1050131 h 1750218"/>
                <a:gd name="connsiteX12" fmla="*/ 388938 w 855663"/>
                <a:gd name="connsiteY12" fmla="*/ 1050131 h 1750218"/>
                <a:gd name="connsiteX13" fmla="*/ 388938 w 855663"/>
                <a:gd name="connsiteY13" fmla="*/ 1750218 h 1750218"/>
                <a:gd name="connsiteX14" fmla="*/ 233363 w 855663"/>
                <a:gd name="connsiteY14" fmla="*/ 1750218 h 1750218"/>
                <a:gd name="connsiteX15" fmla="*/ 233363 w 855663"/>
                <a:gd name="connsiteY15" fmla="*/ 661193 h 1750218"/>
                <a:gd name="connsiteX16" fmla="*/ 151686 w 855663"/>
                <a:gd name="connsiteY16" fmla="*/ 999569 h 1750218"/>
                <a:gd name="connsiteX17" fmla="*/ 77788 w 855663"/>
                <a:gd name="connsiteY17" fmla="*/ 1057910 h 1750218"/>
                <a:gd name="connsiteX18" fmla="*/ 0 w 855663"/>
                <a:gd name="connsiteY18" fmla="*/ 980123 h 1750218"/>
                <a:gd name="connsiteX19" fmla="*/ 3889 w 855663"/>
                <a:gd name="connsiteY19" fmla="*/ 960675 h 1750218"/>
                <a:gd name="connsiteX20" fmla="*/ 112792 w 855663"/>
                <a:gd name="connsiteY20" fmla="*/ 497840 h 1750218"/>
                <a:gd name="connsiteX21" fmla="*/ 136129 w 855663"/>
                <a:gd name="connsiteY21" fmla="*/ 455057 h 1750218"/>
                <a:gd name="connsiteX22" fmla="*/ 299482 w 855663"/>
                <a:gd name="connsiteY22" fmla="*/ 369490 h 1750218"/>
                <a:gd name="connsiteX23" fmla="*/ 427832 w 855663"/>
                <a:gd name="connsiteY23" fmla="*/ 350043 h 1750218"/>
                <a:gd name="connsiteX24" fmla="*/ 427831 w 855663"/>
                <a:gd name="connsiteY24" fmla="*/ 0 h 1750218"/>
                <a:gd name="connsiteX25" fmla="*/ 583406 w 855663"/>
                <a:gd name="connsiteY25" fmla="*/ 155575 h 1750218"/>
                <a:gd name="connsiteX26" fmla="*/ 427831 w 855663"/>
                <a:gd name="connsiteY26" fmla="*/ 311150 h 1750218"/>
                <a:gd name="connsiteX27" fmla="*/ 272256 w 855663"/>
                <a:gd name="connsiteY27" fmla="*/ 155575 h 1750218"/>
                <a:gd name="connsiteX28" fmla="*/ 427831 w 855663"/>
                <a:gd name="connsiteY28" fmla="*/ 0 h 17502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855663" h="1750218">
                  <a:moveTo>
                    <a:pt x="427832" y="350043"/>
                  </a:moveTo>
                  <a:cubicBezTo>
                    <a:pt x="470615" y="350043"/>
                    <a:pt x="513398" y="357821"/>
                    <a:pt x="556181" y="365601"/>
                  </a:cubicBezTo>
                  <a:cubicBezTo>
                    <a:pt x="618412" y="385047"/>
                    <a:pt x="672862" y="412273"/>
                    <a:pt x="719535" y="451168"/>
                  </a:cubicBezTo>
                  <a:cubicBezTo>
                    <a:pt x="731203" y="462835"/>
                    <a:pt x="738983" y="478392"/>
                    <a:pt x="742872" y="493950"/>
                  </a:cubicBezTo>
                  <a:lnTo>
                    <a:pt x="851774" y="956786"/>
                  </a:lnTo>
                  <a:cubicBezTo>
                    <a:pt x="851774" y="960675"/>
                    <a:pt x="855663" y="968454"/>
                    <a:pt x="855663" y="976232"/>
                  </a:cubicBezTo>
                  <a:cubicBezTo>
                    <a:pt x="855663" y="1019016"/>
                    <a:pt x="820659" y="1054020"/>
                    <a:pt x="777876" y="1054020"/>
                  </a:cubicBezTo>
                  <a:cubicBezTo>
                    <a:pt x="742872" y="1054020"/>
                    <a:pt x="711757" y="1026795"/>
                    <a:pt x="703977" y="995680"/>
                  </a:cubicBezTo>
                  <a:lnTo>
                    <a:pt x="622301" y="657304"/>
                  </a:lnTo>
                  <a:lnTo>
                    <a:pt x="622301" y="1750218"/>
                  </a:lnTo>
                  <a:lnTo>
                    <a:pt x="466726" y="1750218"/>
                  </a:lnTo>
                  <a:lnTo>
                    <a:pt x="466726" y="1050131"/>
                  </a:lnTo>
                  <a:lnTo>
                    <a:pt x="388938" y="1050131"/>
                  </a:lnTo>
                  <a:lnTo>
                    <a:pt x="388938" y="1750218"/>
                  </a:lnTo>
                  <a:lnTo>
                    <a:pt x="233363" y="1750218"/>
                  </a:lnTo>
                  <a:lnTo>
                    <a:pt x="233363" y="661193"/>
                  </a:lnTo>
                  <a:lnTo>
                    <a:pt x="151686" y="999569"/>
                  </a:lnTo>
                  <a:cubicBezTo>
                    <a:pt x="143907" y="1030684"/>
                    <a:pt x="112792" y="1057910"/>
                    <a:pt x="77788" y="1057910"/>
                  </a:cubicBezTo>
                  <a:cubicBezTo>
                    <a:pt x="35004" y="1057910"/>
                    <a:pt x="0" y="1022905"/>
                    <a:pt x="0" y="980123"/>
                  </a:cubicBezTo>
                  <a:cubicBezTo>
                    <a:pt x="0" y="972343"/>
                    <a:pt x="3889" y="964564"/>
                    <a:pt x="3889" y="960675"/>
                  </a:cubicBezTo>
                  <a:lnTo>
                    <a:pt x="112792" y="497840"/>
                  </a:lnTo>
                  <a:cubicBezTo>
                    <a:pt x="116682" y="482281"/>
                    <a:pt x="124460" y="466725"/>
                    <a:pt x="136129" y="455057"/>
                  </a:cubicBezTo>
                  <a:cubicBezTo>
                    <a:pt x="182801" y="416162"/>
                    <a:pt x="237252" y="385047"/>
                    <a:pt x="299482" y="369490"/>
                  </a:cubicBezTo>
                  <a:cubicBezTo>
                    <a:pt x="342265" y="357821"/>
                    <a:pt x="385049" y="350043"/>
                    <a:pt x="427832" y="350043"/>
                  </a:cubicBezTo>
                  <a:close/>
                  <a:moveTo>
                    <a:pt x="427831" y="0"/>
                  </a:moveTo>
                  <a:cubicBezTo>
                    <a:pt x="513753" y="0"/>
                    <a:pt x="583406" y="69653"/>
                    <a:pt x="583406" y="155575"/>
                  </a:cubicBezTo>
                  <a:cubicBezTo>
                    <a:pt x="583406" y="241496"/>
                    <a:pt x="513753" y="311150"/>
                    <a:pt x="427831" y="311150"/>
                  </a:cubicBezTo>
                  <a:cubicBezTo>
                    <a:pt x="341910" y="311150"/>
                    <a:pt x="272256" y="241496"/>
                    <a:pt x="272256" y="155575"/>
                  </a:cubicBezTo>
                  <a:cubicBezTo>
                    <a:pt x="272256" y="69653"/>
                    <a:pt x="341910" y="0"/>
                    <a:pt x="427831" y="0"/>
                  </a:cubicBezTo>
                  <a:close/>
                </a:path>
              </a:pathLst>
            </a:custGeom>
            <a:solidFill>
              <a:srgbClr val="00437A"/>
            </a:solidFill>
            <a:ln w="15081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 dirty="0"/>
            </a:p>
          </p:txBody>
        </p:sp>
      </p:grpSp>
      <p:grpSp>
        <p:nvGrpSpPr>
          <p:cNvPr id="34" name="Group 33">
            <a:extLst>
              <a:ext uri="{FF2B5EF4-FFF2-40B4-BE49-F238E27FC236}">
                <a16:creationId xmlns:a16="http://schemas.microsoft.com/office/drawing/2014/main" id="{96BE7038-0920-0FEF-C197-570715481FEF}"/>
              </a:ext>
            </a:extLst>
          </p:cNvPr>
          <p:cNvGrpSpPr/>
          <p:nvPr/>
        </p:nvGrpSpPr>
        <p:grpSpPr>
          <a:xfrm>
            <a:off x="2456792" y="2220789"/>
            <a:ext cx="2770797" cy="2844041"/>
            <a:chOff x="2677519" y="1984019"/>
            <a:chExt cx="2770797" cy="2844041"/>
          </a:xfrm>
        </p:grpSpPr>
        <p:sp>
          <p:nvSpPr>
            <p:cNvPr id="10" name="Up Arrow 9">
              <a:extLst>
                <a:ext uri="{FF2B5EF4-FFF2-40B4-BE49-F238E27FC236}">
                  <a16:creationId xmlns:a16="http://schemas.microsoft.com/office/drawing/2014/main" id="{EAA604C9-BD88-9E2D-0237-ED265F02C216}"/>
                </a:ext>
              </a:extLst>
            </p:cNvPr>
            <p:cNvSpPr/>
            <p:nvPr/>
          </p:nvSpPr>
          <p:spPr>
            <a:xfrm rot="5400000">
              <a:off x="2765220" y="2751920"/>
              <a:ext cx="301374" cy="476776"/>
            </a:xfrm>
            <a:prstGeom prst="upArrow">
              <a:avLst>
                <a:gd name="adj1" fmla="val 0"/>
                <a:gd name="adj2" fmla="val 108703"/>
              </a:avLst>
            </a:prstGeom>
            <a:solidFill>
              <a:srgbClr val="296D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15" name="Up Arrow 14">
              <a:extLst>
                <a:ext uri="{FF2B5EF4-FFF2-40B4-BE49-F238E27FC236}">
                  <a16:creationId xmlns:a16="http://schemas.microsoft.com/office/drawing/2014/main" id="{CD813240-1849-A8B8-13D2-BA5587C76625}"/>
                </a:ext>
              </a:extLst>
            </p:cNvPr>
            <p:cNvSpPr/>
            <p:nvPr/>
          </p:nvSpPr>
          <p:spPr>
            <a:xfrm rot="5400000">
              <a:off x="2772992" y="3454437"/>
              <a:ext cx="301374" cy="476776"/>
            </a:xfrm>
            <a:prstGeom prst="upArrow">
              <a:avLst>
                <a:gd name="adj1" fmla="val 0"/>
                <a:gd name="adj2" fmla="val 108703"/>
              </a:avLst>
            </a:prstGeom>
            <a:solidFill>
              <a:srgbClr val="296D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1E8CF49C-FAF6-1FB6-8F10-CFE8B481DE38}"/>
                </a:ext>
              </a:extLst>
            </p:cNvPr>
            <p:cNvSpPr/>
            <p:nvPr/>
          </p:nvSpPr>
          <p:spPr>
            <a:xfrm>
              <a:off x="3252316" y="1984019"/>
              <a:ext cx="2196000" cy="1288800"/>
            </a:xfrm>
            <a:prstGeom prst="rect">
              <a:avLst/>
            </a:prstGeom>
            <a:noFill/>
            <a:ln w="41275">
              <a:solidFill>
                <a:srgbClr val="00437A"/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GB" sz="1600" dirty="0">
                  <a:solidFill>
                    <a:srgbClr val="00437A"/>
                  </a:solidFill>
                </a:rPr>
                <a:t>Data obtained on school days missed in a 4-week period and number of sports played </a:t>
              </a:r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E7C01227-A93F-8BA1-1B7E-3ACD53AEC99B}"/>
                </a:ext>
              </a:extLst>
            </p:cNvPr>
            <p:cNvSpPr/>
            <p:nvPr/>
          </p:nvSpPr>
          <p:spPr>
            <a:xfrm>
              <a:off x="3242812" y="3536182"/>
              <a:ext cx="2196947" cy="1291878"/>
            </a:xfrm>
            <a:prstGeom prst="rect">
              <a:avLst/>
            </a:prstGeom>
            <a:noFill/>
            <a:ln w="41275">
              <a:solidFill>
                <a:srgbClr val="00437A"/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GB" sz="1600" dirty="0">
                  <a:solidFill>
                    <a:srgbClr val="00437A"/>
                  </a:solidFill>
                </a:rPr>
                <a:t>Multivariable regression to evaluate association between CKD stage and school absences/sport participation</a:t>
              </a:r>
            </a:p>
          </p:txBody>
        </p:sp>
      </p:grpSp>
      <p:sp>
        <p:nvSpPr>
          <p:cNvPr id="30" name="TextBox 29">
            <a:extLst>
              <a:ext uri="{FF2B5EF4-FFF2-40B4-BE49-F238E27FC236}">
                <a16:creationId xmlns:a16="http://schemas.microsoft.com/office/drawing/2014/main" id="{9F32A040-5C63-A229-DB2E-DF35D4AFE441}"/>
              </a:ext>
            </a:extLst>
          </p:cNvPr>
          <p:cNvSpPr txBox="1"/>
          <p:nvPr/>
        </p:nvSpPr>
        <p:spPr>
          <a:xfrm>
            <a:off x="5756257" y="1601042"/>
            <a:ext cx="2880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>
                <a:solidFill>
                  <a:srgbClr val="00437A"/>
                </a:solidFill>
              </a:rPr>
              <a:t>Number of sports played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69B932DC-E5BB-08A9-379E-8BDA59543938}"/>
              </a:ext>
            </a:extLst>
          </p:cNvPr>
          <p:cNvSpPr txBox="1"/>
          <p:nvPr/>
        </p:nvSpPr>
        <p:spPr>
          <a:xfrm>
            <a:off x="6009541" y="3469283"/>
            <a:ext cx="443214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solidFill>
                  <a:srgbClr val="00437A"/>
                </a:solidFill>
              </a:rPr>
              <a:t>School Absenteeism</a:t>
            </a:r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E6751AAC-2AD2-339A-02D7-66ACF629F1FD}"/>
              </a:ext>
            </a:extLst>
          </p:cNvPr>
          <p:cNvSpPr/>
          <p:nvPr/>
        </p:nvSpPr>
        <p:spPr>
          <a:xfrm>
            <a:off x="8783340" y="1918703"/>
            <a:ext cx="3171484" cy="1308375"/>
          </a:xfrm>
          <a:prstGeom prst="rect">
            <a:avLst/>
          </a:prstGeom>
          <a:solidFill>
            <a:srgbClr val="00385E"/>
          </a:solidFill>
          <a:ln w="41275">
            <a:solidFill>
              <a:srgbClr val="00385E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1600" dirty="0"/>
              <a:t>Compared to CKD 1-2: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dirty="0"/>
              <a:t>IRR CKD 3-5: 0.84 (0.64-1.09)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dirty="0"/>
              <a:t>IRR Dialysis 0.59 (0.39-0.90)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dirty="0"/>
              <a:t>IRR Transplant 0.75 (0.58-0.96)</a:t>
            </a:r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3474F193-EAC5-6905-0786-7349CC6DEAE7}"/>
              </a:ext>
            </a:extLst>
          </p:cNvPr>
          <p:cNvSpPr/>
          <p:nvPr/>
        </p:nvSpPr>
        <p:spPr>
          <a:xfrm>
            <a:off x="8783340" y="3450228"/>
            <a:ext cx="3171600" cy="2004126"/>
          </a:xfrm>
          <a:prstGeom prst="rect">
            <a:avLst/>
          </a:prstGeom>
          <a:noFill/>
          <a:ln w="41275">
            <a:solidFill>
              <a:srgbClr val="00437A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dirty="0">
                <a:solidFill>
                  <a:srgbClr val="01437A"/>
                </a:solidFill>
              </a:rPr>
              <a:t>Compared to CKD 1-2 and CKD 3-5, children on dialysis and with a kidney transplant missed more days of school.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dirty="0">
                <a:solidFill>
                  <a:srgbClr val="01437A"/>
                </a:solidFill>
              </a:rPr>
              <a:t>Longer duration of CKD lead to more school absences among children with a kidney transplant.</a:t>
            </a:r>
          </a:p>
        </p:txBody>
      </p:sp>
      <p:graphicFrame>
        <p:nvGraphicFramePr>
          <p:cNvPr id="7" name="Chart 6">
            <a:extLst>
              <a:ext uri="{FF2B5EF4-FFF2-40B4-BE49-F238E27FC236}">
                <a16:creationId xmlns:a16="http://schemas.microsoft.com/office/drawing/2014/main" id="{D10FB076-38E4-8ACA-6149-52837F8E3E5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874717467"/>
              </p:ext>
            </p:extLst>
          </p:nvPr>
        </p:nvGraphicFramePr>
        <p:xfrm>
          <a:off x="5291733" y="3739923"/>
          <a:ext cx="3336480" cy="180560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86742887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edNeph_VisualAbstract_Template_NoText.potx" id="{B1C48F58-D1E0-4C98-814B-D3979964E517}" vid="{3276ECFE-687C-499A-B544-1DE21692DD62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193</Words>
  <Application>Microsoft Office PowerPoint</Application>
  <PresentationFormat>Widescreen</PresentationFormat>
  <Paragraphs>17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7" baseType="lpstr">
      <vt:lpstr>Arial</vt:lpstr>
      <vt:lpstr>Calibri</vt:lpstr>
      <vt:lpstr>Calibri Light</vt:lpstr>
      <vt:lpstr>Cordia New</vt:lpstr>
      <vt:lpstr>Times New Roman</vt:lpstr>
      <vt:lpstr>Office Theme</vt:lpstr>
      <vt:lpstr>PowerPoint Presentation</vt:lpstr>
    </vt:vector>
  </TitlesOfParts>
  <Manager/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DRAFT IDEAS  initially using a combination of    monochromatic and triadic colours</dc:title>
  <dc:creator/>
  <cp:lastModifiedBy/>
  <cp:revision>58</cp:revision>
  <dcterms:created xsi:type="dcterms:W3CDTF">2019-06-13T12:30:18Z</dcterms:created>
  <dcterms:modified xsi:type="dcterms:W3CDTF">2023-10-07T15:11:17Z</dcterms:modified>
</cp:coreProperties>
</file>