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7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AD053E-C1CB-6071-CA58-27B0B4D5F5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5F5AD311-A8BF-FDFC-083B-CF5D9D04F7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F961252-7AFC-D2E7-1778-04268A306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2A74E-EFE3-44E3-8525-A5E1BD98C8A4}" type="datetimeFigureOut">
              <a:rPr lang="da-DK" smtClean="0"/>
              <a:t>27-11-2023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DF438BE7-780C-D1D5-2919-8D0F2CCA3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D6DBA968-A65A-3EDF-FCF4-53D8FB0C6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FD5B0-00F2-4F9B-B2D5-BA1B3459524A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00294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6C516F-EE34-E398-9711-A4995F3394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559F6D49-8CD3-208B-BED4-C1E3FFF38D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71C7EBDD-45E0-C90D-9698-103C4FD14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2A74E-EFE3-44E3-8525-A5E1BD98C8A4}" type="datetimeFigureOut">
              <a:rPr lang="da-DK" smtClean="0"/>
              <a:t>27-11-2023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405B4CFC-9520-2843-E57C-343CAAA10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3246869-5E4C-0B31-7E78-B4AAB69D0C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FD5B0-00F2-4F9B-B2D5-BA1B3459524A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53952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42D61978-16D0-2DFB-D391-C5D9D5B535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2CC51C3B-BCDB-CC49-F1ED-F8E71DD4D2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4549F143-A9F0-97CC-525F-FFD330824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2A74E-EFE3-44E3-8525-A5E1BD98C8A4}" type="datetimeFigureOut">
              <a:rPr lang="da-DK" smtClean="0"/>
              <a:t>27-11-2023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EB5F499A-BDFD-A54A-D211-4D2F79577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AE93725-DE4E-7D89-4FB4-813CF7709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FD5B0-00F2-4F9B-B2D5-BA1B3459524A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781960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085675"/>
            <a:ext cx="12192000" cy="530689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ight Triangle 7"/>
          <p:cNvSpPr/>
          <p:nvPr userDrawn="1"/>
        </p:nvSpPr>
        <p:spPr>
          <a:xfrm rot="18900000">
            <a:off x="141777" y="753445"/>
            <a:ext cx="405236" cy="385056"/>
          </a:xfrm>
          <a:prstGeom prst="rtTriangle">
            <a:avLst/>
          </a:prstGeom>
          <a:solidFill>
            <a:srgbClr val="0065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9" name="Right Triangle 8"/>
          <p:cNvSpPr/>
          <p:nvPr userDrawn="1"/>
        </p:nvSpPr>
        <p:spPr>
          <a:xfrm rot="18900000">
            <a:off x="140123" y="1281465"/>
            <a:ext cx="394279" cy="394278"/>
          </a:xfrm>
          <a:prstGeom prst="rtTriangle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400"/>
          </a:p>
        </p:txBody>
      </p:sp>
      <p:sp>
        <p:nvSpPr>
          <p:cNvPr id="10" name="Title 1"/>
          <p:cNvSpPr txBox="1">
            <a:spLocks/>
          </p:cNvSpPr>
          <p:nvPr userDrawn="1"/>
        </p:nvSpPr>
        <p:spPr>
          <a:xfrm>
            <a:off x="0" y="0"/>
            <a:ext cx="12192000" cy="1085673"/>
          </a:xfrm>
          <a:prstGeom prst="rect">
            <a:avLst/>
          </a:prstGeom>
          <a:gradFill flip="none" rotWithShape="1">
            <a:gsLst>
              <a:gs pos="0">
                <a:srgbClr val="0065AA">
                  <a:shade val="30000"/>
                  <a:satMod val="115000"/>
                </a:srgbClr>
              </a:gs>
              <a:gs pos="50000">
                <a:srgbClr val="0065AA">
                  <a:shade val="67500"/>
                  <a:satMod val="115000"/>
                </a:srgbClr>
              </a:gs>
              <a:gs pos="100000">
                <a:srgbClr val="0065AA">
                  <a:shade val="100000"/>
                  <a:satMod val="115000"/>
                </a:srgbClr>
              </a:gs>
            </a:gsLst>
            <a:lin ang="810000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0" y="5576842"/>
            <a:ext cx="7490690" cy="1285854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100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576843"/>
            <a:ext cx="47028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083882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6" name="Right Triangle 15"/>
          <p:cNvSpPr/>
          <p:nvPr userDrawn="1"/>
        </p:nvSpPr>
        <p:spPr>
          <a:xfrm rot="18900000">
            <a:off x="137739" y="5244782"/>
            <a:ext cx="399045" cy="399044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9694459" y="176810"/>
            <a:ext cx="2349089" cy="747561"/>
            <a:chOff x="2857495" y="1762773"/>
            <a:chExt cx="7219988" cy="2156522"/>
          </a:xfrm>
        </p:grpSpPr>
        <p:sp>
          <p:nvSpPr>
            <p:cNvPr id="18" name="TextBox 17"/>
            <p:cNvSpPr txBox="1"/>
            <p:nvPr/>
          </p:nvSpPr>
          <p:spPr>
            <a:xfrm>
              <a:off x="5167705" y="1762773"/>
              <a:ext cx="4896288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Graphical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647071" y="2409939"/>
              <a:ext cx="4430412" cy="15093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Abstract</a:t>
              </a:r>
            </a:p>
          </p:txBody>
        </p:sp>
        <p:grpSp>
          <p:nvGrpSpPr>
            <p:cNvPr id="20" name="Group 19"/>
            <p:cNvGrpSpPr/>
            <p:nvPr/>
          </p:nvGrpSpPr>
          <p:grpSpPr>
            <a:xfrm rot="1066865">
              <a:off x="3331177" y="2017651"/>
              <a:ext cx="1664058" cy="1723226"/>
              <a:chOff x="3325506" y="2015311"/>
              <a:chExt cx="1664058" cy="1723226"/>
            </a:xfrm>
          </p:grpSpPr>
          <p:sp>
            <p:nvSpPr>
              <p:cNvPr id="22" name="Curved Up Arrow 21"/>
              <p:cNvSpPr/>
              <p:nvPr/>
            </p:nvSpPr>
            <p:spPr>
              <a:xfrm rot="5612676">
                <a:off x="2869267" y="2471550"/>
                <a:ext cx="1723226" cy="810748"/>
              </a:xfrm>
              <a:prstGeom prst="curvedUpArrow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chemeClr val="tx1"/>
                  </a:solidFill>
                </a:endParaRPr>
              </a:p>
            </p:txBody>
          </p:sp>
          <p:sp>
            <p:nvSpPr>
              <p:cNvPr id="23" name="Trapezoid 22"/>
              <p:cNvSpPr/>
              <p:nvPr/>
            </p:nvSpPr>
            <p:spPr>
              <a:xfrm rot="20743483">
                <a:off x="4034300" y="2870714"/>
                <a:ext cx="516517" cy="852351"/>
              </a:xfrm>
              <a:prstGeom prst="trapezoid">
                <a:avLst/>
              </a:prstGeom>
              <a:solidFill>
                <a:srgbClr val="AA0065"/>
              </a:solidFill>
              <a:ln w="28575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4" name="Trapezoid 23"/>
              <p:cNvSpPr/>
              <p:nvPr/>
            </p:nvSpPr>
            <p:spPr>
              <a:xfrm rot="18485136">
                <a:off x="4227275" y="2752605"/>
                <a:ext cx="545380" cy="807242"/>
              </a:xfrm>
              <a:prstGeom prst="trapezoid">
                <a:avLst>
                  <a:gd name="adj" fmla="val 26969"/>
                </a:avLst>
              </a:prstGeom>
              <a:solidFill>
                <a:srgbClr val="00B050"/>
              </a:solidFill>
              <a:ln w="28575">
                <a:solidFill>
                  <a:srgbClr val="00427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5" name="Trapezoid 24"/>
              <p:cNvSpPr/>
              <p:nvPr/>
            </p:nvSpPr>
            <p:spPr>
              <a:xfrm rot="16200000">
                <a:off x="4313253" y="2492334"/>
                <a:ext cx="545380" cy="807242"/>
              </a:xfrm>
              <a:prstGeom prst="trapezoid">
                <a:avLst/>
              </a:prstGeom>
              <a:solidFill>
                <a:schemeClr val="accent2"/>
              </a:solidFill>
              <a:ln w="28575">
                <a:solidFill>
                  <a:srgbClr val="00447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6" name="Trapezoid 25"/>
              <p:cNvSpPr/>
              <p:nvPr/>
            </p:nvSpPr>
            <p:spPr>
              <a:xfrm rot="14460500">
                <a:off x="4252007" y="2192236"/>
                <a:ext cx="545380" cy="807242"/>
              </a:xfrm>
              <a:prstGeom prst="trapezoid">
                <a:avLst/>
              </a:prstGeom>
              <a:solidFill>
                <a:srgbClr val="0092F7"/>
              </a:solidFill>
              <a:ln w="25400">
                <a:solidFill>
                  <a:srgbClr val="0043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7" name="Trapezoid 26"/>
              <p:cNvSpPr/>
              <p:nvPr/>
            </p:nvSpPr>
            <p:spPr>
              <a:xfrm rot="12209348">
                <a:off x="4054992" y="2029218"/>
                <a:ext cx="532285" cy="762409"/>
              </a:xfrm>
              <a:prstGeom prst="trapezoid">
                <a:avLst>
                  <a:gd name="adj" fmla="val 33206"/>
                </a:avLst>
              </a:prstGeom>
              <a:solidFill>
                <a:srgbClr val="9966FF"/>
              </a:solidFill>
              <a:ln w="28575">
                <a:solidFill>
                  <a:srgbClr val="00447A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28" name="Oval 27"/>
              <p:cNvSpPr/>
              <p:nvPr/>
            </p:nvSpPr>
            <p:spPr>
              <a:xfrm>
                <a:off x="3884157" y="2595857"/>
                <a:ext cx="536234" cy="550844"/>
              </a:xfrm>
              <a:prstGeom prst="ellipse">
                <a:avLst/>
              </a:prstGeom>
              <a:solidFill>
                <a:schemeClr val="tx1">
                  <a:lumMod val="50000"/>
                  <a:lumOff val="50000"/>
                </a:schemeClr>
              </a:solidFill>
              <a:ln w="28575">
                <a:solidFill>
                  <a:srgbClr val="00457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1" name="Double Brace 20"/>
            <p:cNvSpPr/>
            <p:nvPr/>
          </p:nvSpPr>
          <p:spPr>
            <a:xfrm>
              <a:off x="2857495" y="2112886"/>
              <a:ext cx="2510703" cy="1536932"/>
            </a:xfrm>
            <a:prstGeom prst="bracePair">
              <a:avLst>
                <a:gd name="adj" fmla="val 11432"/>
              </a:avLst>
            </a:prstGeom>
            <a:ln w="2222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1274918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8B811B3-2144-C650-6D62-84AC5A3410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601C530D-9302-B4D9-0E9D-9CAC8EDFB3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3C34FC16-08AF-11F8-3088-FEF35A3BD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2A74E-EFE3-44E3-8525-A5E1BD98C8A4}" type="datetimeFigureOut">
              <a:rPr lang="da-DK" smtClean="0"/>
              <a:t>27-11-2023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625DA30D-E9FA-176E-CB44-D08F42CD5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842F7590-6F47-1024-5D4E-92EF0021A5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FD5B0-00F2-4F9B-B2D5-BA1B3459524A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60075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F17C049-1C6B-BFD1-3CA8-45DBF3F58F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DB7A9A47-6EA7-171E-BE7F-7B31AC4903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1B22A86B-16EF-0877-3F80-7BBF44CE6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2A74E-EFE3-44E3-8525-A5E1BD98C8A4}" type="datetimeFigureOut">
              <a:rPr lang="da-DK" smtClean="0"/>
              <a:t>27-11-2023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A04DC0BE-B4DF-A030-C967-2FCDA6F31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6D6C605-D273-6F80-AE2C-E9D7D4230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FD5B0-00F2-4F9B-B2D5-BA1B3459524A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42712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C9E3A1-31B3-078F-CC4F-E51117B8ED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3DAF12F-56C4-52F8-D494-39E98A88AF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2EA41ACE-9B3E-A030-6971-615A672F75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B6BDE5DC-69B0-3363-1A50-9B57BE3EF9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2A74E-EFE3-44E3-8525-A5E1BD98C8A4}" type="datetimeFigureOut">
              <a:rPr lang="da-DK" smtClean="0"/>
              <a:t>27-11-2023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3F2B721B-22CE-E2F2-BF34-5587AACAC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C496D97D-1205-2D1B-636E-A3E3E5357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FD5B0-00F2-4F9B-B2D5-BA1B3459524A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48237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0856AD3-1895-E186-8F1C-18E07A896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8C2A6D14-D3EC-554C-F65E-1A09C86839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B035FFC2-98AF-0D22-2C72-8A98A7A0BE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3F9EB9A4-7675-7374-0E35-07B48E7225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1DCA4FB0-0D4B-B722-3FFE-B3412E47DD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EBC45069-79C4-C9CE-0B28-A82E511F9B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2A74E-EFE3-44E3-8525-A5E1BD98C8A4}" type="datetimeFigureOut">
              <a:rPr lang="da-DK" smtClean="0"/>
              <a:t>27-11-2023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33B642A9-A1B2-FDA1-CB1F-34CC0983F0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DBE3B563-8460-ACF6-423F-D200890F49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FD5B0-00F2-4F9B-B2D5-BA1B3459524A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08438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F0BFF0-C078-102F-6F2B-D043FFAD6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9F2C5B6D-6068-1910-388E-4F4F01A255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2A74E-EFE3-44E3-8525-A5E1BD98C8A4}" type="datetimeFigureOut">
              <a:rPr lang="da-DK" smtClean="0"/>
              <a:t>27-11-2023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00332B08-8ACD-A658-8011-9C6F714E77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6F9CA8E1-E498-C8A0-1ABA-33A06A880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FD5B0-00F2-4F9B-B2D5-BA1B3459524A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10303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D1B50CCE-95CA-709C-B9DC-D8DA96F79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2A74E-EFE3-44E3-8525-A5E1BD98C8A4}" type="datetimeFigureOut">
              <a:rPr lang="da-DK" smtClean="0"/>
              <a:t>27-11-2023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EBD747AD-637C-3E8B-28B7-F32BDD2F7B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514525A5-CBDE-DADD-10AB-ABDCA75E8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FD5B0-00F2-4F9B-B2D5-BA1B3459524A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74421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76CD32-87DE-A863-561A-26BBDCCCB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504E43A3-D2DA-AE43-7456-A859B7F97A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CC99C96B-0C93-3B72-0A5C-A4519678AA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5CA619D3-5DAA-00D9-B3F1-00499E71E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2A74E-EFE3-44E3-8525-A5E1BD98C8A4}" type="datetimeFigureOut">
              <a:rPr lang="da-DK" smtClean="0"/>
              <a:t>27-11-2023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AC3E4CAF-A03D-5622-6187-C3C9D67C30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D11F4E6B-EA54-4509-B286-89208A2F9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FD5B0-00F2-4F9B-B2D5-BA1B3459524A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79554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C3715A-A7A2-F1C5-7C73-58F3C3DF4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8DF8D769-B497-DCB4-96F6-B9B201FD77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A6AE9C96-BDC9-5D18-3D42-73A79B4777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13142698-721E-5866-941E-BB0911FCD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2A74E-EFE3-44E3-8525-A5E1BD98C8A4}" type="datetimeFigureOut">
              <a:rPr lang="da-DK" smtClean="0"/>
              <a:t>27-11-2023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AE1A638F-8C20-13EF-1703-F081AD817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0D71FD46-4BF4-0B48-B63B-B90D83F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1FD5B0-00F2-4F9B-B2D5-BA1B3459524A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36085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C2BF35CF-65E2-C6BD-91B4-4BB7ECD70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CD80CD0A-2967-C06A-D7FF-4A1AA112F5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549D17A8-1379-EB2C-F9A0-EF6A39ABD64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2A74E-EFE3-44E3-8525-A5E1BD98C8A4}" type="datetimeFigureOut">
              <a:rPr lang="da-DK" smtClean="0"/>
              <a:t>27-11-2023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CE4328B4-C44B-8C66-7F7D-97B3A14767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8BBF068-11BC-7B8E-5B77-F68A0F0274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1FD5B0-00F2-4F9B-B2D5-BA1B3459524A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24697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/>
        </p:nvSpPr>
        <p:spPr>
          <a:xfrm>
            <a:off x="0" y="0"/>
            <a:ext cx="12192000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r>
              <a:rPr lang="en-GB" sz="2800" b="1" dirty="0">
                <a:solidFill>
                  <a:schemeClr val="bg1"/>
                </a:solidFill>
              </a:rPr>
              <a:t>Fifteen-year temporal changes in rates of acute kidney injury </a:t>
            </a:r>
          </a:p>
          <a:p>
            <a:pPr marL="216000" algn="l"/>
            <a:r>
              <a:rPr lang="en-GB" sz="2800" b="1" dirty="0">
                <a:solidFill>
                  <a:schemeClr val="bg1"/>
                </a:solidFill>
              </a:rPr>
              <a:t>among children </a:t>
            </a:r>
            <a:r>
              <a:rPr lang="en-GB" sz="2800" b="1">
                <a:solidFill>
                  <a:schemeClr val="bg1"/>
                </a:solidFill>
              </a:rPr>
              <a:t>in Denmark</a:t>
            </a:r>
            <a:endParaRPr lang="en-GB" sz="2800" b="1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0183" y="1189759"/>
            <a:ext cx="10536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HYPOTHESIS</a:t>
            </a:r>
            <a:r>
              <a:rPr lang="en-GB" dirty="0">
                <a:solidFill>
                  <a:schemeClr val="bg1"/>
                </a:solidFill>
              </a:rPr>
              <a:t>: The rate of acute kidney injury (AKI) among children has changed over time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73448" y="1758951"/>
            <a:ext cx="11505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65AA"/>
                </a:solidFill>
              </a:rPr>
              <a:t>DESIGN &amp; OUTCOMES</a:t>
            </a:r>
            <a:r>
              <a:rPr lang="en-GB" dirty="0">
                <a:solidFill>
                  <a:srgbClr val="0065AA"/>
                </a:solidFill>
              </a:rPr>
              <a:t>: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679856" y="558747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+mj-lt"/>
              </a:rPr>
              <a:t>Høyer et al. 2023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3448" y="5719172"/>
            <a:ext cx="7141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1" dirty="0">
                <a:solidFill>
                  <a:schemeClr val="bg1"/>
                </a:solidFill>
              </a:rPr>
              <a:t>CONCLUSION</a:t>
            </a:r>
            <a:r>
              <a:rPr lang="en-GB" dirty="0">
                <a:solidFill>
                  <a:schemeClr val="bg1"/>
                </a:solidFill>
              </a:rPr>
              <a:t>: The rate of acute kidney injury among Danish children was stable from 2007 to 2021.</a:t>
            </a:r>
          </a:p>
        </p:txBody>
      </p:sp>
      <p:pic>
        <p:nvPicPr>
          <p:cNvPr id="3" name="Billede 2" descr="Et billede, der indeholder linje/række, diagram, Kurve, tekst&#10;&#10;Automatisk genereret beskrivelse">
            <a:extLst>
              <a:ext uri="{FF2B5EF4-FFF2-40B4-BE49-F238E27FC236}">
                <a16:creationId xmlns:a16="http://schemas.microsoft.com/office/drawing/2014/main" id="{886B61D6-39A8-34B4-15DA-36B2288782D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9"/>
          <a:stretch/>
        </p:blipFill>
        <p:spPr>
          <a:xfrm>
            <a:off x="4210302" y="2252901"/>
            <a:ext cx="7663090" cy="2856135"/>
          </a:xfrm>
          <a:prstGeom prst="rect">
            <a:avLst/>
          </a:prstGeom>
        </p:spPr>
      </p:pic>
      <p:sp>
        <p:nvSpPr>
          <p:cNvPr id="2" name="Freeform: Shape 46">
            <a:extLst>
              <a:ext uri="{FF2B5EF4-FFF2-40B4-BE49-F238E27FC236}">
                <a16:creationId xmlns:a16="http://schemas.microsoft.com/office/drawing/2014/main" id="{835EA6B9-5EB0-DA5D-5616-9894DA703353}"/>
              </a:ext>
            </a:extLst>
          </p:cNvPr>
          <p:cNvSpPr/>
          <p:nvPr/>
        </p:nvSpPr>
        <p:spPr>
          <a:xfrm>
            <a:off x="1337428" y="2973050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00437A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" name="Freeform: Shape 46">
            <a:extLst>
              <a:ext uri="{FF2B5EF4-FFF2-40B4-BE49-F238E27FC236}">
                <a16:creationId xmlns:a16="http://schemas.microsoft.com/office/drawing/2014/main" id="{12878C6E-6FC0-CF20-5005-E9E27C744891}"/>
              </a:ext>
            </a:extLst>
          </p:cNvPr>
          <p:cNvSpPr/>
          <p:nvPr/>
        </p:nvSpPr>
        <p:spPr>
          <a:xfrm>
            <a:off x="1972683" y="2984673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296DC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6" name="Freeform: Shape 46">
            <a:extLst>
              <a:ext uri="{FF2B5EF4-FFF2-40B4-BE49-F238E27FC236}">
                <a16:creationId xmlns:a16="http://schemas.microsoft.com/office/drawing/2014/main" id="{153BAFA6-E704-6852-7F55-FD8404A4F612}"/>
              </a:ext>
            </a:extLst>
          </p:cNvPr>
          <p:cNvSpPr/>
          <p:nvPr/>
        </p:nvSpPr>
        <p:spPr>
          <a:xfrm>
            <a:off x="1628740" y="3244241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65AA0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7" name="Freeform: Shape 46">
            <a:extLst>
              <a:ext uri="{FF2B5EF4-FFF2-40B4-BE49-F238E27FC236}">
                <a16:creationId xmlns:a16="http://schemas.microsoft.com/office/drawing/2014/main" id="{2334828E-0EA5-0B33-0926-EFEFB9F3898E}"/>
              </a:ext>
            </a:extLst>
          </p:cNvPr>
          <p:cNvSpPr/>
          <p:nvPr/>
        </p:nvSpPr>
        <p:spPr>
          <a:xfrm>
            <a:off x="2294484" y="3241666"/>
            <a:ext cx="513284" cy="1049898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AA0065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8" name="Rectangle 55">
            <a:extLst>
              <a:ext uri="{FF2B5EF4-FFF2-40B4-BE49-F238E27FC236}">
                <a16:creationId xmlns:a16="http://schemas.microsoft.com/office/drawing/2014/main" id="{E2BCABAE-9793-C5FF-C144-BF2D1C832AC8}"/>
              </a:ext>
            </a:extLst>
          </p:cNvPr>
          <p:cNvSpPr/>
          <p:nvPr/>
        </p:nvSpPr>
        <p:spPr>
          <a:xfrm>
            <a:off x="959636" y="4551239"/>
            <a:ext cx="2320596" cy="646331"/>
          </a:xfrm>
          <a:prstGeom prst="rect">
            <a:avLst/>
          </a:prstGeom>
          <a:solidFill>
            <a:srgbClr val="AA0065"/>
          </a:solidFill>
          <a:ln w="412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16,345 AKI episodes</a:t>
            </a:r>
          </a:p>
        </p:txBody>
      </p:sp>
      <p:sp>
        <p:nvSpPr>
          <p:cNvPr id="10" name="TextBox 59">
            <a:extLst>
              <a:ext uri="{FF2B5EF4-FFF2-40B4-BE49-F238E27FC236}">
                <a16:creationId xmlns:a16="http://schemas.microsoft.com/office/drawing/2014/main" id="{9CDF973A-5588-3BBA-7155-B55A945ACA41}"/>
              </a:ext>
            </a:extLst>
          </p:cNvPr>
          <p:cNvSpPr txBox="1"/>
          <p:nvPr/>
        </p:nvSpPr>
        <p:spPr>
          <a:xfrm>
            <a:off x="180183" y="2252901"/>
            <a:ext cx="38308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solidFill>
                  <a:srgbClr val="AA0065"/>
                </a:solidFill>
              </a:rPr>
              <a:t>Population-based cohort study of Danish children from 2007 to 2021</a:t>
            </a:r>
          </a:p>
        </p:txBody>
      </p:sp>
      <p:sp>
        <p:nvSpPr>
          <p:cNvPr id="11" name="TextBox 20">
            <a:extLst>
              <a:ext uri="{FF2B5EF4-FFF2-40B4-BE49-F238E27FC236}">
                <a16:creationId xmlns:a16="http://schemas.microsoft.com/office/drawing/2014/main" id="{D82CF616-178C-5E10-6358-83CB5F6A3A29}"/>
              </a:ext>
            </a:extLst>
          </p:cNvPr>
          <p:cNvSpPr txBox="1"/>
          <p:nvPr/>
        </p:nvSpPr>
        <p:spPr>
          <a:xfrm>
            <a:off x="4220436" y="1758951"/>
            <a:ext cx="47574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00437A"/>
                </a:solidFill>
              </a:rPr>
              <a:t>Annual AKI rate per 100,000 children</a:t>
            </a:r>
          </a:p>
        </p:txBody>
      </p:sp>
    </p:spTree>
    <p:extLst>
      <p:ext uri="{BB962C8B-B14F-4D97-AF65-F5344CB8AC3E}">
        <p14:creationId xmlns:p14="http://schemas.microsoft.com/office/powerpoint/2010/main" val="36251247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76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PowerPoint Presentation</vt:lpstr>
    </vt:vector>
  </TitlesOfParts>
  <Company>Aarhus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Sidse Høyer</dc:creator>
  <cp:lastModifiedBy>Laycock, Joseph</cp:lastModifiedBy>
  <cp:revision>2</cp:revision>
  <dcterms:created xsi:type="dcterms:W3CDTF">2023-07-06T09:34:36Z</dcterms:created>
  <dcterms:modified xsi:type="dcterms:W3CDTF">2023-11-27T14:48:31Z</dcterms:modified>
</cp:coreProperties>
</file>