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AA00"/>
    <a:srgbClr val="AA0065"/>
    <a:srgbClr val="FF66FF"/>
    <a:srgbClr val="004277"/>
    <a:srgbClr val="296DC0"/>
    <a:srgbClr val="0092F7"/>
    <a:srgbClr val="00437A"/>
    <a:srgbClr val="0066B5"/>
    <a:srgbClr val="00447B"/>
    <a:srgbClr val="004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87E0F3-37D4-4DDE-8E95-B4B6E0CFD955}" v="1" dt="2023-12-20T10:12:53.1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20/12/2023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20/12/2023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phic 32" descr="Woman with solid fill">
            <a:extLst>
              <a:ext uri="{FF2B5EF4-FFF2-40B4-BE49-F238E27FC236}">
                <a16:creationId xmlns:a16="http://schemas.microsoft.com/office/drawing/2014/main" id="{476B1177-1D0E-CD7A-15C2-F64C9934A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9869" y="3766465"/>
            <a:ext cx="1220288" cy="1220288"/>
          </a:xfrm>
          <a:prstGeom prst="rect">
            <a:avLst/>
          </a:prstGeom>
        </p:spPr>
      </p:pic>
      <p:pic>
        <p:nvPicPr>
          <p:cNvPr id="18" name="Graphic 17" descr="Woman with solid fill">
            <a:extLst>
              <a:ext uri="{FF2B5EF4-FFF2-40B4-BE49-F238E27FC236}">
                <a16:creationId xmlns:a16="http://schemas.microsoft.com/office/drawing/2014/main" id="{A97708FD-C68B-0C21-BC21-EE4CE89C6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4202" y="2636137"/>
            <a:ext cx="914400" cy="914400"/>
          </a:xfrm>
          <a:prstGeom prst="rect">
            <a:avLst/>
          </a:prstGeom>
        </p:spPr>
      </p:pic>
      <p:pic>
        <p:nvPicPr>
          <p:cNvPr id="6" name="Graphic 5" descr="Woman with solid fill">
            <a:extLst>
              <a:ext uri="{FF2B5EF4-FFF2-40B4-BE49-F238E27FC236}">
                <a16:creationId xmlns:a16="http://schemas.microsoft.com/office/drawing/2014/main" id="{06C4B018-87EC-2EE8-90C4-26F1112E7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5625" y="2636137"/>
            <a:ext cx="914400" cy="914400"/>
          </a:xfrm>
          <a:prstGeom prst="rect">
            <a:avLst/>
          </a:prstGeom>
        </p:spPr>
      </p:pic>
      <p:pic>
        <p:nvPicPr>
          <p:cNvPr id="9" name="Graphic 8" descr="Woman with solid fill">
            <a:extLst>
              <a:ext uri="{FF2B5EF4-FFF2-40B4-BE49-F238E27FC236}">
                <a16:creationId xmlns:a16="http://schemas.microsoft.com/office/drawing/2014/main" id="{5CA8BAEC-70E9-2083-9462-171E2A112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88009" y="2636137"/>
            <a:ext cx="914400" cy="914400"/>
          </a:xfrm>
          <a:prstGeom prst="rect">
            <a:avLst/>
          </a:prstGeom>
        </p:spPr>
      </p:pic>
      <p:pic>
        <p:nvPicPr>
          <p:cNvPr id="7" name="Graphic 6" descr="Woman with solid fill">
            <a:extLst>
              <a:ext uri="{FF2B5EF4-FFF2-40B4-BE49-F238E27FC236}">
                <a16:creationId xmlns:a16="http://schemas.microsoft.com/office/drawing/2014/main" id="{2B074387-1773-CD07-7CF5-EE17400B8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1817" y="2636137"/>
            <a:ext cx="914400" cy="914400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219200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dirty="0">
                <a:solidFill>
                  <a:schemeClr val="bg1"/>
                </a:solidFill>
              </a:rPr>
              <a:t>M</a:t>
            </a: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üllerian anomalies in girls with congenital solitary kidney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There is a high prevalence of M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üllerian anomalies in patients with congenital solitary kidney (SFK)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0054" y="1767007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Walawender et al. </a:t>
            </a:r>
            <a:r>
              <a:rPr lang="en-GB" sz="2000" b="1">
                <a:solidFill>
                  <a:schemeClr val="bg1"/>
                </a:solidFill>
                <a:latin typeface="+mj-lt"/>
              </a:rPr>
              <a:t>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677227"/>
            <a:ext cx="714184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Nearly 1 in 4 girls age </a:t>
            </a:r>
            <a:r>
              <a:rPr lang="en-GB" dirty="0">
                <a:solidFill>
                  <a:schemeClr val="bg1"/>
                </a:solidFill>
                <a:cs typeface="Arial" panose="020B0604020202020204" pitchFamily="34" charset="0"/>
              </a:rPr>
              <a:t>≥ 10 years with congenital SFK had a M</a:t>
            </a:r>
            <a:r>
              <a:rPr lang="en-GB" dirty="0">
                <a:solidFill>
                  <a:schemeClr val="bg1"/>
                </a:solidFill>
                <a:cs typeface="Calibri" panose="020F0502020204030204" pitchFamily="34" charset="0"/>
              </a:rPr>
              <a:t>üllerian anomaly, which was obstructive in 38% of instances. The high prevalence of Müllerian anomalies in patients with SFK justifies routine screening pelvic ultrasound around the time of expected menarche.</a:t>
            </a:r>
            <a:r>
              <a:rPr lang="en-GB" dirty="0">
                <a:solidFill>
                  <a:schemeClr val="bg1"/>
                </a:solidFill>
              </a:rPr>
              <a:t>  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A5EF88-6A36-DB81-F301-32691513D5C6}"/>
              </a:ext>
            </a:extLst>
          </p:cNvPr>
          <p:cNvSpPr txBox="1"/>
          <p:nvPr/>
        </p:nvSpPr>
        <p:spPr>
          <a:xfrm>
            <a:off x="111729" y="2038432"/>
            <a:ext cx="3756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AA0065"/>
                </a:solidFill>
              </a:rPr>
              <a:t>Girls with Congenital SFK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8062B2-D0E6-595A-E057-C3D92D391327}"/>
              </a:ext>
            </a:extLst>
          </p:cNvPr>
          <p:cNvSpPr/>
          <p:nvPr/>
        </p:nvSpPr>
        <p:spPr>
          <a:xfrm>
            <a:off x="400069" y="3545839"/>
            <a:ext cx="1514637" cy="622841"/>
          </a:xfrm>
          <a:prstGeom prst="rect">
            <a:avLst/>
          </a:prstGeom>
          <a:noFill/>
          <a:ln w="41275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7030A0"/>
                </a:solidFill>
                <a:cs typeface="Arial" panose="020B0604020202020204" pitchFamily="34" charset="0"/>
              </a:rPr>
              <a:t>210 Girls &lt; 10 years old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6A5046-1A16-C402-20B6-3FFFF00C78F0}"/>
              </a:ext>
            </a:extLst>
          </p:cNvPr>
          <p:cNvSpPr txBox="1"/>
          <p:nvPr/>
        </p:nvSpPr>
        <p:spPr>
          <a:xfrm>
            <a:off x="160054" y="4761317"/>
            <a:ext cx="1994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7030A0"/>
                </a:solidFill>
              </a:rPr>
              <a:t>Only 5% with Pelvic Evaluation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D4B22A-9737-4267-BB28-C122F3C2A724}"/>
              </a:ext>
            </a:extLst>
          </p:cNvPr>
          <p:cNvCxnSpPr>
            <a:cxnSpLocks/>
          </p:cNvCxnSpPr>
          <p:nvPr/>
        </p:nvCxnSpPr>
        <p:spPr>
          <a:xfrm>
            <a:off x="1136535" y="4255353"/>
            <a:ext cx="0" cy="452294"/>
          </a:xfrm>
          <a:prstGeom prst="straightConnector1">
            <a:avLst/>
          </a:prstGeom>
          <a:ln w="31750">
            <a:solidFill>
              <a:srgbClr val="7030A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68D588C-88A7-9FAD-344A-81E4ACB5252C}"/>
              </a:ext>
            </a:extLst>
          </p:cNvPr>
          <p:cNvSpPr txBox="1"/>
          <p:nvPr/>
        </p:nvSpPr>
        <p:spPr>
          <a:xfrm>
            <a:off x="4105148" y="2803708"/>
            <a:ext cx="1719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</a:rPr>
              <a:t>47% with Pelvic Evaluation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F5922B-CB60-403D-1B6A-78F393FC87CF}"/>
              </a:ext>
            </a:extLst>
          </p:cNvPr>
          <p:cNvSpPr txBox="1"/>
          <p:nvPr/>
        </p:nvSpPr>
        <p:spPr>
          <a:xfrm>
            <a:off x="4148614" y="3915612"/>
            <a:ext cx="1632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</a:rPr>
              <a:t>53% without Pelvic Evaluation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2EA387-9FC3-F6AA-EBDA-770DB86CA350}"/>
              </a:ext>
            </a:extLst>
          </p:cNvPr>
          <p:cNvSpPr/>
          <p:nvPr/>
        </p:nvSpPr>
        <p:spPr>
          <a:xfrm>
            <a:off x="6567304" y="2536235"/>
            <a:ext cx="1983666" cy="1263026"/>
          </a:xfrm>
          <a:prstGeom prst="rect">
            <a:avLst/>
          </a:prstGeom>
          <a:solidFill>
            <a:srgbClr val="65AA0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52 Cases of M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üllerian Anomaly,</a:t>
            </a:r>
          </a:p>
          <a:p>
            <a:pPr algn="ctr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38% Obstructive</a:t>
            </a:r>
            <a:endParaRPr lang="en-GB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D020C06-A111-6DC8-5710-978C434D3C36}"/>
              </a:ext>
            </a:extLst>
          </p:cNvPr>
          <p:cNvCxnSpPr>
            <a:cxnSpLocks/>
          </p:cNvCxnSpPr>
          <p:nvPr/>
        </p:nvCxnSpPr>
        <p:spPr>
          <a:xfrm>
            <a:off x="5737945" y="3429000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D357C20E-5136-043A-0A6B-1ABCACFF6600}"/>
              </a:ext>
            </a:extLst>
          </p:cNvPr>
          <p:cNvSpPr/>
          <p:nvPr/>
        </p:nvSpPr>
        <p:spPr>
          <a:xfrm>
            <a:off x="1989910" y="3540520"/>
            <a:ext cx="1514638" cy="650947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221 Girls </a:t>
            </a:r>
            <a:r>
              <a:rPr lang="en-GB" dirty="0">
                <a:cs typeface="Arial" panose="020B0604020202020204" pitchFamily="34" charset="0"/>
              </a:rPr>
              <a:t>≥ 10 years old</a:t>
            </a:r>
            <a:endParaRPr lang="en-GB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5E24D5A-E168-6D1D-6BA6-1B2E04DC0743}"/>
              </a:ext>
            </a:extLst>
          </p:cNvPr>
          <p:cNvCxnSpPr/>
          <p:nvPr/>
        </p:nvCxnSpPr>
        <p:spPr>
          <a:xfrm flipV="1">
            <a:off x="3616222" y="3213544"/>
            <a:ext cx="628373" cy="468037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27953ED-881C-F14E-6CCA-A4C701A74D8D}"/>
              </a:ext>
            </a:extLst>
          </p:cNvPr>
          <p:cNvCxnSpPr/>
          <p:nvPr/>
        </p:nvCxnSpPr>
        <p:spPr>
          <a:xfrm>
            <a:off x="3630758" y="4137206"/>
            <a:ext cx="613837" cy="46115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17D02BE-5A34-1E7E-AE75-14459839C5A4}"/>
              </a:ext>
            </a:extLst>
          </p:cNvPr>
          <p:cNvSpPr txBox="1"/>
          <p:nvPr/>
        </p:nvSpPr>
        <p:spPr>
          <a:xfrm>
            <a:off x="9421672" y="2700737"/>
            <a:ext cx="24842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AA0065"/>
                </a:solidFill>
              </a:rPr>
              <a:t>24% of Girls with SFK had a </a:t>
            </a:r>
            <a:r>
              <a:rPr lang="en-GB" sz="2000" b="1" dirty="0">
                <a:solidFill>
                  <a:srgbClr val="65AA00"/>
                </a:solidFill>
              </a:rPr>
              <a:t>M</a:t>
            </a:r>
            <a:r>
              <a:rPr lang="en-GB" sz="2000" b="1" dirty="0">
                <a:solidFill>
                  <a:srgbClr val="65AA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üllerian Anomaly</a:t>
            </a:r>
            <a:endParaRPr lang="en-GB" sz="2000" b="1" dirty="0">
              <a:solidFill>
                <a:srgbClr val="65AA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8E1732E-5148-CFF7-0CA5-405DC7DD1DD8}"/>
              </a:ext>
            </a:extLst>
          </p:cNvPr>
          <p:cNvSpPr/>
          <p:nvPr/>
        </p:nvSpPr>
        <p:spPr>
          <a:xfrm>
            <a:off x="6579596" y="3869503"/>
            <a:ext cx="1983666" cy="1263026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Unknown if M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üllerian Anomaly present</a:t>
            </a:r>
            <a:endParaRPr lang="en-GB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164939C-75CF-373F-ABE1-D378EB1E3316}"/>
              </a:ext>
            </a:extLst>
          </p:cNvPr>
          <p:cNvCxnSpPr>
            <a:cxnSpLocks/>
          </p:cNvCxnSpPr>
          <p:nvPr/>
        </p:nvCxnSpPr>
        <p:spPr>
          <a:xfrm>
            <a:off x="5737945" y="4428440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6F1EA8C-04CD-F995-3882-E7EA3C8D9CCB}"/>
              </a:ext>
            </a:extLst>
          </p:cNvPr>
          <p:cNvCxnSpPr/>
          <p:nvPr/>
        </p:nvCxnSpPr>
        <p:spPr>
          <a:xfrm>
            <a:off x="8618755" y="3802998"/>
            <a:ext cx="715833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96AF28B0-40F4-65CA-EAA6-C6DF0200B574}"/>
              </a:ext>
            </a:extLst>
          </p:cNvPr>
          <p:cNvSpPr/>
          <p:nvPr/>
        </p:nvSpPr>
        <p:spPr>
          <a:xfrm>
            <a:off x="9433964" y="2536235"/>
            <a:ext cx="2560606" cy="2596292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AA0065"/>
              </a:solidFill>
            </a:endParaRPr>
          </a:p>
        </p:txBody>
      </p:sp>
      <p:pic>
        <p:nvPicPr>
          <p:cNvPr id="3" name="Graphic 2" descr="Woman with solid fill">
            <a:extLst>
              <a:ext uri="{FF2B5EF4-FFF2-40B4-BE49-F238E27FC236}">
                <a16:creationId xmlns:a16="http://schemas.microsoft.com/office/drawing/2014/main" id="{7778CFFA-F0F1-38EA-A28A-63C611760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347" y="2636137"/>
            <a:ext cx="914400" cy="914400"/>
          </a:xfrm>
          <a:prstGeom prst="rect">
            <a:avLst/>
          </a:prstGeom>
        </p:spPr>
      </p:pic>
      <p:pic>
        <p:nvPicPr>
          <p:cNvPr id="4" name="Graphic 3" descr="Woman with solid fill">
            <a:extLst>
              <a:ext uri="{FF2B5EF4-FFF2-40B4-BE49-F238E27FC236}">
                <a16:creationId xmlns:a16="http://schemas.microsoft.com/office/drawing/2014/main" id="{53A38FE5-9263-ADF9-2FA3-EF36A8980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037" y="2636137"/>
            <a:ext cx="914400" cy="914400"/>
          </a:xfrm>
          <a:prstGeom prst="rect">
            <a:avLst/>
          </a:prstGeom>
        </p:spPr>
      </p:pic>
      <p:pic>
        <p:nvPicPr>
          <p:cNvPr id="5" name="Graphic 4" descr="Woman with solid fill">
            <a:extLst>
              <a:ext uri="{FF2B5EF4-FFF2-40B4-BE49-F238E27FC236}">
                <a16:creationId xmlns:a16="http://schemas.microsoft.com/office/drawing/2014/main" id="{4AFC176C-9605-2A99-B6F0-F67E39ACD8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728" y="2636137"/>
            <a:ext cx="914400" cy="914400"/>
          </a:xfrm>
          <a:prstGeom prst="rect">
            <a:avLst/>
          </a:prstGeom>
        </p:spPr>
      </p:pic>
      <p:pic>
        <p:nvPicPr>
          <p:cNvPr id="21" name="Graphic 20" descr="Woman with solid fill">
            <a:extLst>
              <a:ext uri="{FF2B5EF4-FFF2-40B4-BE49-F238E27FC236}">
                <a16:creationId xmlns:a16="http://schemas.microsoft.com/office/drawing/2014/main" id="{561A2474-2B12-F492-60A5-F0AC132C1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712" y="3766465"/>
            <a:ext cx="1220288" cy="1220288"/>
          </a:xfrm>
          <a:prstGeom prst="rect">
            <a:avLst/>
          </a:prstGeom>
        </p:spPr>
      </p:pic>
      <p:pic>
        <p:nvPicPr>
          <p:cNvPr id="22" name="Graphic 21" descr="Woman with solid fill">
            <a:extLst>
              <a:ext uri="{FF2B5EF4-FFF2-40B4-BE49-F238E27FC236}">
                <a16:creationId xmlns:a16="http://schemas.microsoft.com/office/drawing/2014/main" id="{E2CC5A25-1766-2B24-A35C-A6B7E377E7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28948" y="3766465"/>
            <a:ext cx="1220288" cy="1220288"/>
          </a:xfrm>
          <a:prstGeom prst="rect">
            <a:avLst/>
          </a:prstGeom>
        </p:spPr>
      </p:pic>
      <p:pic>
        <p:nvPicPr>
          <p:cNvPr id="32" name="Graphic 31" descr="Woman with solid fill">
            <a:extLst>
              <a:ext uri="{FF2B5EF4-FFF2-40B4-BE49-F238E27FC236}">
                <a16:creationId xmlns:a16="http://schemas.microsoft.com/office/drawing/2014/main" id="{485DE65B-18E1-2857-163A-A7CC0C9F5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90790" y="3766465"/>
            <a:ext cx="1220288" cy="122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3065</TotalTime>
  <Words>142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77</cp:revision>
  <dcterms:created xsi:type="dcterms:W3CDTF">2019-06-13T12:30:18Z</dcterms:created>
  <dcterms:modified xsi:type="dcterms:W3CDTF">2023-12-20T10:13:52Z</dcterms:modified>
</cp:coreProperties>
</file>