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2857" autoAdjust="0"/>
  </p:normalViewPr>
  <p:slideViewPr>
    <p:cSldViewPr snapToGrid="0">
      <p:cViewPr varScale="1">
        <p:scale>
          <a:sx n="79" d="100"/>
          <a:sy n="79" d="100"/>
        </p:scale>
        <p:origin x="8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6A0AF6-7578-4A3F-BC7E-E210C1060977}" type="datetimeFigureOut">
              <a:rPr lang="en-GB" smtClean="0"/>
              <a:t>02/01/2024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D370BA-3A48-4687-8DD9-E8868C266BB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789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370BA-3A48-4687-8DD9-E8868C266BB6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431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02/01/2024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02/01/2024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16972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  <a:p>
            <a:pPr marL="216000" algn="l">
              <a:lnSpc>
                <a:spcPct val="120000"/>
              </a:lnSpc>
            </a:pPr>
            <a:r>
              <a:rPr lang="en-GB" sz="3600" b="1" dirty="0">
                <a:solidFill>
                  <a:schemeClr val="bg1"/>
                </a:solidFill>
                <a:latin typeface="+mn-lt"/>
              </a:rPr>
              <a:t>The effect of gastrostomy tube feeding on growth in children with </a:t>
            </a:r>
          </a:p>
          <a:p>
            <a:pPr marL="216000" algn="l">
              <a:lnSpc>
                <a:spcPct val="120000"/>
              </a:lnSpc>
            </a:pPr>
            <a:r>
              <a:rPr lang="en-GB" sz="3600" b="1" dirty="0">
                <a:solidFill>
                  <a:schemeClr val="bg1"/>
                </a:solidFill>
                <a:latin typeface="+mn-lt"/>
              </a:rPr>
              <a:t>chronic kidney disease and on dialysis</a:t>
            </a:r>
            <a:endParaRPr lang="en-GB" sz="3600" dirty="0">
              <a:effectLst/>
              <a:latin typeface="+mn-lt"/>
              <a:ea typeface="Calibri" panose="020F0502020204030204" pitchFamily="34" charset="0"/>
            </a:endParaRPr>
          </a:p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3448" y="1189759"/>
            <a:ext cx="11781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To explore the effects of G-tube feeding, including the nutritional composition of feeds, on growth.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7058" y="1751118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Alshaiban</a:t>
            </a:r>
            <a:r>
              <a:rPr lang="en-GB" sz="20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0897" y="5779454"/>
            <a:ext cx="72888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G-tube feeding improved weight-SDS and BMI-SDS without leading to obesity. Height-SDS increased into the normal range but did not reach statistical significance.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E1AC82-9A9F-8B2E-9811-0832C188C0EB}"/>
              </a:ext>
            </a:extLst>
          </p:cNvPr>
          <p:cNvSpPr/>
          <p:nvPr/>
        </p:nvSpPr>
        <p:spPr>
          <a:xfrm>
            <a:off x="2555788" y="2275513"/>
            <a:ext cx="6214502" cy="2769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196C21F0-11F8-5A87-4E36-A9364FEA8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273" y="2342027"/>
            <a:ext cx="1955589" cy="2609792"/>
          </a:xfrm>
          <a:prstGeom prst="rect">
            <a:avLst/>
          </a:prstGeom>
        </p:spPr>
      </p:pic>
      <p:pic>
        <p:nvPicPr>
          <p:cNvPr id="6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674E680E-167D-A491-C3B9-B0772641AA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27" y="2345074"/>
            <a:ext cx="1988706" cy="2620772"/>
          </a:xfrm>
          <a:prstGeom prst="rect">
            <a:avLst/>
          </a:prstGeom>
        </p:spPr>
      </p:pic>
      <p:pic>
        <p:nvPicPr>
          <p:cNvPr id="7" name="Picture 6" descr="Chart, scatter chart&#10;&#10;Description automatically generated">
            <a:extLst>
              <a:ext uri="{FF2B5EF4-FFF2-40B4-BE49-F238E27FC236}">
                <a16:creationId xmlns:a16="http://schemas.microsoft.com/office/drawing/2014/main" id="{4ED484D2-31FE-5579-C640-62A5355A32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107" y="2347635"/>
            <a:ext cx="1988706" cy="2628288"/>
          </a:xfrm>
          <a:prstGeom prst="rect">
            <a:avLst/>
          </a:prstGeom>
        </p:spPr>
      </p:pic>
      <p:sp>
        <p:nvSpPr>
          <p:cNvPr id="8" name="Freeform: Shape 46">
            <a:extLst>
              <a:ext uri="{FF2B5EF4-FFF2-40B4-BE49-F238E27FC236}">
                <a16:creationId xmlns:a16="http://schemas.microsoft.com/office/drawing/2014/main" id="{E891394A-B24F-4637-2D74-CE98A62C8117}"/>
              </a:ext>
            </a:extLst>
          </p:cNvPr>
          <p:cNvSpPr/>
          <p:nvPr/>
        </p:nvSpPr>
        <p:spPr>
          <a:xfrm>
            <a:off x="895132" y="3166441"/>
            <a:ext cx="513284" cy="954454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9" name="Freeform: Shape 46">
            <a:extLst>
              <a:ext uri="{FF2B5EF4-FFF2-40B4-BE49-F238E27FC236}">
                <a16:creationId xmlns:a16="http://schemas.microsoft.com/office/drawing/2014/main" id="{3FCA2181-43F9-5D8F-B96C-4A97594286B0}"/>
              </a:ext>
            </a:extLst>
          </p:cNvPr>
          <p:cNvSpPr/>
          <p:nvPr/>
        </p:nvSpPr>
        <p:spPr>
          <a:xfrm>
            <a:off x="1151774" y="3166441"/>
            <a:ext cx="513284" cy="954454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96EAB5-2FF0-F183-2DF8-54629045652D}"/>
              </a:ext>
            </a:extLst>
          </p:cNvPr>
          <p:cNvSpPr txBox="1"/>
          <p:nvPr/>
        </p:nvSpPr>
        <p:spPr>
          <a:xfrm>
            <a:off x="-7608" y="2202146"/>
            <a:ext cx="2537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296DC0"/>
                </a:solidFill>
              </a:rPr>
              <a:t>Single-centre longitudinal follow-up of children with CKD 3-5D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C5320E8-FB2D-55CA-280A-7835DB2A8C23}"/>
              </a:ext>
            </a:extLst>
          </p:cNvPr>
          <p:cNvSpPr/>
          <p:nvPr/>
        </p:nvSpPr>
        <p:spPr>
          <a:xfrm>
            <a:off x="221868" y="4173445"/>
            <a:ext cx="2273208" cy="1414032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296DC0"/>
                </a:solidFill>
              </a:rPr>
              <a:t>40 children</a:t>
            </a:r>
          </a:p>
          <a:p>
            <a:r>
              <a:rPr lang="en-GB" dirty="0">
                <a:solidFill>
                  <a:srgbClr val="296DC0"/>
                </a:solidFill>
              </a:rPr>
              <a:t>- 77% &lt; 5 years</a:t>
            </a:r>
          </a:p>
          <a:p>
            <a:r>
              <a:rPr lang="en-GB" dirty="0">
                <a:solidFill>
                  <a:srgbClr val="296DC0"/>
                </a:solidFill>
              </a:rPr>
              <a:t>- 27 on dialysis</a:t>
            </a:r>
          </a:p>
          <a:p>
            <a:r>
              <a:rPr lang="en-GB" dirty="0">
                <a:solidFill>
                  <a:srgbClr val="296DC0"/>
                </a:solidFill>
              </a:rPr>
              <a:t>- G-tube feeding for median 5.3 years</a:t>
            </a:r>
          </a:p>
        </p:txBody>
      </p:sp>
      <p:sp>
        <p:nvSpPr>
          <p:cNvPr id="20" name="Up Arrow 10">
            <a:extLst>
              <a:ext uri="{FF2B5EF4-FFF2-40B4-BE49-F238E27FC236}">
                <a16:creationId xmlns:a16="http://schemas.microsoft.com/office/drawing/2014/main" id="{40CC7B15-AA6E-6AF7-AE73-87578D8EE7E9}"/>
              </a:ext>
            </a:extLst>
          </p:cNvPr>
          <p:cNvSpPr/>
          <p:nvPr/>
        </p:nvSpPr>
        <p:spPr>
          <a:xfrm rot="5400000">
            <a:off x="8990962" y="2612155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Up Arrow 10">
            <a:extLst>
              <a:ext uri="{FF2B5EF4-FFF2-40B4-BE49-F238E27FC236}">
                <a16:creationId xmlns:a16="http://schemas.microsoft.com/office/drawing/2014/main" id="{35EC3CE2-0AA8-3F95-7987-556C6AAC9E2B}"/>
              </a:ext>
            </a:extLst>
          </p:cNvPr>
          <p:cNvSpPr/>
          <p:nvPr/>
        </p:nvSpPr>
        <p:spPr>
          <a:xfrm rot="5400000">
            <a:off x="8990962" y="3760003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5C6D8F-9A44-FBB3-0BB7-9CF47EEDA328}"/>
              </a:ext>
            </a:extLst>
          </p:cNvPr>
          <p:cNvSpPr txBox="1"/>
          <p:nvPr/>
        </p:nvSpPr>
        <p:spPr>
          <a:xfrm>
            <a:off x="9472231" y="2619092"/>
            <a:ext cx="2497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AA0065"/>
                </a:solidFill>
              </a:rPr>
              <a:t>Weight-SDS increased with % energy requirements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E0B60A5-EBD1-CCDB-0022-217D950CAA0A}"/>
              </a:ext>
            </a:extLst>
          </p:cNvPr>
          <p:cNvSpPr txBox="1"/>
          <p:nvPr/>
        </p:nvSpPr>
        <p:spPr>
          <a:xfrm>
            <a:off x="9472231" y="3775437"/>
            <a:ext cx="24979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AA0065"/>
                </a:solidFill>
              </a:rPr>
              <a:t>Height-SDS correlated with eGFR, but not with any nutritional parameters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0487767-B06D-F1BD-C39E-22E333C84C88}"/>
              </a:ext>
            </a:extLst>
          </p:cNvPr>
          <p:cNvSpPr/>
          <p:nvPr/>
        </p:nvSpPr>
        <p:spPr>
          <a:xfrm>
            <a:off x="9198874" y="1838298"/>
            <a:ext cx="2629805" cy="614223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/>
              <a:t>Correlations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118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/>
  <cp:lastModifiedBy/>
  <cp:revision>58</cp:revision>
  <dcterms:created xsi:type="dcterms:W3CDTF">2019-06-13T12:30:18Z</dcterms:created>
  <dcterms:modified xsi:type="dcterms:W3CDTF">2024-01-02T23:16:00Z</dcterms:modified>
</cp:coreProperties>
</file>