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B04B83-EC16-414D-B656-F081137B014F}" v="1" dt="2024-01-15T22:36:18.2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77" d="100"/>
          <a:sy n="77" d="100"/>
        </p:scale>
        <p:origin x="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BBDF50F-1B2C-56CF-CBEA-E82BC0F48336}"/>
              </a:ext>
            </a:extLst>
          </p:cNvPr>
          <p:cNvSpPr txBox="1">
            <a:spLocks/>
          </p:cNvSpPr>
          <p:nvPr/>
        </p:nvSpPr>
        <p:spPr>
          <a:xfrm>
            <a:off x="0" y="4064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tr-TR" sz="28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Risk </a:t>
            </a:r>
            <a:r>
              <a:rPr lang="tr-TR" sz="28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factors</a:t>
            </a:r>
            <a:r>
              <a:rPr lang="tr-TR" sz="28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for</a:t>
            </a:r>
            <a:r>
              <a:rPr lang="tr-TR" sz="28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recurrence</a:t>
            </a:r>
            <a:r>
              <a:rPr lang="tr-TR" sz="28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in </a:t>
            </a:r>
            <a:r>
              <a:rPr lang="tr-TR" sz="28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pediatric</a:t>
            </a:r>
            <a:r>
              <a:rPr lang="tr-TR" sz="28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urinary</a:t>
            </a:r>
            <a:r>
              <a:rPr lang="tr-TR" sz="28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stone</a:t>
            </a:r>
            <a:r>
              <a:rPr lang="tr-TR" sz="28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disease</a:t>
            </a:r>
            <a:r>
              <a:rPr lang="en-TR" sz="2800" b="1" dirty="0">
                <a:solidFill>
                  <a:schemeClr val="bg1"/>
                </a:solidFill>
                <a:effectLst/>
              </a:rPr>
              <a:t> 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FB919C-16A4-C69B-B2E6-CBE5A6E6EA50}"/>
              </a:ext>
            </a:extLst>
          </p:cNvPr>
          <p:cNvSpPr txBox="1"/>
          <p:nvPr/>
        </p:nvSpPr>
        <p:spPr>
          <a:xfrm>
            <a:off x="180183" y="1189759"/>
            <a:ext cx="10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tr-TR" dirty="0" err="1">
                <a:solidFill>
                  <a:schemeClr val="bg1"/>
                </a:solidFill>
              </a:rPr>
              <a:t>There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are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factors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that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affect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stone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recurrence</a:t>
            </a:r>
            <a:r>
              <a:rPr lang="tr-TR" dirty="0">
                <a:solidFill>
                  <a:schemeClr val="bg1"/>
                </a:solidFill>
              </a:rPr>
              <a:t> in </a:t>
            </a:r>
            <a:r>
              <a:rPr lang="tr-TR" dirty="0" err="1">
                <a:solidFill>
                  <a:schemeClr val="bg1"/>
                </a:solidFill>
              </a:rPr>
              <a:t>children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with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urolithiasis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6F1DFC-048B-6571-2A83-AA26FDB466FC}"/>
              </a:ext>
            </a:extLst>
          </p:cNvPr>
          <p:cNvSpPr txBox="1"/>
          <p:nvPr/>
        </p:nvSpPr>
        <p:spPr>
          <a:xfrm>
            <a:off x="173448" y="1806976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5BD82A-3F99-A7F0-D08A-E465FAFFD924}"/>
              </a:ext>
            </a:extLst>
          </p:cNvPr>
          <p:cNvSpPr txBox="1"/>
          <p:nvPr/>
        </p:nvSpPr>
        <p:spPr>
          <a:xfrm>
            <a:off x="7679856" y="56890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Demirtas 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02CC73-F55D-8599-2EC7-3C832FEB57A5}"/>
              </a:ext>
            </a:extLst>
          </p:cNvPr>
          <p:cNvSpPr txBox="1"/>
          <p:nvPr/>
        </p:nvSpPr>
        <p:spPr>
          <a:xfrm>
            <a:off x="173448" y="5820772"/>
            <a:ext cx="71418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tr-TR" dirty="0">
                <a:solidFill>
                  <a:schemeClr val="bg1"/>
                </a:solidFill>
              </a:rPr>
              <a:t>Stone size (</a:t>
            </a:r>
            <a:r>
              <a:rPr lang="tr-TR" dirty="0">
                <a:solidFill>
                  <a:schemeClr val="bg1"/>
                </a:solidFill>
                <a:sym typeface="Symbol" pitchFamily="2" charset="2"/>
              </a:rPr>
              <a:t></a:t>
            </a:r>
            <a:r>
              <a:rPr lang="en-TR" dirty="0">
                <a:solidFill>
                  <a:schemeClr val="bg1"/>
                </a:solidFill>
              </a:rPr>
              <a:t> </a:t>
            </a:r>
            <a:r>
              <a:rPr lang="tr-TR" dirty="0">
                <a:solidFill>
                  <a:schemeClr val="bg1"/>
                </a:solidFill>
              </a:rPr>
              <a:t>5 mm), </a:t>
            </a:r>
            <a:r>
              <a:rPr lang="tr-TR" dirty="0" err="1">
                <a:solidFill>
                  <a:schemeClr val="bg1"/>
                </a:solidFill>
              </a:rPr>
              <a:t>older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age</a:t>
            </a:r>
            <a:r>
              <a:rPr lang="tr-TR" dirty="0">
                <a:solidFill>
                  <a:schemeClr val="bg1"/>
                </a:solidFill>
              </a:rPr>
              <a:t> (&gt;5 </a:t>
            </a:r>
            <a:r>
              <a:rPr lang="tr-TR" dirty="0" err="1">
                <a:solidFill>
                  <a:schemeClr val="bg1"/>
                </a:solidFill>
              </a:rPr>
              <a:t>years</a:t>
            </a:r>
            <a:r>
              <a:rPr lang="tr-TR" dirty="0">
                <a:solidFill>
                  <a:schemeClr val="bg1"/>
                </a:solidFill>
              </a:rPr>
              <a:t>), </a:t>
            </a:r>
            <a:r>
              <a:rPr lang="tr-TR" dirty="0" err="1">
                <a:solidFill>
                  <a:schemeClr val="bg1"/>
                </a:solidFill>
              </a:rPr>
              <a:t>anatomical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abnormalities</a:t>
            </a:r>
            <a:r>
              <a:rPr lang="tr-TR" dirty="0">
                <a:solidFill>
                  <a:schemeClr val="bg1"/>
                </a:solidFill>
              </a:rPr>
              <a:t> of </a:t>
            </a:r>
            <a:r>
              <a:rPr lang="tr-TR" dirty="0" err="1">
                <a:solidFill>
                  <a:schemeClr val="bg1"/>
                </a:solidFill>
              </a:rPr>
              <a:t>the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urinary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tract</a:t>
            </a:r>
            <a:r>
              <a:rPr lang="tr-TR" dirty="0">
                <a:solidFill>
                  <a:schemeClr val="bg1"/>
                </a:solidFill>
              </a:rPr>
              <a:t>, </a:t>
            </a:r>
            <a:r>
              <a:rPr lang="tr-TR" dirty="0" err="1">
                <a:solidFill>
                  <a:schemeClr val="bg1"/>
                </a:solidFill>
              </a:rPr>
              <a:t>and</a:t>
            </a:r>
            <a:r>
              <a:rPr lang="tr-TR" dirty="0">
                <a:solidFill>
                  <a:schemeClr val="bg1"/>
                </a:solidFill>
              </a:rPr>
              <a:t> a </a:t>
            </a:r>
            <a:r>
              <a:rPr lang="tr-TR" dirty="0" err="1">
                <a:solidFill>
                  <a:schemeClr val="bg1"/>
                </a:solidFill>
              </a:rPr>
              <a:t>family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history</a:t>
            </a:r>
            <a:r>
              <a:rPr lang="tr-TR" dirty="0">
                <a:solidFill>
                  <a:schemeClr val="bg1"/>
                </a:solidFill>
              </a:rPr>
              <a:t> of </a:t>
            </a:r>
            <a:r>
              <a:rPr lang="tr-TR" dirty="0" err="1">
                <a:solidFill>
                  <a:schemeClr val="bg1"/>
                </a:solidFill>
              </a:rPr>
              <a:t>stone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disease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were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associated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with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stone</a:t>
            </a:r>
            <a:r>
              <a:rPr lang="tr-TR" dirty="0">
                <a:solidFill>
                  <a:schemeClr val="bg1"/>
                </a:solidFill>
              </a:rPr>
              <a:t> </a:t>
            </a:r>
            <a:r>
              <a:rPr lang="tr-TR" dirty="0" err="1">
                <a:solidFill>
                  <a:schemeClr val="bg1"/>
                </a:solidFill>
              </a:rPr>
              <a:t>recurrence</a:t>
            </a:r>
            <a:r>
              <a:rPr lang="tr-TR" dirty="0">
                <a:solidFill>
                  <a:schemeClr val="bg1"/>
                </a:solidFill>
              </a:rPr>
              <a:t> </a:t>
            </a:r>
            <a:endParaRPr lang="en-TR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Freeform: Shape 46">
            <a:extLst>
              <a:ext uri="{FF2B5EF4-FFF2-40B4-BE49-F238E27FC236}">
                <a16:creationId xmlns:a16="http://schemas.microsoft.com/office/drawing/2014/main" id="{313FBF93-FB53-BBA9-D100-A82E092AC517}"/>
              </a:ext>
            </a:extLst>
          </p:cNvPr>
          <p:cNvSpPr/>
          <p:nvPr/>
        </p:nvSpPr>
        <p:spPr>
          <a:xfrm>
            <a:off x="3529436" y="2397122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9" name="Freeform: Shape 46">
            <a:extLst>
              <a:ext uri="{FF2B5EF4-FFF2-40B4-BE49-F238E27FC236}">
                <a16:creationId xmlns:a16="http://schemas.microsoft.com/office/drawing/2014/main" id="{F2B27182-E90A-3540-2F0A-92F6CCD44A99}"/>
              </a:ext>
            </a:extLst>
          </p:cNvPr>
          <p:cNvSpPr/>
          <p:nvPr/>
        </p:nvSpPr>
        <p:spPr>
          <a:xfrm>
            <a:off x="3529436" y="4155726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Freeform: Shape 46">
            <a:extLst>
              <a:ext uri="{FF2B5EF4-FFF2-40B4-BE49-F238E27FC236}">
                <a16:creationId xmlns:a16="http://schemas.microsoft.com/office/drawing/2014/main" id="{82A43819-A9F6-AA10-0414-427E7537684A}"/>
              </a:ext>
            </a:extLst>
          </p:cNvPr>
          <p:cNvSpPr/>
          <p:nvPr/>
        </p:nvSpPr>
        <p:spPr>
          <a:xfrm>
            <a:off x="1455244" y="3210515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81CD0D-8E66-F8F5-FDF7-9A4876FA0FDA}"/>
              </a:ext>
            </a:extLst>
          </p:cNvPr>
          <p:cNvSpPr txBox="1"/>
          <p:nvPr/>
        </p:nvSpPr>
        <p:spPr>
          <a:xfrm>
            <a:off x="488925" y="2414651"/>
            <a:ext cx="2445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296DC0"/>
                </a:solidFill>
              </a:rPr>
              <a:t>364 children with urinary stone disease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982C68-E9E3-CE8B-52DE-A575331CED07}"/>
              </a:ext>
            </a:extLst>
          </p:cNvPr>
          <p:cNvSpPr txBox="1"/>
          <p:nvPr/>
        </p:nvSpPr>
        <p:spPr>
          <a:xfrm>
            <a:off x="488925" y="4444738"/>
            <a:ext cx="2445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296DC0"/>
                </a:solidFill>
              </a:rPr>
              <a:t>Retrospective </a:t>
            </a:r>
          </a:p>
          <a:p>
            <a:pPr algn="ctr"/>
            <a:r>
              <a:rPr lang="en-GB" sz="2000" dirty="0">
                <a:solidFill>
                  <a:srgbClr val="296DC0"/>
                </a:solidFill>
              </a:rPr>
              <a:t>single </a:t>
            </a:r>
            <a:r>
              <a:rPr lang="en-GB" sz="2000" dirty="0" err="1">
                <a:solidFill>
                  <a:srgbClr val="296DC0"/>
                </a:solidFill>
              </a:rPr>
              <a:t>center</a:t>
            </a:r>
            <a:r>
              <a:rPr lang="en-GB" sz="2000" dirty="0">
                <a:solidFill>
                  <a:srgbClr val="296DC0"/>
                </a:solidFill>
              </a:rPr>
              <a:t> study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0EE1C2-E819-0387-4990-CFBAFDD5C2F6}"/>
              </a:ext>
            </a:extLst>
          </p:cNvPr>
          <p:cNvSpPr txBox="1"/>
          <p:nvPr/>
        </p:nvSpPr>
        <p:spPr>
          <a:xfrm>
            <a:off x="4042720" y="2431357"/>
            <a:ext cx="1762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AA0065"/>
                </a:solidFill>
              </a:rPr>
              <a:t>55 children with stone recurrence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AD2E50C-981E-DDB7-D0BE-014664910532}"/>
              </a:ext>
            </a:extLst>
          </p:cNvPr>
          <p:cNvCxnSpPr/>
          <p:nvPr/>
        </p:nvCxnSpPr>
        <p:spPr>
          <a:xfrm flipV="1">
            <a:off x="2694344" y="3000322"/>
            <a:ext cx="628373" cy="468037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15A17E1-656C-70D3-3152-BFD162162E3B}"/>
              </a:ext>
            </a:extLst>
          </p:cNvPr>
          <p:cNvCxnSpPr/>
          <p:nvPr/>
        </p:nvCxnSpPr>
        <p:spPr>
          <a:xfrm>
            <a:off x="2694344" y="4120185"/>
            <a:ext cx="563430" cy="464781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CE63E8E-5106-7F34-7864-FB00433D81DB}"/>
              </a:ext>
            </a:extLst>
          </p:cNvPr>
          <p:cNvSpPr txBox="1"/>
          <p:nvPr/>
        </p:nvSpPr>
        <p:spPr>
          <a:xfrm>
            <a:off x="4028086" y="4213112"/>
            <a:ext cx="1762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65AA00"/>
                </a:solidFill>
              </a:rPr>
              <a:t>309 children without stone recurrence</a:t>
            </a:r>
          </a:p>
        </p:txBody>
      </p:sp>
      <p:pic>
        <p:nvPicPr>
          <p:cNvPr id="17" name="Picture 16" descr="Chart&#10;&#10;Description automatically generated">
            <a:extLst>
              <a:ext uri="{FF2B5EF4-FFF2-40B4-BE49-F238E27FC236}">
                <a16:creationId xmlns:a16="http://schemas.microsoft.com/office/drawing/2014/main" id="{7C12ECE8-370A-B451-8D12-F332BF4167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" t="1658" r="7879" b="6400"/>
          <a:stretch/>
        </p:blipFill>
        <p:spPr bwMode="auto">
          <a:xfrm>
            <a:off x="7602366" y="2414651"/>
            <a:ext cx="3063498" cy="253884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4141315-CBC5-4C08-0827-CAE810A4EEC8}"/>
              </a:ext>
            </a:extLst>
          </p:cNvPr>
          <p:cNvSpPr txBox="1"/>
          <p:nvPr/>
        </p:nvSpPr>
        <p:spPr>
          <a:xfrm>
            <a:off x="5365465" y="1784257"/>
            <a:ext cx="71571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err="1">
                <a:solidFill>
                  <a:srgbClr val="296DC0"/>
                </a:solidFill>
              </a:rPr>
              <a:t>Association</a:t>
            </a:r>
            <a:r>
              <a:rPr lang="tr-TR" sz="2000" dirty="0">
                <a:solidFill>
                  <a:srgbClr val="296DC0"/>
                </a:solidFill>
              </a:rPr>
              <a:t> </a:t>
            </a:r>
            <a:r>
              <a:rPr lang="tr-TR" sz="2000" dirty="0" err="1">
                <a:solidFill>
                  <a:srgbClr val="296DC0"/>
                </a:solidFill>
              </a:rPr>
              <a:t>between</a:t>
            </a:r>
            <a:r>
              <a:rPr lang="tr-TR" sz="2000" dirty="0">
                <a:solidFill>
                  <a:srgbClr val="296DC0"/>
                </a:solidFill>
              </a:rPr>
              <a:t> </a:t>
            </a:r>
            <a:r>
              <a:rPr lang="tr-TR" sz="2000" dirty="0" err="1">
                <a:solidFill>
                  <a:srgbClr val="296DC0"/>
                </a:solidFill>
              </a:rPr>
              <a:t>stone</a:t>
            </a:r>
            <a:r>
              <a:rPr lang="tr-TR" sz="2000" dirty="0">
                <a:solidFill>
                  <a:srgbClr val="296DC0"/>
                </a:solidFill>
              </a:rPr>
              <a:t> size, </a:t>
            </a:r>
            <a:r>
              <a:rPr lang="tr-TR" sz="2000" dirty="0" err="1">
                <a:solidFill>
                  <a:srgbClr val="296DC0"/>
                </a:solidFill>
              </a:rPr>
              <a:t>older</a:t>
            </a:r>
            <a:r>
              <a:rPr lang="tr-TR" sz="2000" dirty="0">
                <a:solidFill>
                  <a:srgbClr val="296DC0"/>
                </a:solidFill>
              </a:rPr>
              <a:t> </a:t>
            </a:r>
            <a:r>
              <a:rPr lang="tr-TR" sz="2000" dirty="0" err="1">
                <a:solidFill>
                  <a:srgbClr val="296DC0"/>
                </a:solidFill>
              </a:rPr>
              <a:t>age</a:t>
            </a:r>
            <a:r>
              <a:rPr lang="tr-TR" sz="2000" dirty="0">
                <a:solidFill>
                  <a:srgbClr val="296DC0"/>
                </a:solidFill>
              </a:rPr>
              <a:t> </a:t>
            </a:r>
            <a:r>
              <a:rPr lang="tr-TR" sz="2000" dirty="0" err="1">
                <a:solidFill>
                  <a:srgbClr val="296DC0"/>
                </a:solidFill>
              </a:rPr>
              <a:t>and</a:t>
            </a:r>
            <a:r>
              <a:rPr lang="tr-TR" sz="2000" dirty="0">
                <a:solidFill>
                  <a:srgbClr val="296DC0"/>
                </a:solidFill>
              </a:rPr>
              <a:t> </a:t>
            </a:r>
          </a:p>
          <a:p>
            <a:pPr algn="ctr"/>
            <a:r>
              <a:rPr lang="tr-TR" sz="2000" dirty="0" err="1">
                <a:solidFill>
                  <a:srgbClr val="296DC0"/>
                </a:solidFill>
              </a:rPr>
              <a:t>stone</a:t>
            </a:r>
            <a:r>
              <a:rPr lang="tr-TR" sz="2000" dirty="0">
                <a:solidFill>
                  <a:srgbClr val="296DC0"/>
                </a:solidFill>
              </a:rPr>
              <a:t> </a:t>
            </a:r>
            <a:r>
              <a:rPr lang="tr-TR" sz="2000" dirty="0" err="1">
                <a:solidFill>
                  <a:srgbClr val="296DC0"/>
                </a:solidFill>
              </a:rPr>
              <a:t>recurrence</a:t>
            </a:r>
            <a:endParaRPr lang="tr-TR" sz="2000" dirty="0">
              <a:solidFill>
                <a:srgbClr val="296DC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B6674E-4685-F909-2961-2C2EF40D939D}"/>
              </a:ext>
            </a:extLst>
          </p:cNvPr>
          <p:cNvSpPr txBox="1"/>
          <p:nvPr/>
        </p:nvSpPr>
        <p:spPr>
          <a:xfrm>
            <a:off x="5652120" y="4874832"/>
            <a:ext cx="6625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>
                <a:solidFill>
                  <a:srgbClr val="296DC0"/>
                </a:solidFill>
              </a:rPr>
              <a:t>Cut-off</a:t>
            </a:r>
            <a:r>
              <a:rPr lang="tr-TR" dirty="0">
                <a:solidFill>
                  <a:srgbClr val="296DC0"/>
                </a:solidFill>
              </a:rPr>
              <a:t> </a:t>
            </a:r>
            <a:r>
              <a:rPr lang="tr-TR" dirty="0" err="1">
                <a:solidFill>
                  <a:srgbClr val="296DC0"/>
                </a:solidFill>
              </a:rPr>
              <a:t>stone</a:t>
            </a:r>
            <a:r>
              <a:rPr lang="tr-TR" dirty="0">
                <a:solidFill>
                  <a:srgbClr val="296DC0"/>
                </a:solidFill>
              </a:rPr>
              <a:t> size: 4.15 mm (AUC: 0.755, 95% CI: 0.688–0.822)</a:t>
            </a:r>
          </a:p>
          <a:p>
            <a:pPr algn="ctr"/>
            <a:r>
              <a:rPr lang="tr-TR" dirty="0" err="1">
                <a:solidFill>
                  <a:srgbClr val="296DC0"/>
                </a:solidFill>
              </a:rPr>
              <a:t>Cut-off</a:t>
            </a:r>
            <a:r>
              <a:rPr lang="tr-TR" dirty="0">
                <a:solidFill>
                  <a:srgbClr val="296DC0"/>
                </a:solidFill>
              </a:rPr>
              <a:t> </a:t>
            </a:r>
            <a:r>
              <a:rPr lang="tr-TR" dirty="0" err="1">
                <a:solidFill>
                  <a:srgbClr val="296DC0"/>
                </a:solidFill>
              </a:rPr>
              <a:t>age</a:t>
            </a:r>
            <a:r>
              <a:rPr lang="tr-TR" dirty="0">
                <a:solidFill>
                  <a:srgbClr val="296DC0"/>
                </a:solidFill>
              </a:rPr>
              <a:t>: 4.12 </a:t>
            </a:r>
            <a:r>
              <a:rPr lang="tr-TR" dirty="0" err="1">
                <a:solidFill>
                  <a:srgbClr val="296DC0"/>
                </a:solidFill>
              </a:rPr>
              <a:t>years</a:t>
            </a:r>
            <a:r>
              <a:rPr lang="tr-TR" dirty="0">
                <a:solidFill>
                  <a:srgbClr val="296DC0"/>
                </a:solidFill>
              </a:rPr>
              <a:t> (AUC: 0.587, 95% CI 0.508–0.667)</a:t>
            </a: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3055</TotalTime>
  <Words>127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Laycock, Joseph</cp:lastModifiedBy>
  <cp:revision>60</cp:revision>
  <dcterms:created xsi:type="dcterms:W3CDTF">2019-06-13T12:30:18Z</dcterms:created>
  <dcterms:modified xsi:type="dcterms:W3CDTF">2024-01-15T22:38:12Z</dcterms:modified>
</cp:coreProperties>
</file>