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6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69"/>
    <a:srgbClr val="65AA00"/>
    <a:srgbClr val="0092F7"/>
    <a:srgbClr val="AA0065"/>
    <a:srgbClr val="960059"/>
    <a:srgbClr val="860050"/>
    <a:srgbClr val="DA0082"/>
    <a:srgbClr val="920057"/>
    <a:srgbClr val="8A0052"/>
    <a:srgbClr val="0042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328" autoAdjust="0"/>
    <p:restoredTop sz="94660"/>
  </p:normalViewPr>
  <p:slideViewPr>
    <p:cSldViewPr snapToGrid="0">
      <p:cViewPr varScale="1">
        <p:scale>
          <a:sx n="86" d="100"/>
          <a:sy n="86" d="100"/>
        </p:scale>
        <p:origin x="408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人数</c:v>
                </c:pt>
              </c:strCache>
            </c:strRef>
          </c:tx>
          <c:dPt>
            <c:idx val="0"/>
            <c:bubble3D val="0"/>
            <c:spPr>
              <a:solidFill>
                <a:srgbClr val="AA006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B63-3444-B223-BA2BE8E0B582}"/>
              </c:ext>
            </c:extLst>
          </c:dPt>
          <c:dPt>
            <c:idx val="1"/>
            <c:bubble3D val="0"/>
            <c:spPr>
              <a:solidFill>
                <a:srgbClr val="004277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B63-3444-B223-BA2BE8E0B582}"/>
              </c:ext>
            </c:extLst>
          </c:dPt>
          <c:dPt>
            <c:idx val="2"/>
            <c:bubble3D val="0"/>
            <c:spPr>
              <a:solidFill>
                <a:srgbClr val="65AA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B63-3444-B223-BA2BE8E0B582}"/>
              </c:ext>
            </c:extLst>
          </c:dPt>
          <c:cat>
            <c:strRef>
              <c:f>Sheet1!$A$2:$A$4</c:f>
              <c:strCache>
                <c:ptCount val="3"/>
                <c:pt idx="0">
                  <c:v>C3GN</c:v>
                </c:pt>
                <c:pt idx="1">
                  <c:v>DDD</c:v>
                </c:pt>
                <c:pt idx="2">
                  <c:v>IC-MPGN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20</c:v>
                </c:pt>
                <c:pt idx="1">
                  <c:v>3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B63-3444-B223-BA2BE8E0B5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ginal Arti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:a16="http://schemas.microsoft.com/office/drawing/2014/main" id="{6750A1AE-34CF-C798-885B-4AD2785F8297}"/>
              </a:ext>
            </a:extLst>
          </p:cNvPr>
          <p:cNvSpPr/>
          <p:nvPr userDrawn="1"/>
        </p:nvSpPr>
        <p:spPr>
          <a:xfrm rot="5400000">
            <a:off x="5288230" y="-4790379"/>
            <a:ext cx="1614236" cy="12203777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89445" y="5672093"/>
            <a:ext cx="4708523" cy="421061"/>
          </a:xfrm>
          <a:prstGeom prst="rect">
            <a:avLst/>
          </a:prstGeom>
          <a:gradFill flip="none" rotWithShape="1">
            <a:gsLst>
              <a:gs pos="0">
                <a:srgbClr val="AA0065">
                  <a:shade val="30000"/>
                  <a:satMod val="115000"/>
                </a:srgbClr>
              </a:gs>
              <a:gs pos="50000">
                <a:srgbClr val="AA0065">
                  <a:shade val="67500"/>
                  <a:satMod val="115000"/>
                </a:srgbClr>
              </a:gs>
              <a:gs pos="100000">
                <a:srgbClr val="AA0065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65756" y="-25248"/>
            <a:ext cx="1935480" cy="1116814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507067" y="138710"/>
            <a:ext cx="1613769" cy="780217"/>
            <a:chOff x="10446107" y="176810"/>
            <a:chExt cx="1613769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Article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446107" y="176810"/>
              <a:ext cx="15930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Original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85446" y="2269341"/>
            <a:ext cx="1695596" cy="751240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51 w 10051"/>
              <a:gd name="connsiteY0" fmla="*/ 3 h 10028"/>
              <a:gd name="connsiteX1" fmla="*/ 7109 w 10051"/>
              <a:gd name="connsiteY1" fmla="*/ 0 h 10028"/>
              <a:gd name="connsiteX2" fmla="*/ 7128 w 10051"/>
              <a:gd name="connsiteY2" fmla="*/ 9416 h 10028"/>
              <a:gd name="connsiteX3" fmla="*/ 10051 w 10051"/>
              <a:gd name="connsiteY3" fmla="*/ 10000 h 10028"/>
              <a:gd name="connsiteX4" fmla="*/ 0 w 10051"/>
              <a:gd name="connsiteY4" fmla="*/ 10028 h 10028"/>
              <a:gd name="connsiteX5" fmla="*/ 51 w 10051"/>
              <a:gd name="connsiteY5" fmla="*/ 3 h 10028"/>
              <a:gd name="connsiteX0" fmla="*/ 0 w 10065"/>
              <a:gd name="connsiteY0" fmla="*/ 3 h 10028"/>
              <a:gd name="connsiteX1" fmla="*/ 7123 w 10065"/>
              <a:gd name="connsiteY1" fmla="*/ 0 h 10028"/>
              <a:gd name="connsiteX2" fmla="*/ 7142 w 10065"/>
              <a:gd name="connsiteY2" fmla="*/ 9416 h 10028"/>
              <a:gd name="connsiteX3" fmla="*/ 10065 w 10065"/>
              <a:gd name="connsiteY3" fmla="*/ 10000 h 10028"/>
              <a:gd name="connsiteX4" fmla="*/ 14 w 10065"/>
              <a:gd name="connsiteY4" fmla="*/ 10028 h 10028"/>
              <a:gd name="connsiteX5" fmla="*/ 0 w 10065"/>
              <a:gd name="connsiteY5" fmla="*/ 3 h 10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28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14" y="10028"/>
                </a:lnTo>
                <a:cubicBezTo>
                  <a:pt x="7" y="7430"/>
                  <a:pt x="15" y="1749"/>
                  <a:pt x="0" y="3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</p:spTree>
    <p:extLst>
      <p:ext uri="{BB962C8B-B14F-4D97-AF65-F5344CB8AC3E}">
        <p14:creationId xmlns:p14="http://schemas.microsoft.com/office/powerpoint/2010/main" val="3655088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09747" y="-31269"/>
            <a:ext cx="1992085" cy="1120316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10624932" y="241626"/>
            <a:ext cx="1441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Review</a:t>
            </a:r>
          </a:p>
        </p:txBody>
      </p: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901409" y="2274353"/>
            <a:ext cx="168464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3"/>
                </a:moveTo>
                <a:lnTo>
                  <a:pt x="7058" y="0"/>
                </a:lnTo>
                <a:cubicBezTo>
                  <a:pt x="7049" y="2528"/>
                  <a:pt x="7068" y="8825"/>
                  <a:pt x="7077" y="9416"/>
                </a:cubicBezTo>
                <a:cubicBezTo>
                  <a:pt x="7052" y="9743"/>
                  <a:pt x="8384" y="10000"/>
                  <a:pt x="10000" y="10000"/>
                </a:cubicBezTo>
                <a:lnTo>
                  <a:pt x="14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6109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ducational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199915" y="-25248"/>
            <a:ext cx="2002971" cy="1115452"/>
          </a:xfrm>
          <a:prstGeom prst="rect">
            <a:avLst/>
          </a:pr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273494" y="138710"/>
            <a:ext cx="1935480" cy="780217"/>
            <a:chOff x="10212534" y="176810"/>
            <a:chExt cx="1935480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Review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212534" y="176810"/>
              <a:ext cx="19354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Educational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95934" y="2279828"/>
            <a:ext cx="169559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18 w 10018"/>
              <a:gd name="connsiteY0" fmla="*/ 3 h 10000"/>
              <a:gd name="connsiteX1" fmla="*/ 7076 w 10018"/>
              <a:gd name="connsiteY1" fmla="*/ 0 h 10000"/>
              <a:gd name="connsiteX2" fmla="*/ 7095 w 10018"/>
              <a:gd name="connsiteY2" fmla="*/ 9416 h 10000"/>
              <a:gd name="connsiteX3" fmla="*/ 10018 w 10018"/>
              <a:gd name="connsiteY3" fmla="*/ 10000 h 10000"/>
              <a:gd name="connsiteX4" fmla="*/ 32 w 10018"/>
              <a:gd name="connsiteY4" fmla="*/ 9999 h 10000"/>
              <a:gd name="connsiteX5" fmla="*/ 18 w 10018"/>
              <a:gd name="connsiteY5" fmla="*/ 3 h 10000"/>
              <a:gd name="connsiteX0" fmla="*/ 0 w 10065"/>
              <a:gd name="connsiteY0" fmla="*/ 3 h 10000"/>
              <a:gd name="connsiteX1" fmla="*/ 7123 w 10065"/>
              <a:gd name="connsiteY1" fmla="*/ 0 h 10000"/>
              <a:gd name="connsiteX2" fmla="*/ 7142 w 10065"/>
              <a:gd name="connsiteY2" fmla="*/ 9416 h 10000"/>
              <a:gd name="connsiteX3" fmla="*/ 10065 w 10065"/>
              <a:gd name="connsiteY3" fmla="*/ 10000 h 10000"/>
              <a:gd name="connsiteX4" fmla="*/ 79 w 10065"/>
              <a:gd name="connsiteY4" fmla="*/ 9999 h 10000"/>
              <a:gd name="connsiteX5" fmla="*/ 0 w 10065"/>
              <a:gd name="connsiteY5" fmla="*/ 3 h 10000"/>
              <a:gd name="connsiteX0" fmla="*/ 0 w 10065"/>
              <a:gd name="connsiteY0" fmla="*/ 3 h 10000"/>
              <a:gd name="connsiteX1" fmla="*/ 7123 w 10065"/>
              <a:gd name="connsiteY1" fmla="*/ 0 h 10000"/>
              <a:gd name="connsiteX2" fmla="*/ 7142 w 10065"/>
              <a:gd name="connsiteY2" fmla="*/ 9416 h 10000"/>
              <a:gd name="connsiteX3" fmla="*/ 10065 w 10065"/>
              <a:gd name="connsiteY3" fmla="*/ 10000 h 10000"/>
              <a:gd name="connsiteX4" fmla="*/ 79 w 10065"/>
              <a:gd name="connsiteY4" fmla="*/ 9999 h 10000"/>
              <a:gd name="connsiteX5" fmla="*/ 0 w 10065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00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79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</p:spTree>
    <p:extLst>
      <p:ext uri="{BB962C8B-B14F-4D97-AF65-F5344CB8AC3E}">
        <p14:creationId xmlns:p14="http://schemas.microsoft.com/office/powerpoint/2010/main" val="1752252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stematic Review / Meta-analy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:a16="http://schemas.microsoft.com/office/drawing/2014/main" id="{6750A1AE-34CF-C798-885B-4AD2785F8297}"/>
              </a:ext>
            </a:extLst>
          </p:cNvPr>
          <p:cNvSpPr/>
          <p:nvPr userDrawn="1"/>
        </p:nvSpPr>
        <p:spPr>
          <a:xfrm rot="5400000">
            <a:off x="5284491" y="-4795876"/>
            <a:ext cx="1614236" cy="1221477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860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134600" y="-28393"/>
            <a:ext cx="2068286" cy="1119323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10626853" y="297104"/>
            <a:ext cx="144147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Review/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361243" y="16591"/>
            <a:ext cx="174780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Systematic</a:t>
            </a:r>
          </a:p>
        </p:txBody>
      </p: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901409" y="2274353"/>
            <a:ext cx="168464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3"/>
                </a:moveTo>
                <a:lnTo>
                  <a:pt x="7058" y="0"/>
                </a:lnTo>
                <a:cubicBezTo>
                  <a:pt x="7049" y="2528"/>
                  <a:pt x="7068" y="8825"/>
                  <a:pt x="7077" y="9416"/>
                </a:cubicBezTo>
                <a:cubicBezTo>
                  <a:pt x="7052" y="9743"/>
                  <a:pt x="8384" y="10000"/>
                  <a:pt x="10000" y="10000"/>
                </a:cubicBezTo>
                <a:lnTo>
                  <a:pt x="14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AD86AC-4C87-1793-B8DA-143F6DFB4B75}"/>
              </a:ext>
            </a:extLst>
          </p:cNvPr>
          <p:cNvSpPr txBox="1"/>
          <p:nvPr userDrawn="1"/>
        </p:nvSpPr>
        <p:spPr>
          <a:xfrm>
            <a:off x="10246589" y="585744"/>
            <a:ext cx="222572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Meta-analysis</a:t>
            </a:r>
          </a:p>
        </p:txBody>
      </p:sp>
    </p:spTree>
    <p:extLst>
      <p:ext uri="{BB962C8B-B14F-4D97-AF65-F5344CB8AC3E}">
        <p14:creationId xmlns:p14="http://schemas.microsoft.com/office/powerpoint/2010/main" val="2059782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4BA06-560F-4272-BD1D-D3D251BC0A82}" type="datetimeFigureOut">
              <a:rPr lang="en-GB" smtClean="0"/>
              <a:t>09/04/2024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DF36B-8F18-4F81-92A8-26E2BC62951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003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2" r:id="rId3"/>
    <p:sldLayoutId id="214748365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 txBox="1">
            <a:spLocks/>
          </p:cNvSpPr>
          <p:nvPr/>
        </p:nvSpPr>
        <p:spPr>
          <a:xfrm>
            <a:off x="0" y="17039"/>
            <a:ext cx="10171289" cy="10856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algn="l"/>
            <a:r>
              <a:rPr lang="en-GB" sz="2800" b="1" dirty="0">
                <a:solidFill>
                  <a:schemeClr val="bg1"/>
                </a:solidFill>
              </a:rPr>
              <a:t>Clinical characteristics and outcomes of</a:t>
            </a:r>
          </a:p>
          <a:p>
            <a:pPr marL="216000" algn="l"/>
            <a:r>
              <a:rPr lang="en-GB" sz="2800" b="1" dirty="0">
                <a:solidFill>
                  <a:schemeClr val="bg1"/>
                </a:solidFill>
              </a:rPr>
              <a:t>immune-complex membranoproliferative glomerulonephritis</a:t>
            </a:r>
          </a:p>
          <a:p>
            <a:pPr marL="216000" algn="l"/>
            <a:r>
              <a:rPr lang="en-GB" sz="2800" b="1" dirty="0">
                <a:solidFill>
                  <a:schemeClr val="bg1"/>
                </a:solidFill>
              </a:rPr>
              <a:t>and C3 glomerulopathy in Japanese children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80182" y="1189759"/>
            <a:ext cx="1216986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700" b="1" dirty="0">
                <a:solidFill>
                  <a:schemeClr val="bg1"/>
                </a:solidFill>
              </a:rPr>
              <a:t>AIM</a:t>
            </a:r>
            <a:r>
              <a:rPr lang="en-GB" sz="1700" dirty="0">
                <a:solidFill>
                  <a:schemeClr val="bg1"/>
                </a:solidFill>
              </a:rPr>
              <a:t>:</a:t>
            </a:r>
            <a:r>
              <a:rPr lang="en-US" altLang="ja-JP" sz="1700" dirty="0">
                <a:solidFill>
                  <a:schemeClr val="bg1"/>
                </a:solidFill>
              </a:rPr>
              <a:t> To </a:t>
            </a:r>
            <a:r>
              <a:rPr lang="en-GB" altLang="ja-JP" sz="1700" dirty="0">
                <a:solidFill>
                  <a:schemeClr val="bg1"/>
                </a:solidFill>
              </a:rPr>
              <a:t>analyze clinical characteristics and outcomes of Japanese pediatric patients diagnosed with</a:t>
            </a:r>
            <a:r>
              <a:rPr lang="en-US" altLang="ja-JP" sz="1700" dirty="0">
                <a:solidFill>
                  <a:schemeClr val="bg1"/>
                </a:solidFill>
              </a:rPr>
              <a:t> IC-MPGN and C3G (C3GN and DDD)</a:t>
            </a:r>
            <a:endParaRPr lang="en-GB" sz="1700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73448" y="1668639"/>
            <a:ext cx="11505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65AA"/>
                </a:solidFill>
              </a:rPr>
              <a:t>DESIGN &amp; OUTCOMES</a:t>
            </a:r>
            <a:r>
              <a:rPr lang="en-GB" dirty="0">
                <a:solidFill>
                  <a:srgbClr val="0065AA"/>
                </a:solidFill>
              </a:rPr>
              <a:t>: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9856" y="5678917"/>
            <a:ext cx="410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  <a:latin typeface="+mj-lt"/>
              </a:rPr>
              <a:t>Ueda et al. 2024</a:t>
            </a:r>
            <a:endParaRPr lang="en-GB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73448" y="5775617"/>
            <a:ext cx="7141846" cy="9419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60"/>
              </a:lnSpc>
              <a:spcAft>
                <a:spcPts val="600"/>
              </a:spcAft>
            </a:pPr>
            <a:r>
              <a:rPr lang="en-GB" b="1" dirty="0">
                <a:solidFill>
                  <a:schemeClr val="bg1"/>
                </a:solidFill>
              </a:rPr>
              <a:t>CONCLUSION</a:t>
            </a:r>
            <a:r>
              <a:rPr lang="en-GB" dirty="0">
                <a:solidFill>
                  <a:schemeClr val="bg1"/>
                </a:solidFill>
              </a:rPr>
              <a:t>: </a:t>
            </a:r>
            <a:r>
              <a:rPr lang="en-GB" altLang="ja-JP" dirty="0">
                <a:solidFill>
                  <a:schemeClr val="bg1"/>
                </a:solidFill>
              </a:rPr>
              <a:t>The majority of patients were diagnosed with C3GN, </a:t>
            </a:r>
          </a:p>
          <a:p>
            <a:pPr>
              <a:lnSpc>
                <a:spcPts val="1760"/>
              </a:lnSpc>
              <a:spcAft>
                <a:spcPts val="600"/>
              </a:spcAft>
            </a:pPr>
            <a:r>
              <a:rPr lang="en-GB" altLang="ja-JP" dirty="0">
                <a:solidFill>
                  <a:schemeClr val="bg1"/>
                </a:solidFill>
              </a:rPr>
              <a:t>exhibiting a notable remission rate and no occurrences of kidney failure.</a:t>
            </a:r>
          </a:p>
          <a:p>
            <a:pPr>
              <a:lnSpc>
                <a:spcPts val="1760"/>
              </a:lnSpc>
              <a:spcAft>
                <a:spcPts val="600"/>
              </a:spcAft>
            </a:pPr>
            <a:r>
              <a:rPr lang="en-GB" altLang="ja-JP" dirty="0">
                <a:solidFill>
                  <a:schemeClr val="bg1"/>
                </a:solidFill>
              </a:rPr>
              <a:t>Pediatric patients with mild C3GN </a:t>
            </a:r>
            <a:r>
              <a:rPr lang="en-GB" altLang="ja-JP" sz="1800" dirty="0">
                <a:solidFill>
                  <a:schemeClr val="bg1"/>
                </a:solidFill>
              </a:rPr>
              <a:t>had good outcomes with RAS-I alone.</a:t>
            </a:r>
            <a:endParaRPr lang="en-GB" altLang="ja-JP" dirty="0">
              <a:solidFill>
                <a:schemeClr val="bg1"/>
              </a:solidFill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C37035E7-1B2E-7244-9D48-52DD0EF0F70E}"/>
              </a:ext>
            </a:extLst>
          </p:cNvPr>
          <p:cNvSpPr txBox="1"/>
          <p:nvPr/>
        </p:nvSpPr>
        <p:spPr>
          <a:xfrm>
            <a:off x="156591" y="2056085"/>
            <a:ext cx="27878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dirty="0">
                <a:effectLst/>
                <a:ea typeface="Times New Roman" panose="02020603050405020304" pitchFamily="18" charset="0"/>
              </a:rPr>
              <a:t>Japanese pediatric patients</a:t>
            </a:r>
          </a:p>
          <a:p>
            <a:pPr algn="ctr"/>
            <a:r>
              <a:rPr lang="en-US" altLang="ja-JP" dirty="0">
                <a:effectLst/>
                <a:ea typeface="Times New Roman" panose="02020603050405020304" pitchFamily="18" charset="0"/>
              </a:rPr>
              <a:t>diagnosed</a:t>
            </a:r>
            <a:r>
              <a:rPr lang="ja-JP" altLang="en-US">
                <a:effectLst/>
                <a:ea typeface="Times New Roman" panose="02020603050405020304" pitchFamily="18" charset="0"/>
              </a:rPr>
              <a:t> </a:t>
            </a:r>
            <a:r>
              <a:rPr lang="en-US" altLang="ja-JP" dirty="0">
                <a:effectLst/>
                <a:ea typeface="Times New Roman" panose="02020603050405020304" pitchFamily="18" charset="0"/>
              </a:rPr>
              <a:t>with </a:t>
            </a:r>
            <a:r>
              <a:rPr lang="en-US" altLang="ja-JP" b="1" dirty="0">
                <a:effectLst/>
                <a:ea typeface="Times New Roman" panose="02020603050405020304" pitchFamily="18" charset="0"/>
              </a:rPr>
              <a:t>MPGN</a:t>
            </a:r>
            <a:endParaRPr lang="ja-JP" altLang="en-US" b="1"/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86972BC1-0650-A42C-AF05-10C9B47794BA}"/>
              </a:ext>
            </a:extLst>
          </p:cNvPr>
          <p:cNvSpPr txBox="1"/>
          <p:nvPr/>
        </p:nvSpPr>
        <p:spPr>
          <a:xfrm>
            <a:off x="277201" y="4864513"/>
            <a:ext cx="26337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dirty="0">
                <a:effectLst/>
                <a:ea typeface="Times New Roman" panose="02020603050405020304" pitchFamily="18" charset="0"/>
              </a:rPr>
              <a:t>25 patients</a:t>
            </a:r>
            <a:endParaRPr lang="en-US" altLang="ja-JP" dirty="0">
              <a:ea typeface="Times New Roman" panose="02020603050405020304" pitchFamily="18" charset="0"/>
            </a:endParaRPr>
          </a:p>
          <a:p>
            <a:pPr algn="ctr"/>
            <a:r>
              <a:rPr lang="en-US" altLang="ja-JP" dirty="0"/>
              <a:t>Age 10.2 (8.7-12.5) years </a:t>
            </a:r>
            <a:endParaRPr lang="ja-JP" altLang="en-US"/>
          </a:p>
        </p:txBody>
      </p: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C8FD621F-F05F-BD96-8230-C47AF93312B8}"/>
              </a:ext>
            </a:extLst>
          </p:cNvPr>
          <p:cNvGrpSpPr/>
          <p:nvPr/>
        </p:nvGrpSpPr>
        <p:grpSpPr>
          <a:xfrm>
            <a:off x="852211" y="2812687"/>
            <a:ext cx="1507664" cy="2005305"/>
            <a:chOff x="1363652" y="2881760"/>
            <a:chExt cx="1104095" cy="1448542"/>
          </a:xfrm>
        </p:grpSpPr>
        <p:sp>
          <p:nvSpPr>
            <p:cNvPr id="31" name="Freeform: Shape 46">
              <a:extLst>
                <a:ext uri="{FF2B5EF4-FFF2-40B4-BE49-F238E27FC236}">
                  <a16:creationId xmlns:a16="http://schemas.microsoft.com/office/drawing/2014/main" id="{EC53F865-B769-D9AB-0BC4-88A8488A8FCC}"/>
                </a:ext>
              </a:extLst>
            </p:cNvPr>
            <p:cNvSpPr/>
            <p:nvPr/>
          </p:nvSpPr>
          <p:spPr>
            <a:xfrm>
              <a:off x="1363652" y="2881760"/>
              <a:ext cx="513284" cy="1049898"/>
            </a:xfrm>
            <a:custGeom>
              <a:avLst/>
              <a:gdLst>
                <a:gd name="connsiteX0" fmla="*/ 427832 w 855663"/>
                <a:gd name="connsiteY0" fmla="*/ 350043 h 1750218"/>
                <a:gd name="connsiteX1" fmla="*/ 556181 w 855663"/>
                <a:gd name="connsiteY1" fmla="*/ 365601 h 1750218"/>
                <a:gd name="connsiteX2" fmla="*/ 719535 w 855663"/>
                <a:gd name="connsiteY2" fmla="*/ 451168 h 1750218"/>
                <a:gd name="connsiteX3" fmla="*/ 742872 w 855663"/>
                <a:gd name="connsiteY3" fmla="*/ 493950 h 1750218"/>
                <a:gd name="connsiteX4" fmla="*/ 851774 w 855663"/>
                <a:gd name="connsiteY4" fmla="*/ 956786 h 1750218"/>
                <a:gd name="connsiteX5" fmla="*/ 855663 w 855663"/>
                <a:gd name="connsiteY5" fmla="*/ 976232 h 1750218"/>
                <a:gd name="connsiteX6" fmla="*/ 777876 w 855663"/>
                <a:gd name="connsiteY6" fmla="*/ 1054020 h 1750218"/>
                <a:gd name="connsiteX7" fmla="*/ 703977 w 855663"/>
                <a:gd name="connsiteY7" fmla="*/ 995680 h 1750218"/>
                <a:gd name="connsiteX8" fmla="*/ 622301 w 855663"/>
                <a:gd name="connsiteY8" fmla="*/ 657304 h 1750218"/>
                <a:gd name="connsiteX9" fmla="*/ 622301 w 855663"/>
                <a:gd name="connsiteY9" fmla="*/ 1750218 h 1750218"/>
                <a:gd name="connsiteX10" fmla="*/ 466726 w 855663"/>
                <a:gd name="connsiteY10" fmla="*/ 1750218 h 1750218"/>
                <a:gd name="connsiteX11" fmla="*/ 466726 w 855663"/>
                <a:gd name="connsiteY11" fmla="*/ 1050131 h 1750218"/>
                <a:gd name="connsiteX12" fmla="*/ 388938 w 855663"/>
                <a:gd name="connsiteY12" fmla="*/ 1050131 h 1750218"/>
                <a:gd name="connsiteX13" fmla="*/ 388938 w 855663"/>
                <a:gd name="connsiteY13" fmla="*/ 1750218 h 1750218"/>
                <a:gd name="connsiteX14" fmla="*/ 233363 w 855663"/>
                <a:gd name="connsiteY14" fmla="*/ 1750218 h 1750218"/>
                <a:gd name="connsiteX15" fmla="*/ 233363 w 855663"/>
                <a:gd name="connsiteY15" fmla="*/ 661193 h 1750218"/>
                <a:gd name="connsiteX16" fmla="*/ 151686 w 855663"/>
                <a:gd name="connsiteY16" fmla="*/ 999569 h 1750218"/>
                <a:gd name="connsiteX17" fmla="*/ 77788 w 855663"/>
                <a:gd name="connsiteY17" fmla="*/ 1057910 h 1750218"/>
                <a:gd name="connsiteX18" fmla="*/ 0 w 855663"/>
                <a:gd name="connsiteY18" fmla="*/ 980123 h 1750218"/>
                <a:gd name="connsiteX19" fmla="*/ 3889 w 855663"/>
                <a:gd name="connsiteY19" fmla="*/ 960675 h 1750218"/>
                <a:gd name="connsiteX20" fmla="*/ 112792 w 855663"/>
                <a:gd name="connsiteY20" fmla="*/ 497840 h 1750218"/>
                <a:gd name="connsiteX21" fmla="*/ 136129 w 855663"/>
                <a:gd name="connsiteY21" fmla="*/ 455057 h 1750218"/>
                <a:gd name="connsiteX22" fmla="*/ 299482 w 855663"/>
                <a:gd name="connsiteY22" fmla="*/ 369490 h 1750218"/>
                <a:gd name="connsiteX23" fmla="*/ 427832 w 855663"/>
                <a:gd name="connsiteY23" fmla="*/ 350043 h 1750218"/>
                <a:gd name="connsiteX24" fmla="*/ 427831 w 855663"/>
                <a:gd name="connsiteY24" fmla="*/ 0 h 1750218"/>
                <a:gd name="connsiteX25" fmla="*/ 583406 w 855663"/>
                <a:gd name="connsiteY25" fmla="*/ 155575 h 1750218"/>
                <a:gd name="connsiteX26" fmla="*/ 427831 w 855663"/>
                <a:gd name="connsiteY26" fmla="*/ 311150 h 1750218"/>
                <a:gd name="connsiteX27" fmla="*/ 272256 w 855663"/>
                <a:gd name="connsiteY27" fmla="*/ 155575 h 1750218"/>
                <a:gd name="connsiteX28" fmla="*/ 427831 w 855663"/>
                <a:gd name="connsiteY28" fmla="*/ 0 h 1750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855663" h="1750218">
                  <a:moveTo>
                    <a:pt x="427832" y="350043"/>
                  </a:moveTo>
                  <a:cubicBezTo>
                    <a:pt x="470615" y="350043"/>
                    <a:pt x="513398" y="357821"/>
                    <a:pt x="556181" y="365601"/>
                  </a:cubicBezTo>
                  <a:cubicBezTo>
                    <a:pt x="618412" y="385047"/>
                    <a:pt x="672862" y="412273"/>
                    <a:pt x="719535" y="451168"/>
                  </a:cubicBezTo>
                  <a:cubicBezTo>
                    <a:pt x="731203" y="462835"/>
                    <a:pt x="738983" y="478392"/>
                    <a:pt x="742872" y="493950"/>
                  </a:cubicBezTo>
                  <a:lnTo>
                    <a:pt x="851774" y="956786"/>
                  </a:lnTo>
                  <a:cubicBezTo>
                    <a:pt x="851774" y="960675"/>
                    <a:pt x="855663" y="968454"/>
                    <a:pt x="855663" y="976232"/>
                  </a:cubicBezTo>
                  <a:cubicBezTo>
                    <a:pt x="855663" y="1019016"/>
                    <a:pt x="820659" y="1054020"/>
                    <a:pt x="777876" y="1054020"/>
                  </a:cubicBezTo>
                  <a:cubicBezTo>
                    <a:pt x="742872" y="1054020"/>
                    <a:pt x="711757" y="1026795"/>
                    <a:pt x="703977" y="995680"/>
                  </a:cubicBezTo>
                  <a:lnTo>
                    <a:pt x="622301" y="657304"/>
                  </a:lnTo>
                  <a:lnTo>
                    <a:pt x="622301" y="1750218"/>
                  </a:lnTo>
                  <a:lnTo>
                    <a:pt x="466726" y="1750218"/>
                  </a:lnTo>
                  <a:lnTo>
                    <a:pt x="466726" y="1050131"/>
                  </a:lnTo>
                  <a:lnTo>
                    <a:pt x="388938" y="1050131"/>
                  </a:lnTo>
                  <a:lnTo>
                    <a:pt x="388938" y="1750218"/>
                  </a:lnTo>
                  <a:lnTo>
                    <a:pt x="233363" y="1750218"/>
                  </a:lnTo>
                  <a:lnTo>
                    <a:pt x="233363" y="661193"/>
                  </a:lnTo>
                  <a:lnTo>
                    <a:pt x="151686" y="999569"/>
                  </a:lnTo>
                  <a:cubicBezTo>
                    <a:pt x="143907" y="1030684"/>
                    <a:pt x="112792" y="1057910"/>
                    <a:pt x="77788" y="1057910"/>
                  </a:cubicBezTo>
                  <a:cubicBezTo>
                    <a:pt x="35004" y="1057910"/>
                    <a:pt x="0" y="1022905"/>
                    <a:pt x="0" y="980123"/>
                  </a:cubicBezTo>
                  <a:cubicBezTo>
                    <a:pt x="0" y="972343"/>
                    <a:pt x="3889" y="964564"/>
                    <a:pt x="3889" y="960675"/>
                  </a:cubicBezTo>
                  <a:lnTo>
                    <a:pt x="112792" y="497840"/>
                  </a:lnTo>
                  <a:cubicBezTo>
                    <a:pt x="116682" y="482281"/>
                    <a:pt x="124460" y="466725"/>
                    <a:pt x="136129" y="455057"/>
                  </a:cubicBezTo>
                  <a:cubicBezTo>
                    <a:pt x="182801" y="416162"/>
                    <a:pt x="237252" y="385047"/>
                    <a:pt x="299482" y="369490"/>
                  </a:cubicBezTo>
                  <a:cubicBezTo>
                    <a:pt x="342265" y="357821"/>
                    <a:pt x="385049" y="350043"/>
                    <a:pt x="427832" y="350043"/>
                  </a:cubicBezTo>
                  <a:close/>
                  <a:moveTo>
                    <a:pt x="427831" y="0"/>
                  </a:moveTo>
                  <a:cubicBezTo>
                    <a:pt x="513753" y="0"/>
                    <a:pt x="583406" y="69653"/>
                    <a:pt x="583406" y="155575"/>
                  </a:cubicBezTo>
                  <a:cubicBezTo>
                    <a:pt x="583406" y="241496"/>
                    <a:pt x="513753" y="311150"/>
                    <a:pt x="427831" y="311150"/>
                  </a:cubicBezTo>
                  <a:cubicBezTo>
                    <a:pt x="341910" y="311150"/>
                    <a:pt x="272256" y="241496"/>
                    <a:pt x="272256" y="155575"/>
                  </a:cubicBezTo>
                  <a:cubicBezTo>
                    <a:pt x="272256" y="69653"/>
                    <a:pt x="341910" y="0"/>
                    <a:pt x="427831" y="0"/>
                  </a:cubicBezTo>
                  <a:close/>
                </a:path>
              </a:pathLst>
            </a:custGeom>
            <a:solidFill>
              <a:srgbClr val="00437A"/>
            </a:solidFill>
            <a:ln w="15081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  <p:sp>
          <p:nvSpPr>
            <p:cNvPr id="32" name="Freeform: Shape 46">
              <a:extLst>
                <a:ext uri="{FF2B5EF4-FFF2-40B4-BE49-F238E27FC236}">
                  <a16:creationId xmlns:a16="http://schemas.microsoft.com/office/drawing/2014/main" id="{DAF8CC23-5634-A9A8-5F16-185D2CE84B28}"/>
                </a:ext>
              </a:extLst>
            </p:cNvPr>
            <p:cNvSpPr/>
            <p:nvPr/>
          </p:nvSpPr>
          <p:spPr>
            <a:xfrm>
              <a:off x="1954463" y="2881760"/>
              <a:ext cx="513284" cy="1049898"/>
            </a:xfrm>
            <a:custGeom>
              <a:avLst/>
              <a:gdLst>
                <a:gd name="connsiteX0" fmla="*/ 427832 w 855663"/>
                <a:gd name="connsiteY0" fmla="*/ 350043 h 1750218"/>
                <a:gd name="connsiteX1" fmla="*/ 556181 w 855663"/>
                <a:gd name="connsiteY1" fmla="*/ 365601 h 1750218"/>
                <a:gd name="connsiteX2" fmla="*/ 719535 w 855663"/>
                <a:gd name="connsiteY2" fmla="*/ 451168 h 1750218"/>
                <a:gd name="connsiteX3" fmla="*/ 742872 w 855663"/>
                <a:gd name="connsiteY3" fmla="*/ 493950 h 1750218"/>
                <a:gd name="connsiteX4" fmla="*/ 851774 w 855663"/>
                <a:gd name="connsiteY4" fmla="*/ 956786 h 1750218"/>
                <a:gd name="connsiteX5" fmla="*/ 855663 w 855663"/>
                <a:gd name="connsiteY5" fmla="*/ 976232 h 1750218"/>
                <a:gd name="connsiteX6" fmla="*/ 777876 w 855663"/>
                <a:gd name="connsiteY6" fmla="*/ 1054020 h 1750218"/>
                <a:gd name="connsiteX7" fmla="*/ 703977 w 855663"/>
                <a:gd name="connsiteY7" fmla="*/ 995680 h 1750218"/>
                <a:gd name="connsiteX8" fmla="*/ 622301 w 855663"/>
                <a:gd name="connsiteY8" fmla="*/ 657304 h 1750218"/>
                <a:gd name="connsiteX9" fmla="*/ 622301 w 855663"/>
                <a:gd name="connsiteY9" fmla="*/ 1750218 h 1750218"/>
                <a:gd name="connsiteX10" fmla="*/ 466726 w 855663"/>
                <a:gd name="connsiteY10" fmla="*/ 1750218 h 1750218"/>
                <a:gd name="connsiteX11" fmla="*/ 466726 w 855663"/>
                <a:gd name="connsiteY11" fmla="*/ 1050131 h 1750218"/>
                <a:gd name="connsiteX12" fmla="*/ 388938 w 855663"/>
                <a:gd name="connsiteY12" fmla="*/ 1050131 h 1750218"/>
                <a:gd name="connsiteX13" fmla="*/ 388938 w 855663"/>
                <a:gd name="connsiteY13" fmla="*/ 1750218 h 1750218"/>
                <a:gd name="connsiteX14" fmla="*/ 233363 w 855663"/>
                <a:gd name="connsiteY14" fmla="*/ 1750218 h 1750218"/>
                <a:gd name="connsiteX15" fmla="*/ 233363 w 855663"/>
                <a:gd name="connsiteY15" fmla="*/ 661193 h 1750218"/>
                <a:gd name="connsiteX16" fmla="*/ 151686 w 855663"/>
                <a:gd name="connsiteY16" fmla="*/ 999569 h 1750218"/>
                <a:gd name="connsiteX17" fmla="*/ 77788 w 855663"/>
                <a:gd name="connsiteY17" fmla="*/ 1057910 h 1750218"/>
                <a:gd name="connsiteX18" fmla="*/ 0 w 855663"/>
                <a:gd name="connsiteY18" fmla="*/ 980123 h 1750218"/>
                <a:gd name="connsiteX19" fmla="*/ 3889 w 855663"/>
                <a:gd name="connsiteY19" fmla="*/ 960675 h 1750218"/>
                <a:gd name="connsiteX20" fmla="*/ 112792 w 855663"/>
                <a:gd name="connsiteY20" fmla="*/ 497840 h 1750218"/>
                <a:gd name="connsiteX21" fmla="*/ 136129 w 855663"/>
                <a:gd name="connsiteY21" fmla="*/ 455057 h 1750218"/>
                <a:gd name="connsiteX22" fmla="*/ 299482 w 855663"/>
                <a:gd name="connsiteY22" fmla="*/ 369490 h 1750218"/>
                <a:gd name="connsiteX23" fmla="*/ 427832 w 855663"/>
                <a:gd name="connsiteY23" fmla="*/ 350043 h 1750218"/>
                <a:gd name="connsiteX24" fmla="*/ 427831 w 855663"/>
                <a:gd name="connsiteY24" fmla="*/ 0 h 1750218"/>
                <a:gd name="connsiteX25" fmla="*/ 583406 w 855663"/>
                <a:gd name="connsiteY25" fmla="*/ 155575 h 1750218"/>
                <a:gd name="connsiteX26" fmla="*/ 427831 w 855663"/>
                <a:gd name="connsiteY26" fmla="*/ 311150 h 1750218"/>
                <a:gd name="connsiteX27" fmla="*/ 272256 w 855663"/>
                <a:gd name="connsiteY27" fmla="*/ 155575 h 1750218"/>
                <a:gd name="connsiteX28" fmla="*/ 427831 w 855663"/>
                <a:gd name="connsiteY28" fmla="*/ 0 h 1750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855663" h="1750218">
                  <a:moveTo>
                    <a:pt x="427832" y="350043"/>
                  </a:moveTo>
                  <a:cubicBezTo>
                    <a:pt x="470615" y="350043"/>
                    <a:pt x="513398" y="357821"/>
                    <a:pt x="556181" y="365601"/>
                  </a:cubicBezTo>
                  <a:cubicBezTo>
                    <a:pt x="618412" y="385047"/>
                    <a:pt x="672862" y="412273"/>
                    <a:pt x="719535" y="451168"/>
                  </a:cubicBezTo>
                  <a:cubicBezTo>
                    <a:pt x="731203" y="462835"/>
                    <a:pt x="738983" y="478392"/>
                    <a:pt x="742872" y="493950"/>
                  </a:cubicBezTo>
                  <a:lnTo>
                    <a:pt x="851774" y="956786"/>
                  </a:lnTo>
                  <a:cubicBezTo>
                    <a:pt x="851774" y="960675"/>
                    <a:pt x="855663" y="968454"/>
                    <a:pt x="855663" y="976232"/>
                  </a:cubicBezTo>
                  <a:cubicBezTo>
                    <a:pt x="855663" y="1019016"/>
                    <a:pt x="820659" y="1054020"/>
                    <a:pt x="777876" y="1054020"/>
                  </a:cubicBezTo>
                  <a:cubicBezTo>
                    <a:pt x="742872" y="1054020"/>
                    <a:pt x="711757" y="1026795"/>
                    <a:pt x="703977" y="995680"/>
                  </a:cubicBezTo>
                  <a:lnTo>
                    <a:pt x="622301" y="657304"/>
                  </a:lnTo>
                  <a:lnTo>
                    <a:pt x="622301" y="1750218"/>
                  </a:lnTo>
                  <a:lnTo>
                    <a:pt x="466726" y="1750218"/>
                  </a:lnTo>
                  <a:lnTo>
                    <a:pt x="466726" y="1050131"/>
                  </a:lnTo>
                  <a:lnTo>
                    <a:pt x="388938" y="1050131"/>
                  </a:lnTo>
                  <a:lnTo>
                    <a:pt x="388938" y="1750218"/>
                  </a:lnTo>
                  <a:lnTo>
                    <a:pt x="233363" y="1750218"/>
                  </a:lnTo>
                  <a:lnTo>
                    <a:pt x="233363" y="661193"/>
                  </a:lnTo>
                  <a:lnTo>
                    <a:pt x="151686" y="999569"/>
                  </a:lnTo>
                  <a:cubicBezTo>
                    <a:pt x="143907" y="1030684"/>
                    <a:pt x="112792" y="1057910"/>
                    <a:pt x="77788" y="1057910"/>
                  </a:cubicBezTo>
                  <a:cubicBezTo>
                    <a:pt x="35004" y="1057910"/>
                    <a:pt x="0" y="1022905"/>
                    <a:pt x="0" y="980123"/>
                  </a:cubicBezTo>
                  <a:cubicBezTo>
                    <a:pt x="0" y="972343"/>
                    <a:pt x="3889" y="964564"/>
                    <a:pt x="3889" y="960675"/>
                  </a:cubicBezTo>
                  <a:lnTo>
                    <a:pt x="112792" y="497840"/>
                  </a:lnTo>
                  <a:cubicBezTo>
                    <a:pt x="116682" y="482281"/>
                    <a:pt x="124460" y="466725"/>
                    <a:pt x="136129" y="455057"/>
                  </a:cubicBezTo>
                  <a:cubicBezTo>
                    <a:pt x="182801" y="416162"/>
                    <a:pt x="237252" y="385047"/>
                    <a:pt x="299482" y="369490"/>
                  </a:cubicBezTo>
                  <a:cubicBezTo>
                    <a:pt x="342265" y="357821"/>
                    <a:pt x="385049" y="350043"/>
                    <a:pt x="427832" y="350043"/>
                  </a:cubicBezTo>
                  <a:close/>
                  <a:moveTo>
                    <a:pt x="427831" y="0"/>
                  </a:moveTo>
                  <a:cubicBezTo>
                    <a:pt x="513753" y="0"/>
                    <a:pt x="583406" y="69653"/>
                    <a:pt x="583406" y="155575"/>
                  </a:cubicBezTo>
                  <a:cubicBezTo>
                    <a:pt x="583406" y="241496"/>
                    <a:pt x="513753" y="311150"/>
                    <a:pt x="427831" y="311150"/>
                  </a:cubicBezTo>
                  <a:cubicBezTo>
                    <a:pt x="341910" y="311150"/>
                    <a:pt x="272256" y="241496"/>
                    <a:pt x="272256" y="155575"/>
                  </a:cubicBezTo>
                  <a:cubicBezTo>
                    <a:pt x="272256" y="69653"/>
                    <a:pt x="341910" y="0"/>
                    <a:pt x="427831" y="0"/>
                  </a:cubicBezTo>
                  <a:close/>
                </a:path>
              </a:pathLst>
            </a:custGeom>
            <a:solidFill>
              <a:srgbClr val="65AA00"/>
            </a:solidFill>
            <a:ln w="15081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  <p:sp>
          <p:nvSpPr>
            <p:cNvPr id="33" name="Freeform: Shape 46">
              <a:extLst>
                <a:ext uri="{FF2B5EF4-FFF2-40B4-BE49-F238E27FC236}">
                  <a16:creationId xmlns:a16="http://schemas.microsoft.com/office/drawing/2014/main" id="{23B5B938-E2E6-568E-11B4-6982F3FCD7CA}"/>
                </a:ext>
              </a:extLst>
            </p:cNvPr>
            <p:cNvSpPr/>
            <p:nvPr/>
          </p:nvSpPr>
          <p:spPr>
            <a:xfrm>
              <a:off x="1650297" y="3280404"/>
              <a:ext cx="513284" cy="1049898"/>
            </a:xfrm>
            <a:custGeom>
              <a:avLst/>
              <a:gdLst>
                <a:gd name="connsiteX0" fmla="*/ 427832 w 855663"/>
                <a:gd name="connsiteY0" fmla="*/ 350043 h 1750218"/>
                <a:gd name="connsiteX1" fmla="*/ 556181 w 855663"/>
                <a:gd name="connsiteY1" fmla="*/ 365601 h 1750218"/>
                <a:gd name="connsiteX2" fmla="*/ 719535 w 855663"/>
                <a:gd name="connsiteY2" fmla="*/ 451168 h 1750218"/>
                <a:gd name="connsiteX3" fmla="*/ 742872 w 855663"/>
                <a:gd name="connsiteY3" fmla="*/ 493950 h 1750218"/>
                <a:gd name="connsiteX4" fmla="*/ 851774 w 855663"/>
                <a:gd name="connsiteY4" fmla="*/ 956786 h 1750218"/>
                <a:gd name="connsiteX5" fmla="*/ 855663 w 855663"/>
                <a:gd name="connsiteY5" fmla="*/ 976232 h 1750218"/>
                <a:gd name="connsiteX6" fmla="*/ 777876 w 855663"/>
                <a:gd name="connsiteY6" fmla="*/ 1054020 h 1750218"/>
                <a:gd name="connsiteX7" fmla="*/ 703977 w 855663"/>
                <a:gd name="connsiteY7" fmla="*/ 995680 h 1750218"/>
                <a:gd name="connsiteX8" fmla="*/ 622301 w 855663"/>
                <a:gd name="connsiteY8" fmla="*/ 657304 h 1750218"/>
                <a:gd name="connsiteX9" fmla="*/ 622301 w 855663"/>
                <a:gd name="connsiteY9" fmla="*/ 1750218 h 1750218"/>
                <a:gd name="connsiteX10" fmla="*/ 466726 w 855663"/>
                <a:gd name="connsiteY10" fmla="*/ 1750218 h 1750218"/>
                <a:gd name="connsiteX11" fmla="*/ 466726 w 855663"/>
                <a:gd name="connsiteY11" fmla="*/ 1050131 h 1750218"/>
                <a:gd name="connsiteX12" fmla="*/ 388938 w 855663"/>
                <a:gd name="connsiteY12" fmla="*/ 1050131 h 1750218"/>
                <a:gd name="connsiteX13" fmla="*/ 388938 w 855663"/>
                <a:gd name="connsiteY13" fmla="*/ 1750218 h 1750218"/>
                <a:gd name="connsiteX14" fmla="*/ 233363 w 855663"/>
                <a:gd name="connsiteY14" fmla="*/ 1750218 h 1750218"/>
                <a:gd name="connsiteX15" fmla="*/ 233363 w 855663"/>
                <a:gd name="connsiteY15" fmla="*/ 661193 h 1750218"/>
                <a:gd name="connsiteX16" fmla="*/ 151686 w 855663"/>
                <a:gd name="connsiteY16" fmla="*/ 999569 h 1750218"/>
                <a:gd name="connsiteX17" fmla="*/ 77788 w 855663"/>
                <a:gd name="connsiteY17" fmla="*/ 1057910 h 1750218"/>
                <a:gd name="connsiteX18" fmla="*/ 0 w 855663"/>
                <a:gd name="connsiteY18" fmla="*/ 980123 h 1750218"/>
                <a:gd name="connsiteX19" fmla="*/ 3889 w 855663"/>
                <a:gd name="connsiteY19" fmla="*/ 960675 h 1750218"/>
                <a:gd name="connsiteX20" fmla="*/ 112792 w 855663"/>
                <a:gd name="connsiteY20" fmla="*/ 497840 h 1750218"/>
                <a:gd name="connsiteX21" fmla="*/ 136129 w 855663"/>
                <a:gd name="connsiteY21" fmla="*/ 455057 h 1750218"/>
                <a:gd name="connsiteX22" fmla="*/ 299482 w 855663"/>
                <a:gd name="connsiteY22" fmla="*/ 369490 h 1750218"/>
                <a:gd name="connsiteX23" fmla="*/ 427832 w 855663"/>
                <a:gd name="connsiteY23" fmla="*/ 350043 h 1750218"/>
                <a:gd name="connsiteX24" fmla="*/ 427831 w 855663"/>
                <a:gd name="connsiteY24" fmla="*/ 0 h 1750218"/>
                <a:gd name="connsiteX25" fmla="*/ 583406 w 855663"/>
                <a:gd name="connsiteY25" fmla="*/ 155575 h 1750218"/>
                <a:gd name="connsiteX26" fmla="*/ 427831 w 855663"/>
                <a:gd name="connsiteY26" fmla="*/ 311150 h 1750218"/>
                <a:gd name="connsiteX27" fmla="*/ 272256 w 855663"/>
                <a:gd name="connsiteY27" fmla="*/ 155575 h 1750218"/>
                <a:gd name="connsiteX28" fmla="*/ 427831 w 855663"/>
                <a:gd name="connsiteY28" fmla="*/ 0 h 1750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855663" h="1750218">
                  <a:moveTo>
                    <a:pt x="427832" y="350043"/>
                  </a:moveTo>
                  <a:cubicBezTo>
                    <a:pt x="470615" y="350043"/>
                    <a:pt x="513398" y="357821"/>
                    <a:pt x="556181" y="365601"/>
                  </a:cubicBezTo>
                  <a:cubicBezTo>
                    <a:pt x="618412" y="385047"/>
                    <a:pt x="672862" y="412273"/>
                    <a:pt x="719535" y="451168"/>
                  </a:cubicBezTo>
                  <a:cubicBezTo>
                    <a:pt x="731203" y="462835"/>
                    <a:pt x="738983" y="478392"/>
                    <a:pt x="742872" y="493950"/>
                  </a:cubicBezTo>
                  <a:lnTo>
                    <a:pt x="851774" y="956786"/>
                  </a:lnTo>
                  <a:cubicBezTo>
                    <a:pt x="851774" y="960675"/>
                    <a:pt x="855663" y="968454"/>
                    <a:pt x="855663" y="976232"/>
                  </a:cubicBezTo>
                  <a:cubicBezTo>
                    <a:pt x="855663" y="1019016"/>
                    <a:pt x="820659" y="1054020"/>
                    <a:pt x="777876" y="1054020"/>
                  </a:cubicBezTo>
                  <a:cubicBezTo>
                    <a:pt x="742872" y="1054020"/>
                    <a:pt x="711757" y="1026795"/>
                    <a:pt x="703977" y="995680"/>
                  </a:cubicBezTo>
                  <a:lnTo>
                    <a:pt x="622301" y="657304"/>
                  </a:lnTo>
                  <a:lnTo>
                    <a:pt x="622301" y="1750218"/>
                  </a:lnTo>
                  <a:lnTo>
                    <a:pt x="466726" y="1750218"/>
                  </a:lnTo>
                  <a:lnTo>
                    <a:pt x="466726" y="1050131"/>
                  </a:lnTo>
                  <a:lnTo>
                    <a:pt x="388938" y="1050131"/>
                  </a:lnTo>
                  <a:lnTo>
                    <a:pt x="388938" y="1750218"/>
                  </a:lnTo>
                  <a:lnTo>
                    <a:pt x="233363" y="1750218"/>
                  </a:lnTo>
                  <a:lnTo>
                    <a:pt x="233363" y="661193"/>
                  </a:lnTo>
                  <a:lnTo>
                    <a:pt x="151686" y="999569"/>
                  </a:lnTo>
                  <a:cubicBezTo>
                    <a:pt x="143907" y="1030684"/>
                    <a:pt x="112792" y="1057910"/>
                    <a:pt x="77788" y="1057910"/>
                  </a:cubicBezTo>
                  <a:cubicBezTo>
                    <a:pt x="35004" y="1057910"/>
                    <a:pt x="0" y="1022905"/>
                    <a:pt x="0" y="980123"/>
                  </a:cubicBezTo>
                  <a:cubicBezTo>
                    <a:pt x="0" y="972343"/>
                    <a:pt x="3889" y="964564"/>
                    <a:pt x="3889" y="960675"/>
                  </a:cubicBezTo>
                  <a:lnTo>
                    <a:pt x="112792" y="497840"/>
                  </a:lnTo>
                  <a:cubicBezTo>
                    <a:pt x="116682" y="482281"/>
                    <a:pt x="124460" y="466725"/>
                    <a:pt x="136129" y="455057"/>
                  </a:cubicBezTo>
                  <a:cubicBezTo>
                    <a:pt x="182801" y="416162"/>
                    <a:pt x="237252" y="385047"/>
                    <a:pt x="299482" y="369490"/>
                  </a:cubicBezTo>
                  <a:cubicBezTo>
                    <a:pt x="342265" y="357821"/>
                    <a:pt x="385049" y="350043"/>
                    <a:pt x="427832" y="350043"/>
                  </a:cubicBezTo>
                  <a:close/>
                  <a:moveTo>
                    <a:pt x="427831" y="0"/>
                  </a:moveTo>
                  <a:cubicBezTo>
                    <a:pt x="513753" y="0"/>
                    <a:pt x="583406" y="69653"/>
                    <a:pt x="583406" y="155575"/>
                  </a:cubicBezTo>
                  <a:cubicBezTo>
                    <a:pt x="583406" y="241496"/>
                    <a:pt x="513753" y="311150"/>
                    <a:pt x="427831" y="311150"/>
                  </a:cubicBezTo>
                  <a:cubicBezTo>
                    <a:pt x="341910" y="311150"/>
                    <a:pt x="272256" y="241496"/>
                    <a:pt x="272256" y="155575"/>
                  </a:cubicBezTo>
                  <a:cubicBezTo>
                    <a:pt x="272256" y="69653"/>
                    <a:pt x="341910" y="0"/>
                    <a:pt x="427831" y="0"/>
                  </a:cubicBezTo>
                  <a:close/>
                </a:path>
              </a:pathLst>
            </a:custGeom>
            <a:solidFill>
              <a:srgbClr val="AA0065"/>
            </a:solidFill>
            <a:ln w="15081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</p:grpSp>
      <p:cxnSp>
        <p:nvCxnSpPr>
          <p:cNvPr id="34" name="Straight Arrow Connector 13">
            <a:extLst>
              <a:ext uri="{FF2B5EF4-FFF2-40B4-BE49-F238E27FC236}">
                <a16:creationId xmlns:a16="http://schemas.microsoft.com/office/drawing/2014/main" id="{36DA6652-D6B7-8A73-BCE6-B5488340A028}"/>
              </a:ext>
            </a:extLst>
          </p:cNvPr>
          <p:cNvCxnSpPr/>
          <p:nvPr/>
        </p:nvCxnSpPr>
        <p:spPr>
          <a:xfrm flipV="1">
            <a:off x="2604326" y="4003789"/>
            <a:ext cx="715833" cy="1"/>
          </a:xfrm>
          <a:prstGeom prst="straightConnector1">
            <a:avLst/>
          </a:prstGeom>
          <a:ln w="31750">
            <a:solidFill>
              <a:schemeClr val="tx1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5" name="グラフ 34">
            <a:extLst>
              <a:ext uri="{FF2B5EF4-FFF2-40B4-BE49-F238E27FC236}">
                <a16:creationId xmlns:a16="http://schemas.microsoft.com/office/drawing/2014/main" id="{BA027CCD-7C54-7383-49B8-1792003F234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4942912"/>
              </p:ext>
            </p:extLst>
          </p:nvPr>
        </p:nvGraphicFramePr>
        <p:xfrm>
          <a:off x="3035673" y="2751054"/>
          <a:ext cx="3657053" cy="2851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C0ADB691-F49E-6CB7-2B4B-9ADD9FD0F71C}"/>
              </a:ext>
            </a:extLst>
          </p:cNvPr>
          <p:cNvSpPr txBox="1"/>
          <p:nvPr/>
        </p:nvSpPr>
        <p:spPr>
          <a:xfrm>
            <a:off x="4754653" y="3837681"/>
            <a:ext cx="13173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b="1" dirty="0">
                <a:solidFill>
                  <a:schemeClr val="bg1"/>
                </a:solidFill>
              </a:rPr>
              <a:t>C3GN</a:t>
            </a:r>
          </a:p>
          <a:p>
            <a:pPr algn="ctr"/>
            <a:r>
              <a:rPr kumimoji="1" lang="en-US" altLang="ja-JP" b="1" dirty="0">
                <a:solidFill>
                  <a:schemeClr val="bg1"/>
                </a:solidFill>
              </a:rPr>
              <a:t>20 patients</a:t>
            </a:r>
          </a:p>
          <a:p>
            <a:pPr algn="ctr"/>
            <a:r>
              <a:rPr kumimoji="1" lang="en-US" altLang="ja-JP" b="1" dirty="0">
                <a:solidFill>
                  <a:schemeClr val="bg1"/>
                </a:solidFill>
              </a:rPr>
              <a:t>(80.0%)</a:t>
            </a:r>
            <a:endParaRPr kumimoji="1" lang="ja-JP" altLang="en-US" b="1">
              <a:solidFill>
                <a:schemeClr val="bg1"/>
              </a:solidFill>
            </a:endParaRPr>
          </a:p>
        </p:txBody>
      </p:sp>
      <p:sp>
        <p:nvSpPr>
          <p:cNvPr id="37" name="線吹き出し 2 (枠付き) 36">
            <a:extLst>
              <a:ext uri="{FF2B5EF4-FFF2-40B4-BE49-F238E27FC236}">
                <a16:creationId xmlns:a16="http://schemas.microsoft.com/office/drawing/2014/main" id="{11E770F0-01FF-CB82-BAA3-E7B930086203}"/>
              </a:ext>
            </a:extLst>
          </p:cNvPr>
          <p:cNvSpPr/>
          <p:nvPr/>
        </p:nvSpPr>
        <p:spPr>
          <a:xfrm>
            <a:off x="2891528" y="2252591"/>
            <a:ext cx="1390378" cy="790414"/>
          </a:xfrm>
          <a:prstGeom prst="borderCallout2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>
                <a:solidFill>
                  <a:srgbClr val="00437A"/>
                </a:solidFill>
              </a:rPr>
              <a:t>DDD</a:t>
            </a:r>
          </a:p>
          <a:p>
            <a:pPr algn="ctr"/>
            <a:r>
              <a:rPr kumimoji="1" lang="en-US" altLang="ja-JP" b="1" dirty="0">
                <a:solidFill>
                  <a:srgbClr val="00437A"/>
                </a:solidFill>
              </a:rPr>
              <a:t>3 patients</a:t>
            </a:r>
          </a:p>
          <a:p>
            <a:pPr algn="ctr"/>
            <a:r>
              <a:rPr kumimoji="1" lang="en-US" altLang="ja-JP" b="1" dirty="0">
                <a:solidFill>
                  <a:srgbClr val="00437A"/>
                </a:solidFill>
              </a:rPr>
              <a:t>(12.0%)</a:t>
            </a:r>
            <a:endParaRPr kumimoji="1" lang="ja-JP" altLang="en-US" b="1">
              <a:solidFill>
                <a:srgbClr val="00437A"/>
              </a:solidFill>
            </a:endParaRPr>
          </a:p>
        </p:txBody>
      </p:sp>
      <p:cxnSp>
        <p:nvCxnSpPr>
          <p:cNvPr id="38" name="直線コネクタ 37">
            <a:extLst>
              <a:ext uri="{FF2B5EF4-FFF2-40B4-BE49-F238E27FC236}">
                <a16:creationId xmlns:a16="http://schemas.microsoft.com/office/drawing/2014/main" id="{719AFF6C-B451-A6B8-9678-634039BDD801}"/>
              </a:ext>
            </a:extLst>
          </p:cNvPr>
          <p:cNvCxnSpPr>
            <a:cxnSpLocks/>
          </p:cNvCxnSpPr>
          <p:nvPr/>
        </p:nvCxnSpPr>
        <p:spPr>
          <a:xfrm>
            <a:off x="4356394" y="2616465"/>
            <a:ext cx="239637" cy="478922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コネクタ 38">
            <a:extLst>
              <a:ext uri="{FF2B5EF4-FFF2-40B4-BE49-F238E27FC236}">
                <a16:creationId xmlns:a16="http://schemas.microsoft.com/office/drawing/2014/main" id="{3E310B61-2FF1-84D9-BA6F-ADAB060F43C6}"/>
              </a:ext>
            </a:extLst>
          </p:cNvPr>
          <p:cNvCxnSpPr/>
          <p:nvPr/>
        </p:nvCxnSpPr>
        <p:spPr>
          <a:xfrm>
            <a:off x="3747030" y="3131940"/>
            <a:ext cx="336655" cy="336214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Up Arrow 10">
            <a:extLst>
              <a:ext uri="{FF2B5EF4-FFF2-40B4-BE49-F238E27FC236}">
                <a16:creationId xmlns:a16="http://schemas.microsoft.com/office/drawing/2014/main" id="{83BF48AE-B564-A9C4-289F-B6DF220EBEAA}"/>
              </a:ext>
            </a:extLst>
          </p:cNvPr>
          <p:cNvSpPr/>
          <p:nvPr/>
        </p:nvSpPr>
        <p:spPr>
          <a:xfrm rot="5400000">
            <a:off x="6117654" y="4178072"/>
            <a:ext cx="605793" cy="372078"/>
          </a:xfrm>
          <a:prstGeom prst="upArrow">
            <a:avLst>
              <a:gd name="adj1" fmla="val 0"/>
              <a:gd name="adj2" fmla="val 108703"/>
            </a:avLst>
          </a:prstGeom>
          <a:solidFill>
            <a:srgbClr val="AA0065"/>
          </a:solidFill>
          <a:ln w="22225">
            <a:solidFill>
              <a:srgbClr val="AA00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1" name="Up Arrow 10">
            <a:extLst>
              <a:ext uri="{FF2B5EF4-FFF2-40B4-BE49-F238E27FC236}">
                <a16:creationId xmlns:a16="http://schemas.microsoft.com/office/drawing/2014/main" id="{ACFEE654-FAFC-A640-14F8-3667AA5D0560}"/>
              </a:ext>
            </a:extLst>
          </p:cNvPr>
          <p:cNvSpPr/>
          <p:nvPr/>
        </p:nvSpPr>
        <p:spPr>
          <a:xfrm rot="5400000">
            <a:off x="6319645" y="4178072"/>
            <a:ext cx="605793" cy="372078"/>
          </a:xfrm>
          <a:prstGeom prst="upArrow">
            <a:avLst>
              <a:gd name="adj1" fmla="val 0"/>
              <a:gd name="adj2" fmla="val 108703"/>
            </a:avLst>
          </a:prstGeom>
          <a:noFill/>
          <a:ln w="22225">
            <a:solidFill>
              <a:srgbClr val="AA00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2" name="Up Arrow 10">
            <a:extLst>
              <a:ext uri="{FF2B5EF4-FFF2-40B4-BE49-F238E27FC236}">
                <a16:creationId xmlns:a16="http://schemas.microsoft.com/office/drawing/2014/main" id="{D314B4CE-CF1F-585E-B960-9E2F315FAA4D}"/>
              </a:ext>
            </a:extLst>
          </p:cNvPr>
          <p:cNvSpPr/>
          <p:nvPr/>
        </p:nvSpPr>
        <p:spPr>
          <a:xfrm rot="5400000">
            <a:off x="6564096" y="4154426"/>
            <a:ext cx="605793" cy="372078"/>
          </a:xfrm>
          <a:prstGeom prst="upArrow">
            <a:avLst>
              <a:gd name="adj1" fmla="val 0"/>
              <a:gd name="adj2" fmla="val 108703"/>
            </a:avLst>
          </a:prstGeom>
          <a:solidFill>
            <a:srgbClr val="AA0065"/>
          </a:solidFill>
          <a:ln w="22225">
            <a:solidFill>
              <a:srgbClr val="AA00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B8A2B023-808C-040D-10DC-3F13083B40BB}"/>
              </a:ext>
            </a:extLst>
          </p:cNvPr>
          <p:cNvSpPr txBox="1"/>
          <p:nvPr/>
        </p:nvSpPr>
        <p:spPr>
          <a:xfrm>
            <a:off x="7163777" y="2699417"/>
            <a:ext cx="4844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dirty="0"/>
              <a:t>13 patients (65.0%) achieved remission.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dirty="0"/>
              <a:t>No patients developed kidney failure.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dirty="0"/>
              <a:t>Urinary protein creatinine ratio significantly decreased in both prednisolone-use and prednisolone-free groups.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dirty="0"/>
              <a:t>Serum C3 levels significantly increased in both prednisolone-use and prednisolone-free groups.</a:t>
            </a:r>
          </a:p>
        </p:txBody>
      </p:sp>
      <p:sp>
        <p:nvSpPr>
          <p:cNvPr id="44" name="Rectangle 58">
            <a:extLst>
              <a:ext uri="{FF2B5EF4-FFF2-40B4-BE49-F238E27FC236}">
                <a16:creationId xmlns:a16="http://schemas.microsoft.com/office/drawing/2014/main" id="{042A1681-025F-9A0C-0160-E0210F6012FA}"/>
              </a:ext>
            </a:extLst>
          </p:cNvPr>
          <p:cNvSpPr/>
          <p:nvPr/>
        </p:nvSpPr>
        <p:spPr>
          <a:xfrm>
            <a:off x="7128953" y="2479914"/>
            <a:ext cx="4941849" cy="2664785"/>
          </a:xfrm>
          <a:prstGeom prst="rect">
            <a:avLst/>
          </a:prstGeom>
          <a:noFill/>
          <a:ln w="41275">
            <a:solidFill>
              <a:srgbClr val="AA0065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solidFill>
                <a:srgbClr val="AA0065"/>
              </a:solidFill>
            </a:endParaRPr>
          </a:p>
        </p:txBody>
      </p:sp>
      <p:sp>
        <p:nvSpPr>
          <p:cNvPr id="45" name="Rectangle 55">
            <a:extLst>
              <a:ext uri="{FF2B5EF4-FFF2-40B4-BE49-F238E27FC236}">
                <a16:creationId xmlns:a16="http://schemas.microsoft.com/office/drawing/2014/main" id="{4F706FC1-7ED1-0C49-799B-915B1671EBD0}"/>
              </a:ext>
            </a:extLst>
          </p:cNvPr>
          <p:cNvSpPr/>
          <p:nvPr/>
        </p:nvSpPr>
        <p:spPr>
          <a:xfrm>
            <a:off x="7128953" y="1968541"/>
            <a:ext cx="4941849" cy="614223"/>
          </a:xfrm>
          <a:prstGeom prst="rect">
            <a:avLst/>
          </a:prstGeom>
          <a:solidFill>
            <a:srgbClr val="AA0065"/>
          </a:solidFill>
          <a:ln w="41275">
            <a:solidFill>
              <a:srgbClr val="AA0065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C3GN</a:t>
            </a:r>
          </a:p>
          <a:p>
            <a:pPr algn="ctr"/>
            <a:r>
              <a:rPr lang="en-GB" b="1" dirty="0"/>
              <a:t>( 20 patients )</a:t>
            </a:r>
          </a:p>
        </p:txBody>
      </p:sp>
      <p:sp>
        <p:nvSpPr>
          <p:cNvPr id="2" name="線吹き出し 2 (枠付き) 1">
            <a:extLst>
              <a:ext uri="{FF2B5EF4-FFF2-40B4-BE49-F238E27FC236}">
                <a16:creationId xmlns:a16="http://schemas.microsoft.com/office/drawing/2014/main" id="{79130628-E50E-A3F4-251A-B14944D53B2A}"/>
              </a:ext>
            </a:extLst>
          </p:cNvPr>
          <p:cNvSpPr/>
          <p:nvPr/>
        </p:nvSpPr>
        <p:spPr>
          <a:xfrm>
            <a:off x="3703446" y="1754363"/>
            <a:ext cx="1390378" cy="790414"/>
          </a:xfrm>
          <a:prstGeom prst="borderCallout2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>
                <a:solidFill>
                  <a:srgbClr val="65AA00"/>
                </a:solidFill>
              </a:rPr>
              <a:t>IC-MPGN</a:t>
            </a:r>
          </a:p>
          <a:p>
            <a:pPr algn="ctr"/>
            <a:r>
              <a:rPr kumimoji="1" lang="en-US" altLang="ja-JP" b="1" dirty="0">
                <a:solidFill>
                  <a:srgbClr val="65AA00"/>
                </a:solidFill>
              </a:rPr>
              <a:t>2 patients</a:t>
            </a:r>
          </a:p>
          <a:p>
            <a:pPr algn="ctr"/>
            <a:r>
              <a:rPr kumimoji="1" lang="en-US" altLang="ja-JP" b="1" dirty="0">
                <a:solidFill>
                  <a:srgbClr val="65AA00"/>
                </a:solidFill>
              </a:rPr>
              <a:t>(8.0%)</a:t>
            </a:r>
            <a:endParaRPr kumimoji="1" lang="ja-JP" altLang="en-US" b="1">
              <a:solidFill>
                <a:srgbClr val="65AA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74288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dNeph_VisualAbstract_Template_NoText.potx" id="{B1C48F58-D1E0-4C98-814B-D3979964E517}" vid="{3276ECFE-687C-499A-B544-1DE21692DD6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156</Words>
  <Application>Microsoft Office PowerPoint</Application>
  <PresentationFormat>Widescreen</PresentationFormat>
  <Paragraphs>28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DRAFT IDEAS  initially using a combination of    monochromatic and triadic colours</dc:title>
  <dc:creator/>
  <cp:lastModifiedBy/>
  <cp:revision>61</cp:revision>
  <dcterms:created xsi:type="dcterms:W3CDTF">2019-06-13T12:30:18Z</dcterms:created>
  <dcterms:modified xsi:type="dcterms:W3CDTF">2024-04-09T17:38:54Z</dcterms:modified>
</cp:coreProperties>
</file>