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2E9D0EF-5F53-42CF-B651-43BF5AC3FE3D}">
          <p14:sldIdLst/>
        </p14:section>
        <p14:section name="Abschnitt ohne Titel" id="{3361D327-DD6D-4BE3-9E80-4210E103FE98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Dyslipidemia in children with chronic kidney disease – </a:t>
            </a:r>
          </a:p>
          <a:p>
            <a:pPr marL="216000" algn="l"/>
            <a:r>
              <a:rPr lang="en-US" sz="2800" b="1" dirty="0">
                <a:solidFill>
                  <a:schemeClr val="bg1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fi</a:t>
            </a:r>
            <a:r>
              <a:rPr lang="en-US" sz="28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ndings from the 4C study</a:t>
            </a:r>
            <a:endParaRPr lang="de-DE" sz="2800" dirty="0">
              <a:solidFill>
                <a:schemeClr val="bg1"/>
              </a:solidFill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To analyze the prevalence and pattern of dyslipidemia and associated factors in children with CKD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OUTCOMES:</a:t>
            </a:r>
            <a:r>
              <a:rPr lang="en-GB" dirty="0">
                <a:solidFill>
                  <a:srgbClr val="0065AA"/>
                </a:solidFill>
              </a:rPr>
              <a:t> Cross sectional analysis at baseline visit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Mencarelli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Dyslipidemia is highly prevalent, irrespective of CKD stage or fasting status, and associated with other cardiovascular risk factors.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95296C8-0EFB-D297-4A7A-6019A1CD0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54" y="3164360"/>
            <a:ext cx="512108" cy="104860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4FCA0AF-7F81-24B3-9F37-DD1936081685}"/>
              </a:ext>
            </a:extLst>
          </p:cNvPr>
          <p:cNvSpPr txBox="1"/>
          <p:nvPr/>
        </p:nvSpPr>
        <p:spPr>
          <a:xfrm>
            <a:off x="22952" y="4551178"/>
            <a:ext cx="1567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681 </a:t>
            </a:r>
            <a:r>
              <a:rPr lang="de-DE" dirty="0" err="1"/>
              <a:t>patients</a:t>
            </a:r>
            <a:endParaRPr lang="de-DE" dirty="0"/>
          </a:p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6-17 years </a:t>
            </a:r>
          </a:p>
          <a:p>
            <a:pPr algn="ctr"/>
            <a:r>
              <a:rPr lang="en-GB" sz="1800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eGFR of 10-60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0D22B12-7408-4FAE-2F0E-13C995CBC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90" y="3548788"/>
            <a:ext cx="621846" cy="104860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CBCF9EA-C2FE-8F65-3191-A8B35737A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12" y="2908246"/>
            <a:ext cx="512108" cy="104860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A94610D-00AA-5906-8728-8C703A6DA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10" y="3270095"/>
            <a:ext cx="512108" cy="104860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CC70B92-6C7C-2559-A653-30BD9F634159}"/>
              </a:ext>
            </a:extLst>
          </p:cNvPr>
          <p:cNvSpPr txBox="1"/>
          <p:nvPr/>
        </p:nvSpPr>
        <p:spPr>
          <a:xfrm>
            <a:off x="272263" y="2455260"/>
            <a:ext cx="1079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4C Study</a:t>
            </a:r>
          </a:p>
        </p:txBody>
      </p:sp>
      <p:sp>
        <p:nvSpPr>
          <p:cNvPr id="12" name="Rectangle 58">
            <a:extLst>
              <a:ext uri="{FF2B5EF4-FFF2-40B4-BE49-F238E27FC236}">
                <a16:creationId xmlns:a16="http://schemas.microsoft.com/office/drawing/2014/main" id="{5742E039-A68A-9D7A-080F-5BCDB5710300}"/>
              </a:ext>
            </a:extLst>
          </p:cNvPr>
          <p:cNvSpPr/>
          <p:nvPr/>
        </p:nvSpPr>
        <p:spPr>
          <a:xfrm>
            <a:off x="2051872" y="4941547"/>
            <a:ext cx="2238144" cy="332729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Statistical modelling</a:t>
            </a: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D140E0F1-E9F0-23DF-CA97-55F29CBF8A52}"/>
              </a:ext>
            </a:extLst>
          </p:cNvPr>
          <p:cNvSpPr/>
          <p:nvPr/>
        </p:nvSpPr>
        <p:spPr>
          <a:xfrm>
            <a:off x="1661726" y="2456984"/>
            <a:ext cx="1400977" cy="701041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Clinical Status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5B0BB1C0-6C91-1418-7B27-29C667327825}"/>
              </a:ext>
            </a:extLst>
          </p:cNvPr>
          <p:cNvSpPr/>
          <p:nvPr/>
        </p:nvSpPr>
        <p:spPr>
          <a:xfrm>
            <a:off x="3210284" y="2474407"/>
            <a:ext cx="1432695" cy="676004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Serum Biochemistry</a:t>
            </a:r>
          </a:p>
        </p:txBody>
      </p:sp>
      <p:sp>
        <p:nvSpPr>
          <p:cNvPr id="16" name="Rectangle 39">
            <a:extLst>
              <a:ext uri="{FF2B5EF4-FFF2-40B4-BE49-F238E27FC236}">
                <a16:creationId xmlns:a16="http://schemas.microsoft.com/office/drawing/2014/main" id="{57BB73D0-0CF5-7E8B-3704-508A9A311352}"/>
              </a:ext>
            </a:extLst>
          </p:cNvPr>
          <p:cNvSpPr/>
          <p:nvPr/>
        </p:nvSpPr>
        <p:spPr>
          <a:xfrm>
            <a:off x="1679263" y="4172250"/>
            <a:ext cx="1276783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Fasting Status</a:t>
            </a:r>
          </a:p>
        </p:txBody>
      </p:sp>
      <p:sp>
        <p:nvSpPr>
          <p:cNvPr id="17" name="Rectangle 38">
            <a:extLst>
              <a:ext uri="{FF2B5EF4-FFF2-40B4-BE49-F238E27FC236}">
                <a16:creationId xmlns:a16="http://schemas.microsoft.com/office/drawing/2014/main" id="{90CB2ED2-B80F-DE17-277E-1FCC89336D5C}"/>
              </a:ext>
            </a:extLst>
          </p:cNvPr>
          <p:cNvSpPr/>
          <p:nvPr/>
        </p:nvSpPr>
        <p:spPr>
          <a:xfrm>
            <a:off x="3254924" y="4179681"/>
            <a:ext cx="1388055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Proteinuria</a:t>
            </a:r>
          </a:p>
          <a:p>
            <a:pPr algn="ctr"/>
            <a:r>
              <a:rPr lang="en-GB" dirty="0">
                <a:solidFill>
                  <a:srgbClr val="00437A"/>
                </a:solidFill>
              </a:rPr>
              <a:t>(UACR)</a:t>
            </a:r>
          </a:p>
        </p:txBody>
      </p:sp>
      <p:sp>
        <p:nvSpPr>
          <p:cNvPr id="18" name="Rectangle 38">
            <a:extLst>
              <a:ext uri="{FF2B5EF4-FFF2-40B4-BE49-F238E27FC236}">
                <a16:creationId xmlns:a16="http://schemas.microsoft.com/office/drawing/2014/main" id="{B98D4DDE-0DF7-DE57-53B0-E829FE941346}"/>
              </a:ext>
            </a:extLst>
          </p:cNvPr>
          <p:cNvSpPr/>
          <p:nvPr/>
        </p:nvSpPr>
        <p:spPr>
          <a:xfrm>
            <a:off x="3254924" y="4179681"/>
            <a:ext cx="1388055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Proteinuria</a:t>
            </a:r>
          </a:p>
          <a:p>
            <a:pPr algn="ctr"/>
            <a:r>
              <a:rPr lang="en-GB" dirty="0">
                <a:solidFill>
                  <a:srgbClr val="00437A"/>
                </a:solidFill>
              </a:rPr>
              <a:t>(UACR)</a:t>
            </a:r>
          </a:p>
        </p:txBody>
      </p:sp>
      <p:cxnSp>
        <p:nvCxnSpPr>
          <p:cNvPr id="19" name="Straight Arrow Connector 17">
            <a:extLst>
              <a:ext uri="{FF2B5EF4-FFF2-40B4-BE49-F238E27FC236}">
                <a16:creationId xmlns:a16="http://schemas.microsoft.com/office/drawing/2014/main" id="{37AA3C22-E723-E3FD-1533-729BDB731209}"/>
              </a:ext>
            </a:extLst>
          </p:cNvPr>
          <p:cNvCxnSpPr>
            <a:cxnSpLocks/>
          </p:cNvCxnSpPr>
          <p:nvPr/>
        </p:nvCxnSpPr>
        <p:spPr>
          <a:xfrm>
            <a:off x="4042837" y="3612911"/>
            <a:ext cx="437168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816E5E69-BCBE-3BE8-BCB2-B42F5F5ADAC5}"/>
              </a:ext>
            </a:extLst>
          </p:cNvPr>
          <p:cNvSpPr/>
          <p:nvPr/>
        </p:nvSpPr>
        <p:spPr>
          <a:xfrm>
            <a:off x="4557983" y="3037367"/>
            <a:ext cx="1648488" cy="1281583"/>
          </a:xfrm>
          <a:custGeom>
            <a:avLst/>
            <a:gdLst>
              <a:gd name="connsiteX0" fmla="*/ 0 w 622780"/>
              <a:gd name="connsiteY0" fmla="*/ 311390 h 622780"/>
              <a:gd name="connsiteX1" fmla="*/ 311390 w 622780"/>
              <a:gd name="connsiteY1" fmla="*/ 0 h 622780"/>
              <a:gd name="connsiteX2" fmla="*/ 622780 w 622780"/>
              <a:gd name="connsiteY2" fmla="*/ 311390 h 622780"/>
              <a:gd name="connsiteX3" fmla="*/ 311390 w 622780"/>
              <a:gd name="connsiteY3" fmla="*/ 622780 h 622780"/>
              <a:gd name="connsiteX4" fmla="*/ 0 w 622780"/>
              <a:gd name="connsiteY4" fmla="*/ 311390 h 62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780" h="622780">
                <a:moveTo>
                  <a:pt x="0" y="311390"/>
                </a:moveTo>
                <a:cubicBezTo>
                  <a:pt x="0" y="139414"/>
                  <a:pt x="139414" y="0"/>
                  <a:pt x="311390" y="0"/>
                </a:cubicBezTo>
                <a:cubicBezTo>
                  <a:pt x="483366" y="0"/>
                  <a:pt x="622780" y="139414"/>
                  <a:pt x="622780" y="311390"/>
                </a:cubicBezTo>
                <a:cubicBezTo>
                  <a:pt x="622780" y="483366"/>
                  <a:pt x="483366" y="622780"/>
                  <a:pt x="311390" y="622780"/>
                </a:cubicBezTo>
                <a:cubicBezTo>
                  <a:pt x="139414" y="622780"/>
                  <a:pt x="0" y="483366"/>
                  <a:pt x="0" y="311390"/>
                </a:cubicBezTo>
                <a:close/>
              </a:path>
            </a:pathLst>
          </a:custGeom>
          <a:solidFill>
            <a:srgbClr val="AA006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64" tIns="101364" rIns="101364" bIns="101364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dirty="0"/>
              <a:t>Dyslipidemia </a:t>
            </a:r>
            <a:r>
              <a:rPr lang="en-GB" dirty="0"/>
              <a:t>(72%)</a:t>
            </a:r>
            <a:endParaRPr lang="de-DE" kern="1200" dirty="0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9C4A6D53-0D9D-B4A6-7593-EDE8FF5B7817}"/>
              </a:ext>
            </a:extLst>
          </p:cNvPr>
          <p:cNvSpPr/>
          <p:nvPr/>
        </p:nvSpPr>
        <p:spPr>
          <a:xfrm>
            <a:off x="4557983" y="3037367"/>
            <a:ext cx="1648488" cy="1281583"/>
          </a:xfrm>
          <a:custGeom>
            <a:avLst/>
            <a:gdLst>
              <a:gd name="connsiteX0" fmla="*/ 0 w 622780"/>
              <a:gd name="connsiteY0" fmla="*/ 311390 h 622780"/>
              <a:gd name="connsiteX1" fmla="*/ 311390 w 622780"/>
              <a:gd name="connsiteY1" fmla="*/ 0 h 622780"/>
              <a:gd name="connsiteX2" fmla="*/ 622780 w 622780"/>
              <a:gd name="connsiteY2" fmla="*/ 311390 h 622780"/>
              <a:gd name="connsiteX3" fmla="*/ 311390 w 622780"/>
              <a:gd name="connsiteY3" fmla="*/ 622780 h 622780"/>
              <a:gd name="connsiteX4" fmla="*/ 0 w 622780"/>
              <a:gd name="connsiteY4" fmla="*/ 311390 h 62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780" h="622780">
                <a:moveTo>
                  <a:pt x="0" y="311390"/>
                </a:moveTo>
                <a:cubicBezTo>
                  <a:pt x="0" y="139414"/>
                  <a:pt x="139414" y="0"/>
                  <a:pt x="311390" y="0"/>
                </a:cubicBezTo>
                <a:cubicBezTo>
                  <a:pt x="483366" y="0"/>
                  <a:pt x="622780" y="139414"/>
                  <a:pt x="622780" y="311390"/>
                </a:cubicBezTo>
                <a:cubicBezTo>
                  <a:pt x="622780" y="483366"/>
                  <a:pt x="483366" y="622780"/>
                  <a:pt x="311390" y="622780"/>
                </a:cubicBezTo>
                <a:cubicBezTo>
                  <a:pt x="139414" y="622780"/>
                  <a:pt x="0" y="483366"/>
                  <a:pt x="0" y="311390"/>
                </a:cubicBezTo>
                <a:close/>
              </a:path>
            </a:pathLst>
          </a:custGeom>
          <a:solidFill>
            <a:srgbClr val="AA006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64" tIns="101364" rIns="101364" bIns="101364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dirty="0"/>
              <a:t>Dyslipidemia </a:t>
            </a:r>
            <a:r>
              <a:rPr lang="en-GB" dirty="0"/>
              <a:t>(72%)</a:t>
            </a:r>
            <a:endParaRPr lang="de-DE" kern="1200" dirty="0"/>
          </a:p>
        </p:txBody>
      </p:sp>
      <p:cxnSp>
        <p:nvCxnSpPr>
          <p:cNvPr id="22" name="Straight Arrow Connector 56">
            <a:extLst>
              <a:ext uri="{FF2B5EF4-FFF2-40B4-BE49-F238E27FC236}">
                <a16:creationId xmlns:a16="http://schemas.microsoft.com/office/drawing/2014/main" id="{14BC58D5-55E8-4B52-0940-DA6AE44DA4CD}"/>
              </a:ext>
            </a:extLst>
          </p:cNvPr>
          <p:cNvCxnSpPr>
            <a:cxnSpLocks/>
          </p:cNvCxnSpPr>
          <p:nvPr/>
        </p:nvCxnSpPr>
        <p:spPr>
          <a:xfrm flipV="1">
            <a:off x="5700939" y="2191763"/>
            <a:ext cx="614797" cy="922048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48">
            <a:extLst>
              <a:ext uri="{FF2B5EF4-FFF2-40B4-BE49-F238E27FC236}">
                <a16:creationId xmlns:a16="http://schemas.microsoft.com/office/drawing/2014/main" id="{3BB4A534-4305-A4FE-C7F3-C14B24349688}"/>
              </a:ext>
            </a:extLst>
          </p:cNvPr>
          <p:cNvSpPr/>
          <p:nvPr/>
        </p:nvSpPr>
        <p:spPr>
          <a:xfrm>
            <a:off x="6389027" y="1834143"/>
            <a:ext cx="1832841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High Cholesterol</a:t>
            </a:r>
            <a:br>
              <a:rPr lang="en-GB" dirty="0">
                <a:solidFill>
                  <a:srgbClr val="296DC0"/>
                </a:solidFill>
              </a:rPr>
            </a:br>
            <a:r>
              <a:rPr lang="en-GB" dirty="0">
                <a:solidFill>
                  <a:srgbClr val="296DC0"/>
                </a:solidFill>
              </a:rPr>
              <a:t>(27%)</a:t>
            </a:r>
          </a:p>
        </p:txBody>
      </p:sp>
      <p:cxnSp>
        <p:nvCxnSpPr>
          <p:cNvPr id="29" name="Straight Arrow Connector 56">
            <a:extLst>
              <a:ext uri="{FF2B5EF4-FFF2-40B4-BE49-F238E27FC236}">
                <a16:creationId xmlns:a16="http://schemas.microsoft.com/office/drawing/2014/main" id="{1844BD30-C273-50A0-1BE6-EA112410377F}"/>
              </a:ext>
            </a:extLst>
          </p:cNvPr>
          <p:cNvCxnSpPr>
            <a:cxnSpLocks/>
          </p:cNvCxnSpPr>
          <p:nvPr/>
        </p:nvCxnSpPr>
        <p:spPr>
          <a:xfrm flipV="1">
            <a:off x="6008940" y="3056670"/>
            <a:ext cx="333639" cy="274223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48">
            <a:extLst>
              <a:ext uri="{FF2B5EF4-FFF2-40B4-BE49-F238E27FC236}">
                <a16:creationId xmlns:a16="http://schemas.microsoft.com/office/drawing/2014/main" id="{B92A0D5B-E9D4-73AF-A711-024A4027059B}"/>
              </a:ext>
            </a:extLst>
          </p:cNvPr>
          <p:cNvSpPr/>
          <p:nvPr/>
        </p:nvSpPr>
        <p:spPr>
          <a:xfrm>
            <a:off x="6439083" y="2846604"/>
            <a:ext cx="183284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296DC0"/>
                </a:solidFill>
              </a:rPr>
              <a:t>High LDL-Cholesterol (15%)</a:t>
            </a:r>
          </a:p>
        </p:txBody>
      </p:sp>
      <p:cxnSp>
        <p:nvCxnSpPr>
          <p:cNvPr id="31" name="Straight Arrow Connector 56">
            <a:extLst>
              <a:ext uri="{FF2B5EF4-FFF2-40B4-BE49-F238E27FC236}">
                <a16:creationId xmlns:a16="http://schemas.microsoft.com/office/drawing/2014/main" id="{444C8132-18C9-B0D0-8C0A-A6E13B603FB4}"/>
              </a:ext>
            </a:extLst>
          </p:cNvPr>
          <p:cNvCxnSpPr>
            <a:cxnSpLocks/>
          </p:cNvCxnSpPr>
          <p:nvPr/>
        </p:nvCxnSpPr>
        <p:spPr>
          <a:xfrm>
            <a:off x="6088124" y="3990653"/>
            <a:ext cx="237374" cy="106306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48">
            <a:extLst>
              <a:ext uri="{FF2B5EF4-FFF2-40B4-BE49-F238E27FC236}">
                <a16:creationId xmlns:a16="http://schemas.microsoft.com/office/drawing/2014/main" id="{BDEEC03A-483D-69F9-A0CF-0AF5783B2815}"/>
              </a:ext>
            </a:extLst>
          </p:cNvPr>
          <p:cNvSpPr/>
          <p:nvPr/>
        </p:nvSpPr>
        <p:spPr>
          <a:xfrm>
            <a:off x="6414266" y="3792131"/>
            <a:ext cx="1885478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Low HDL-Cholesterol (32%)</a:t>
            </a:r>
          </a:p>
        </p:txBody>
      </p:sp>
      <p:cxnSp>
        <p:nvCxnSpPr>
          <p:cNvPr id="33" name="Straight Arrow Connector 56">
            <a:extLst>
              <a:ext uri="{FF2B5EF4-FFF2-40B4-BE49-F238E27FC236}">
                <a16:creationId xmlns:a16="http://schemas.microsoft.com/office/drawing/2014/main" id="{FF7A9C4A-F9B1-4D81-E0FA-E6D480334090}"/>
              </a:ext>
            </a:extLst>
          </p:cNvPr>
          <p:cNvCxnSpPr>
            <a:cxnSpLocks/>
          </p:cNvCxnSpPr>
          <p:nvPr/>
        </p:nvCxnSpPr>
        <p:spPr>
          <a:xfrm>
            <a:off x="5694852" y="4277693"/>
            <a:ext cx="630646" cy="787608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>
            <a:extLst>
              <a:ext uri="{FF2B5EF4-FFF2-40B4-BE49-F238E27FC236}">
                <a16:creationId xmlns:a16="http://schemas.microsoft.com/office/drawing/2014/main" id="{1ABD3040-8028-DD88-BF26-43AC7D1F6AFC}"/>
              </a:ext>
            </a:extLst>
          </p:cNvPr>
          <p:cNvSpPr/>
          <p:nvPr/>
        </p:nvSpPr>
        <p:spPr>
          <a:xfrm>
            <a:off x="6366163" y="4816091"/>
            <a:ext cx="1878567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High Triglycerides</a:t>
            </a:r>
          </a:p>
          <a:p>
            <a:pPr algn="ctr"/>
            <a:r>
              <a:rPr lang="en-GB" dirty="0">
                <a:solidFill>
                  <a:srgbClr val="296DC0"/>
                </a:solidFill>
              </a:rPr>
              <a:t>(55%)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692BD958-67F8-37F7-39FF-A8FBFA552473}"/>
              </a:ext>
            </a:extLst>
          </p:cNvPr>
          <p:cNvSpPr/>
          <p:nvPr/>
        </p:nvSpPr>
        <p:spPr>
          <a:xfrm>
            <a:off x="9269881" y="1713126"/>
            <a:ext cx="2238144" cy="332729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Statistical modelling</a:t>
            </a:r>
          </a:p>
        </p:txBody>
      </p:sp>
      <p:sp>
        <p:nvSpPr>
          <p:cNvPr id="37" name="Up Arrow 10">
            <a:extLst>
              <a:ext uri="{FF2B5EF4-FFF2-40B4-BE49-F238E27FC236}">
                <a16:creationId xmlns:a16="http://schemas.microsoft.com/office/drawing/2014/main" id="{B199ED9B-26D2-901C-81AC-B24EB19F0A9D}"/>
              </a:ext>
            </a:extLst>
          </p:cNvPr>
          <p:cNvSpPr/>
          <p:nvPr/>
        </p:nvSpPr>
        <p:spPr>
          <a:xfrm>
            <a:off x="8637988" y="2223080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48BCDEDC-A700-4157-6A28-3E37071CC3F3}"/>
              </a:ext>
            </a:extLst>
          </p:cNvPr>
          <p:cNvSpPr txBox="1"/>
          <p:nvPr/>
        </p:nvSpPr>
        <p:spPr>
          <a:xfrm>
            <a:off x="9117696" y="2140660"/>
            <a:ext cx="248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Glom.Disease</a:t>
            </a:r>
            <a:r>
              <a:rPr lang="de-DE" dirty="0"/>
              <a:t>, UACR, BMI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4077B158-FDE1-34F7-FE67-307B17DD39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654" y="2764306"/>
            <a:ext cx="3383573" cy="24386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EB391B85-C9C4-0AE5-7C34-582D6637200F}"/>
              </a:ext>
            </a:extLst>
          </p:cNvPr>
          <p:cNvSpPr txBox="1"/>
          <p:nvPr/>
        </p:nvSpPr>
        <p:spPr>
          <a:xfrm>
            <a:off x="9179186" y="2898933"/>
            <a:ext cx="248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Glom</a:t>
            </a:r>
            <a:r>
              <a:rPr lang="de-DE" dirty="0"/>
              <a:t>. Disease, UACR, Lack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</a:t>
            </a:r>
            <a:r>
              <a:rPr lang="de-DE" dirty="0" err="1"/>
              <a:t>activity</a:t>
            </a:r>
            <a:endParaRPr lang="de-DE" dirty="0"/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2049B3BE-0219-C0C0-BF26-0E155C0B9965}"/>
              </a:ext>
            </a:extLst>
          </p:cNvPr>
          <p:cNvCxnSpPr>
            <a:cxnSpLocks/>
          </p:cNvCxnSpPr>
          <p:nvPr/>
        </p:nvCxnSpPr>
        <p:spPr>
          <a:xfrm>
            <a:off x="8426183" y="3627428"/>
            <a:ext cx="336991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2FF37FE4-DE83-F771-6805-99B0EFA450D3}"/>
              </a:ext>
            </a:extLst>
          </p:cNvPr>
          <p:cNvSpPr txBox="1"/>
          <p:nvPr/>
        </p:nvSpPr>
        <p:spPr>
          <a:xfrm>
            <a:off x="9637786" y="3964797"/>
            <a:ext cx="1027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Age, CRP</a:t>
            </a:r>
          </a:p>
        </p:txBody>
      </p: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87EBC8ED-C6FD-49C0-79D4-AEAB0A6F6B38}"/>
              </a:ext>
            </a:extLst>
          </p:cNvPr>
          <p:cNvCxnSpPr>
            <a:cxnSpLocks/>
          </p:cNvCxnSpPr>
          <p:nvPr/>
        </p:nvCxnSpPr>
        <p:spPr>
          <a:xfrm>
            <a:off x="8426183" y="4671497"/>
            <a:ext cx="336991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06B8E5FE-3F57-0B15-C673-7171AFB5DF3F}"/>
              </a:ext>
            </a:extLst>
          </p:cNvPr>
          <p:cNvSpPr txBox="1"/>
          <p:nvPr/>
        </p:nvSpPr>
        <p:spPr>
          <a:xfrm>
            <a:off x="9179186" y="4870250"/>
            <a:ext cx="25001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BMI, </a:t>
            </a:r>
            <a:r>
              <a:rPr lang="de-DE" dirty="0" err="1"/>
              <a:t>Diast</a:t>
            </a:r>
            <a:r>
              <a:rPr lang="de-DE" dirty="0"/>
              <a:t>. BP</a:t>
            </a:r>
          </a:p>
          <a:p>
            <a:endParaRPr lang="de-DE" sz="1600" dirty="0"/>
          </a:p>
        </p:txBody>
      </p:sp>
      <p:sp>
        <p:nvSpPr>
          <p:cNvPr id="45" name="Up Arrow 10">
            <a:extLst>
              <a:ext uri="{FF2B5EF4-FFF2-40B4-BE49-F238E27FC236}">
                <a16:creationId xmlns:a16="http://schemas.microsoft.com/office/drawing/2014/main" id="{C59925B3-0EA6-16BB-1AF5-2F8C64C10DBA}"/>
              </a:ext>
            </a:extLst>
          </p:cNvPr>
          <p:cNvSpPr/>
          <p:nvPr/>
        </p:nvSpPr>
        <p:spPr>
          <a:xfrm>
            <a:off x="8593047" y="3061548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Up Arrow 10">
            <a:extLst>
              <a:ext uri="{FF2B5EF4-FFF2-40B4-BE49-F238E27FC236}">
                <a16:creationId xmlns:a16="http://schemas.microsoft.com/office/drawing/2014/main" id="{B17A516F-188C-5E42-960C-C4EC5C194B0E}"/>
              </a:ext>
            </a:extLst>
          </p:cNvPr>
          <p:cNvSpPr/>
          <p:nvPr/>
        </p:nvSpPr>
        <p:spPr>
          <a:xfrm>
            <a:off x="8671199" y="4027051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Up Arrow 10">
            <a:extLst>
              <a:ext uri="{FF2B5EF4-FFF2-40B4-BE49-F238E27FC236}">
                <a16:creationId xmlns:a16="http://schemas.microsoft.com/office/drawing/2014/main" id="{2032453D-5ECF-336E-6EF8-4DE885B295C1}"/>
              </a:ext>
            </a:extLst>
          </p:cNvPr>
          <p:cNvSpPr/>
          <p:nvPr/>
        </p:nvSpPr>
        <p:spPr>
          <a:xfrm>
            <a:off x="8696359" y="4994045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7C42CD7-9731-5A3B-1033-6B77C2604A38}"/>
              </a:ext>
            </a:extLst>
          </p:cNvPr>
          <p:cNvSpPr/>
          <p:nvPr/>
        </p:nvSpPr>
        <p:spPr>
          <a:xfrm>
            <a:off x="2300179" y="3030132"/>
            <a:ext cx="1648488" cy="1281583"/>
          </a:xfrm>
          <a:custGeom>
            <a:avLst/>
            <a:gdLst>
              <a:gd name="connsiteX0" fmla="*/ 0 w 622780"/>
              <a:gd name="connsiteY0" fmla="*/ 311390 h 622780"/>
              <a:gd name="connsiteX1" fmla="*/ 311390 w 622780"/>
              <a:gd name="connsiteY1" fmla="*/ 0 h 622780"/>
              <a:gd name="connsiteX2" fmla="*/ 622780 w 622780"/>
              <a:gd name="connsiteY2" fmla="*/ 311390 h 622780"/>
              <a:gd name="connsiteX3" fmla="*/ 311390 w 622780"/>
              <a:gd name="connsiteY3" fmla="*/ 622780 h 622780"/>
              <a:gd name="connsiteX4" fmla="*/ 0 w 622780"/>
              <a:gd name="connsiteY4" fmla="*/ 311390 h 62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780" h="622780">
                <a:moveTo>
                  <a:pt x="0" y="311390"/>
                </a:moveTo>
                <a:cubicBezTo>
                  <a:pt x="0" y="139414"/>
                  <a:pt x="139414" y="0"/>
                  <a:pt x="311390" y="0"/>
                </a:cubicBezTo>
                <a:cubicBezTo>
                  <a:pt x="483366" y="0"/>
                  <a:pt x="622780" y="139414"/>
                  <a:pt x="622780" y="311390"/>
                </a:cubicBezTo>
                <a:cubicBezTo>
                  <a:pt x="622780" y="483366"/>
                  <a:pt x="483366" y="622780"/>
                  <a:pt x="311390" y="622780"/>
                </a:cubicBezTo>
                <a:cubicBezTo>
                  <a:pt x="139414" y="622780"/>
                  <a:pt x="0" y="483366"/>
                  <a:pt x="0" y="311390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64" tIns="101364" rIns="101364" bIns="101364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dirty="0"/>
              <a:t>Seru</a:t>
            </a:r>
            <a:r>
              <a:rPr lang="en-GB" dirty="0"/>
              <a:t>m Lipid Levels</a:t>
            </a:r>
            <a:endParaRPr lang="de-DE" kern="1200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61</cp:revision>
  <dcterms:created xsi:type="dcterms:W3CDTF">2019-06-13T12:30:18Z</dcterms:created>
  <dcterms:modified xsi:type="dcterms:W3CDTF">2024-04-23T21:03:28Z</dcterms:modified>
</cp:coreProperties>
</file>