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D2EEFD-8775-4D14-9788-6528ACCB3B1B}" v="11" dt="2024-05-16T11:13:31.1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rh-my.sharepoint.com/personal/magnus_linden_regionhalland_se/Documents/Forskning%20UVI%20-%20reflux/Mina%20artiklar/Artikel%201/Figurer%20artikel%201.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rh-my.sharepoint.com/personal/magnus_linden_regionhalland_se/Documents/Forskning%20UVI%20-%20reflux/Mina%20artiklar/Artikel%201/Figurer%20artikel%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layout>
        <c:manualLayout>
          <c:xMode val="edge"/>
          <c:yMode val="edge"/>
          <c:x val="0.14883827518081968"/>
          <c:y val="0.10298770786969014"/>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'[Figurer artikel 1.xlsx]Grad av scar'!$V$1</c:f>
              <c:strCache>
                <c:ptCount val="1"/>
                <c:pt idx="0">
                  <c:v>Boys n=66</c:v>
                </c:pt>
              </c:strCache>
            </c:strRef>
          </c:tx>
          <c:dPt>
            <c:idx val="0"/>
            <c:bubble3D val="0"/>
            <c:spPr>
              <a:solidFill>
                <a:schemeClr val="accent1">
                  <a:tint val="58000"/>
                </a:schemeClr>
              </a:solidFill>
              <a:ln w="19050">
                <a:solidFill>
                  <a:schemeClr val="lt1"/>
                </a:solidFill>
              </a:ln>
              <a:effectLst/>
            </c:spPr>
            <c:extLst>
              <c:ext xmlns:c16="http://schemas.microsoft.com/office/drawing/2014/chart" uri="{C3380CC4-5D6E-409C-BE32-E72D297353CC}">
                <c16:uniqueId val="{00000001-E9BC-4199-ACD4-9BEF66644E89}"/>
              </c:ext>
            </c:extLst>
          </c:dPt>
          <c:dPt>
            <c:idx val="1"/>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3-E9BC-4199-ACD4-9BEF66644E89}"/>
              </c:ext>
            </c:extLst>
          </c:dPt>
          <c:dPt>
            <c:idx val="2"/>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5-E9BC-4199-ACD4-9BEF66644E89}"/>
              </c:ext>
            </c:extLst>
          </c:dPt>
          <c:dPt>
            <c:idx val="3"/>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7-E9BC-4199-ACD4-9BEF66644E89}"/>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9BC-4199-ACD4-9BEF66644E89}"/>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9BC-4199-ACD4-9BEF66644E89}"/>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9BC-4199-ACD4-9BEF66644E89}"/>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9BC-4199-ACD4-9BEF66644E89}"/>
                </c:ext>
              </c:extLst>
            </c:dLbl>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'[Figurer artikel 1.xlsx]Grad av scar'!$U$2:$U$5</c:f>
              <c:strCache>
                <c:ptCount val="4"/>
                <c:pt idx="0">
                  <c:v>45-50%</c:v>
                </c:pt>
                <c:pt idx="1">
                  <c:v>40-44%</c:v>
                </c:pt>
                <c:pt idx="2">
                  <c:v>30-39%</c:v>
                </c:pt>
                <c:pt idx="3">
                  <c:v>&lt;30%</c:v>
                </c:pt>
              </c:strCache>
            </c:strRef>
          </c:cat>
          <c:val>
            <c:numRef>
              <c:f>'[Figurer artikel 1.xlsx]Grad av scar'!$V$2:$V$5</c:f>
              <c:numCache>
                <c:formatCode>General</c:formatCode>
                <c:ptCount val="4"/>
                <c:pt idx="0">
                  <c:v>11</c:v>
                </c:pt>
                <c:pt idx="1">
                  <c:v>23</c:v>
                </c:pt>
                <c:pt idx="2">
                  <c:v>13</c:v>
                </c:pt>
                <c:pt idx="3">
                  <c:v>19</c:v>
                </c:pt>
              </c:numCache>
            </c:numRef>
          </c:val>
          <c:extLst>
            <c:ext xmlns:c16="http://schemas.microsoft.com/office/drawing/2014/chart" uri="{C3380CC4-5D6E-409C-BE32-E72D297353CC}">
              <c16:uniqueId val="{00000008-E9BC-4199-ACD4-9BEF66644E89}"/>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7334898285512745"/>
          <c:y val="0.37411405796882929"/>
          <c:w val="0.28909738034645949"/>
          <c:h val="0.6167387462361591"/>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layout>
        <c:manualLayout>
          <c:xMode val="edge"/>
          <c:yMode val="edge"/>
          <c:x val="0.35502971877730516"/>
          <c:y val="0.11586126482014787"/>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pieChart>
        <c:varyColors val="1"/>
        <c:ser>
          <c:idx val="0"/>
          <c:order val="0"/>
          <c:tx>
            <c:strRef>
              <c:f>'[Figurer artikel 1.xlsx]Grad av scar'!$W$8</c:f>
              <c:strCache>
                <c:ptCount val="1"/>
                <c:pt idx="0">
                  <c:v>Girls n=60</c:v>
                </c:pt>
              </c:strCache>
            </c:strRef>
          </c:tx>
          <c:dPt>
            <c:idx val="0"/>
            <c:bubble3D val="0"/>
            <c:spPr>
              <a:solidFill>
                <a:schemeClr val="accent1">
                  <a:tint val="58000"/>
                </a:schemeClr>
              </a:solidFill>
              <a:ln w="19050">
                <a:solidFill>
                  <a:schemeClr val="lt1"/>
                </a:solidFill>
              </a:ln>
              <a:effectLst/>
            </c:spPr>
            <c:extLst>
              <c:ext xmlns:c16="http://schemas.microsoft.com/office/drawing/2014/chart" uri="{C3380CC4-5D6E-409C-BE32-E72D297353CC}">
                <c16:uniqueId val="{00000001-098B-4C29-A9F8-0D2EF5DE231F}"/>
              </c:ext>
            </c:extLst>
          </c:dPt>
          <c:dPt>
            <c:idx val="1"/>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3-098B-4C29-A9F8-0D2EF5DE231F}"/>
              </c:ext>
            </c:extLst>
          </c:dPt>
          <c:dPt>
            <c:idx val="2"/>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5-098B-4C29-A9F8-0D2EF5DE231F}"/>
              </c:ext>
            </c:extLst>
          </c:dPt>
          <c:dPt>
            <c:idx val="3"/>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7-098B-4C29-A9F8-0D2EF5DE231F}"/>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'[Figurer artikel 1.xlsx]Grad av scar'!$V$9:$V$12</c:f>
              <c:strCache>
                <c:ptCount val="4"/>
                <c:pt idx="0">
                  <c:v>45-50%</c:v>
                </c:pt>
                <c:pt idx="1">
                  <c:v>40-44%</c:v>
                </c:pt>
                <c:pt idx="2">
                  <c:v>30-39%</c:v>
                </c:pt>
                <c:pt idx="3">
                  <c:v>&lt;30%</c:v>
                </c:pt>
              </c:strCache>
            </c:strRef>
          </c:cat>
          <c:val>
            <c:numRef>
              <c:f>'[Figurer artikel 1.xlsx]Grad av scar'!$W$9:$W$12</c:f>
              <c:numCache>
                <c:formatCode>General</c:formatCode>
                <c:ptCount val="4"/>
                <c:pt idx="0">
                  <c:v>19</c:v>
                </c:pt>
                <c:pt idx="1">
                  <c:v>32</c:v>
                </c:pt>
                <c:pt idx="2">
                  <c:v>5</c:v>
                </c:pt>
                <c:pt idx="3">
                  <c:v>4</c:v>
                </c:pt>
              </c:numCache>
            </c:numRef>
          </c:val>
          <c:extLst>
            <c:ext xmlns:c16="http://schemas.microsoft.com/office/drawing/2014/chart" uri="{C3380CC4-5D6E-409C-BE32-E72D297353CC}">
              <c16:uniqueId val="{00000008-098B-4C29-A9F8-0D2EF5DE231F}"/>
            </c:ext>
          </c:extLst>
        </c:ser>
        <c:dLbls>
          <c:dLblPos val="bestFit"/>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A19A565-2521-BBF8-2B83-8F4EEEAB9D5C}"/>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AE17EAB1-3C93-B348-0CA1-882AB69CCC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0C2C1DD-BC66-914D-D4FC-B9B5E0F44E12}"/>
              </a:ext>
            </a:extLst>
          </p:cNvPr>
          <p:cNvSpPr>
            <a:spLocks noGrp="1"/>
          </p:cNvSpPr>
          <p:nvPr>
            <p:ph type="dt" sz="half" idx="10"/>
          </p:nvPr>
        </p:nvSpPr>
        <p:spPr/>
        <p:txBody>
          <a:bodyPr/>
          <a:lstStyle/>
          <a:p>
            <a:fld id="{53665324-56E7-4FBC-80D2-6CE15F769DD3}" type="datetimeFigureOut">
              <a:rPr lang="sv-SE" smtClean="0"/>
              <a:t>2024-05-16</a:t>
            </a:fld>
            <a:endParaRPr lang="sv-SE"/>
          </a:p>
        </p:txBody>
      </p:sp>
      <p:sp>
        <p:nvSpPr>
          <p:cNvPr id="5" name="Platshållare för sidfot 4">
            <a:extLst>
              <a:ext uri="{FF2B5EF4-FFF2-40B4-BE49-F238E27FC236}">
                <a16:creationId xmlns:a16="http://schemas.microsoft.com/office/drawing/2014/main" id="{E81E31AB-F9A6-D7DD-14BA-6280D5BA101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6C62FB3-BD6F-8359-E34F-48CF0F87C9B4}"/>
              </a:ext>
            </a:extLst>
          </p:cNvPr>
          <p:cNvSpPr>
            <a:spLocks noGrp="1"/>
          </p:cNvSpPr>
          <p:nvPr>
            <p:ph type="sldNum" sz="quarter" idx="12"/>
          </p:nvPr>
        </p:nvSpPr>
        <p:spPr/>
        <p:txBody>
          <a:bodyPr/>
          <a:lstStyle/>
          <a:p>
            <a:fld id="{10CC315A-6641-48B6-8D89-EA31697FEC25}" type="slidenum">
              <a:rPr lang="sv-SE" smtClean="0"/>
              <a:t>‹#›</a:t>
            </a:fld>
            <a:endParaRPr lang="sv-SE"/>
          </a:p>
        </p:txBody>
      </p:sp>
    </p:spTree>
    <p:extLst>
      <p:ext uri="{BB962C8B-B14F-4D97-AF65-F5344CB8AC3E}">
        <p14:creationId xmlns:p14="http://schemas.microsoft.com/office/powerpoint/2010/main" val="4265691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9595F2-2094-4921-EA0E-7B40734DDF8B}"/>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DB5306E-DCEB-C1A3-78E0-F318F42FCB83}"/>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C70FD87-8961-47EF-622B-8481A7941ED3}"/>
              </a:ext>
            </a:extLst>
          </p:cNvPr>
          <p:cNvSpPr>
            <a:spLocks noGrp="1"/>
          </p:cNvSpPr>
          <p:nvPr>
            <p:ph type="dt" sz="half" idx="10"/>
          </p:nvPr>
        </p:nvSpPr>
        <p:spPr/>
        <p:txBody>
          <a:bodyPr/>
          <a:lstStyle/>
          <a:p>
            <a:fld id="{53665324-56E7-4FBC-80D2-6CE15F769DD3}" type="datetimeFigureOut">
              <a:rPr lang="sv-SE" smtClean="0"/>
              <a:t>2024-05-16</a:t>
            </a:fld>
            <a:endParaRPr lang="sv-SE"/>
          </a:p>
        </p:txBody>
      </p:sp>
      <p:sp>
        <p:nvSpPr>
          <p:cNvPr id="5" name="Platshållare för sidfot 4">
            <a:extLst>
              <a:ext uri="{FF2B5EF4-FFF2-40B4-BE49-F238E27FC236}">
                <a16:creationId xmlns:a16="http://schemas.microsoft.com/office/drawing/2014/main" id="{B3B6CDFE-79B4-682D-0E37-AE0E755DBD0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AA9055B-F91F-0B19-6CA6-72DF3CD7FF2C}"/>
              </a:ext>
            </a:extLst>
          </p:cNvPr>
          <p:cNvSpPr>
            <a:spLocks noGrp="1"/>
          </p:cNvSpPr>
          <p:nvPr>
            <p:ph type="sldNum" sz="quarter" idx="12"/>
          </p:nvPr>
        </p:nvSpPr>
        <p:spPr/>
        <p:txBody>
          <a:bodyPr/>
          <a:lstStyle/>
          <a:p>
            <a:fld id="{10CC315A-6641-48B6-8D89-EA31697FEC25}" type="slidenum">
              <a:rPr lang="sv-SE" smtClean="0"/>
              <a:t>‹#›</a:t>
            </a:fld>
            <a:endParaRPr lang="sv-SE"/>
          </a:p>
        </p:txBody>
      </p:sp>
    </p:spTree>
    <p:extLst>
      <p:ext uri="{BB962C8B-B14F-4D97-AF65-F5344CB8AC3E}">
        <p14:creationId xmlns:p14="http://schemas.microsoft.com/office/powerpoint/2010/main" val="530107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A37DA61A-D160-B850-94F7-4B9B440D3FC5}"/>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7E1019D-3EF4-319E-0A32-5C6D4D8D42F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15082DC-95B1-3C43-8537-B564166CAAE7}"/>
              </a:ext>
            </a:extLst>
          </p:cNvPr>
          <p:cNvSpPr>
            <a:spLocks noGrp="1"/>
          </p:cNvSpPr>
          <p:nvPr>
            <p:ph type="dt" sz="half" idx="10"/>
          </p:nvPr>
        </p:nvSpPr>
        <p:spPr/>
        <p:txBody>
          <a:bodyPr/>
          <a:lstStyle/>
          <a:p>
            <a:fld id="{53665324-56E7-4FBC-80D2-6CE15F769DD3}" type="datetimeFigureOut">
              <a:rPr lang="sv-SE" smtClean="0"/>
              <a:t>2024-05-16</a:t>
            </a:fld>
            <a:endParaRPr lang="sv-SE"/>
          </a:p>
        </p:txBody>
      </p:sp>
      <p:sp>
        <p:nvSpPr>
          <p:cNvPr id="5" name="Platshållare för sidfot 4">
            <a:extLst>
              <a:ext uri="{FF2B5EF4-FFF2-40B4-BE49-F238E27FC236}">
                <a16:creationId xmlns:a16="http://schemas.microsoft.com/office/drawing/2014/main" id="{BD22C67E-D856-B589-65BD-299604C2501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725082F-B484-B163-119A-ADFD1A2251DB}"/>
              </a:ext>
            </a:extLst>
          </p:cNvPr>
          <p:cNvSpPr>
            <a:spLocks noGrp="1"/>
          </p:cNvSpPr>
          <p:nvPr>
            <p:ph type="sldNum" sz="quarter" idx="12"/>
          </p:nvPr>
        </p:nvSpPr>
        <p:spPr/>
        <p:txBody>
          <a:bodyPr/>
          <a:lstStyle/>
          <a:p>
            <a:fld id="{10CC315A-6641-48B6-8D89-EA31697FEC25}" type="slidenum">
              <a:rPr lang="sv-SE" smtClean="0"/>
              <a:t>‹#›</a:t>
            </a:fld>
            <a:endParaRPr lang="sv-SE"/>
          </a:p>
        </p:txBody>
      </p:sp>
    </p:spTree>
    <p:extLst>
      <p:ext uri="{BB962C8B-B14F-4D97-AF65-F5344CB8AC3E}">
        <p14:creationId xmlns:p14="http://schemas.microsoft.com/office/powerpoint/2010/main" val="34849494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4265637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D7AB39-8D72-30AD-B141-EB818294060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A5856AE-49F3-80B9-9DE5-7E08427A68F7}"/>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8A8933E-45B6-6582-476C-D948DBAB6C7B}"/>
              </a:ext>
            </a:extLst>
          </p:cNvPr>
          <p:cNvSpPr>
            <a:spLocks noGrp="1"/>
          </p:cNvSpPr>
          <p:nvPr>
            <p:ph type="dt" sz="half" idx="10"/>
          </p:nvPr>
        </p:nvSpPr>
        <p:spPr/>
        <p:txBody>
          <a:bodyPr/>
          <a:lstStyle/>
          <a:p>
            <a:fld id="{53665324-56E7-4FBC-80D2-6CE15F769DD3}" type="datetimeFigureOut">
              <a:rPr lang="sv-SE" smtClean="0"/>
              <a:t>2024-05-16</a:t>
            </a:fld>
            <a:endParaRPr lang="sv-SE"/>
          </a:p>
        </p:txBody>
      </p:sp>
      <p:sp>
        <p:nvSpPr>
          <p:cNvPr id="5" name="Platshållare för sidfot 4">
            <a:extLst>
              <a:ext uri="{FF2B5EF4-FFF2-40B4-BE49-F238E27FC236}">
                <a16:creationId xmlns:a16="http://schemas.microsoft.com/office/drawing/2014/main" id="{48FC3511-BBA7-2349-E3A1-056EFCF407D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D120361-59F1-C6CE-0545-8AFEE0494C89}"/>
              </a:ext>
            </a:extLst>
          </p:cNvPr>
          <p:cNvSpPr>
            <a:spLocks noGrp="1"/>
          </p:cNvSpPr>
          <p:nvPr>
            <p:ph type="sldNum" sz="quarter" idx="12"/>
          </p:nvPr>
        </p:nvSpPr>
        <p:spPr/>
        <p:txBody>
          <a:bodyPr/>
          <a:lstStyle/>
          <a:p>
            <a:fld id="{10CC315A-6641-48B6-8D89-EA31697FEC25}" type="slidenum">
              <a:rPr lang="sv-SE" smtClean="0"/>
              <a:t>‹#›</a:t>
            </a:fld>
            <a:endParaRPr lang="sv-SE"/>
          </a:p>
        </p:txBody>
      </p:sp>
    </p:spTree>
    <p:extLst>
      <p:ext uri="{BB962C8B-B14F-4D97-AF65-F5344CB8AC3E}">
        <p14:creationId xmlns:p14="http://schemas.microsoft.com/office/powerpoint/2010/main" val="1782959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8BB387-F0B4-22CD-977D-CAA301FFAA3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30B5B598-D42B-C066-1168-1238BA8CC1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E9322E95-8E8D-3F42-6353-FBD99892C465}"/>
              </a:ext>
            </a:extLst>
          </p:cNvPr>
          <p:cNvSpPr>
            <a:spLocks noGrp="1"/>
          </p:cNvSpPr>
          <p:nvPr>
            <p:ph type="dt" sz="half" idx="10"/>
          </p:nvPr>
        </p:nvSpPr>
        <p:spPr/>
        <p:txBody>
          <a:bodyPr/>
          <a:lstStyle/>
          <a:p>
            <a:fld id="{53665324-56E7-4FBC-80D2-6CE15F769DD3}" type="datetimeFigureOut">
              <a:rPr lang="sv-SE" smtClean="0"/>
              <a:t>2024-05-16</a:t>
            </a:fld>
            <a:endParaRPr lang="sv-SE"/>
          </a:p>
        </p:txBody>
      </p:sp>
      <p:sp>
        <p:nvSpPr>
          <p:cNvPr id="5" name="Platshållare för sidfot 4">
            <a:extLst>
              <a:ext uri="{FF2B5EF4-FFF2-40B4-BE49-F238E27FC236}">
                <a16:creationId xmlns:a16="http://schemas.microsoft.com/office/drawing/2014/main" id="{91D85FFE-A689-7386-0650-2F056949223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7B36EF7-0D18-CF46-7715-D7DE6ACED8A0}"/>
              </a:ext>
            </a:extLst>
          </p:cNvPr>
          <p:cNvSpPr>
            <a:spLocks noGrp="1"/>
          </p:cNvSpPr>
          <p:nvPr>
            <p:ph type="sldNum" sz="quarter" idx="12"/>
          </p:nvPr>
        </p:nvSpPr>
        <p:spPr/>
        <p:txBody>
          <a:bodyPr/>
          <a:lstStyle/>
          <a:p>
            <a:fld id="{10CC315A-6641-48B6-8D89-EA31697FEC25}" type="slidenum">
              <a:rPr lang="sv-SE" smtClean="0"/>
              <a:t>‹#›</a:t>
            </a:fld>
            <a:endParaRPr lang="sv-SE"/>
          </a:p>
        </p:txBody>
      </p:sp>
    </p:spTree>
    <p:extLst>
      <p:ext uri="{BB962C8B-B14F-4D97-AF65-F5344CB8AC3E}">
        <p14:creationId xmlns:p14="http://schemas.microsoft.com/office/powerpoint/2010/main" val="4160626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5BEC30-C60E-4A5C-AC6C-E301BEE9206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68E7098-2028-2FF6-5909-EA9EC612B32B}"/>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06300B60-4FC1-5168-0A14-DF83F36205B3}"/>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3BCF3962-AB14-8FA4-3554-C8A32963FF7C}"/>
              </a:ext>
            </a:extLst>
          </p:cNvPr>
          <p:cNvSpPr>
            <a:spLocks noGrp="1"/>
          </p:cNvSpPr>
          <p:nvPr>
            <p:ph type="dt" sz="half" idx="10"/>
          </p:nvPr>
        </p:nvSpPr>
        <p:spPr/>
        <p:txBody>
          <a:bodyPr/>
          <a:lstStyle/>
          <a:p>
            <a:fld id="{53665324-56E7-4FBC-80D2-6CE15F769DD3}" type="datetimeFigureOut">
              <a:rPr lang="sv-SE" smtClean="0"/>
              <a:t>2024-05-16</a:t>
            </a:fld>
            <a:endParaRPr lang="sv-SE"/>
          </a:p>
        </p:txBody>
      </p:sp>
      <p:sp>
        <p:nvSpPr>
          <p:cNvPr id="6" name="Platshållare för sidfot 5">
            <a:extLst>
              <a:ext uri="{FF2B5EF4-FFF2-40B4-BE49-F238E27FC236}">
                <a16:creationId xmlns:a16="http://schemas.microsoft.com/office/drawing/2014/main" id="{851F4E68-9AA8-9750-EF96-2F4C6EAEFF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E2D75C3-6123-7C57-1221-4FFDF2A752DE}"/>
              </a:ext>
            </a:extLst>
          </p:cNvPr>
          <p:cNvSpPr>
            <a:spLocks noGrp="1"/>
          </p:cNvSpPr>
          <p:nvPr>
            <p:ph type="sldNum" sz="quarter" idx="12"/>
          </p:nvPr>
        </p:nvSpPr>
        <p:spPr/>
        <p:txBody>
          <a:bodyPr/>
          <a:lstStyle/>
          <a:p>
            <a:fld id="{10CC315A-6641-48B6-8D89-EA31697FEC25}" type="slidenum">
              <a:rPr lang="sv-SE" smtClean="0"/>
              <a:t>‹#›</a:t>
            </a:fld>
            <a:endParaRPr lang="sv-SE"/>
          </a:p>
        </p:txBody>
      </p:sp>
    </p:spTree>
    <p:extLst>
      <p:ext uri="{BB962C8B-B14F-4D97-AF65-F5344CB8AC3E}">
        <p14:creationId xmlns:p14="http://schemas.microsoft.com/office/powerpoint/2010/main" val="882806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BECA31-5D6E-3BA4-1E24-4DA0B8527F66}"/>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92B6773B-3B38-3488-7C84-7960D867E6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3C220FF-C27B-B62B-7900-DBF01075CBD4}"/>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6473DE73-6038-0636-B4AD-388BD8A80A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3CF3AB8-3C81-8051-EB9D-8FAD5973FF3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FFA5E1F-0D5D-AAAF-6DA6-2A11251A6ACC}"/>
              </a:ext>
            </a:extLst>
          </p:cNvPr>
          <p:cNvSpPr>
            <a:spLocks noGrp="1"/>
          </p:cNvSpPr>
          <p:nvPr>
            <p:ph type="dt" sz="half" idx="10"/>
          </p:nvPr>
        </p:nvSpPr>
        <p:spPr/>
        <p:txBody>
          <a:bodyPr/>
          <a:lstStyle/>
          <a:p>
            <a:fld id="{53665324-56E7-4FBC-80D2-6CE15F769DD3}" type="datetimeFigureOut">
              <a:rPr lang="sv-SE" smtClean="0"/>
              <a:t>2024-05-16</a:t>
            </a:fld>
            <a:endParaRPr lang="sv-SE"/>
          </a:p>
        </p:txBody>
      </p:sp>
      <p:sp>
        <p:nvSpPr>
          <p:cNvPr id="8" name="Platshållare för sidfot 7">
            <a:extLst>
              <a:ext uri="{FF2B5EF4-FFF2-40B4-BE49-F238E27FC236}">
                <a16:creationId xmlns:a16="http://schemas.microsoft.com/office/drawing/2014/main" id="{36A40A32-4D03-8469-51E3-5814C793DD4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886422A7-0BF0-400B-3C94-C55BEA2C7BDF}"/>
              </a:ext>
            </a:extLst>
          </p:cNvPr>
          <p:cNvSpPr>
            <a:spLocks noGrp="1"/>
          </p:cNvSpPr>
          <p:nvPr>
            <p:ph type="sldNum" sz="quarter" idx="12"/>
          </p:nvPr>
        </p:nvSpPr>
        <p:spPr/>
        <p:txBody>
          <a:bodyPr/>
          <a:lstStyle/>
          <a:p>
            <a:fld id="{10CC315A-6641-48B6-8D89-EA31697FEC25}" type="slidenum">
              <a:rPr lang="sv-SE" smtClean="0"/>
              <a:t>‹#›</a:t>
            </a:fld>
            <a:endParaRPr lang="sv-SE"/>
          </a:p>
        </p:txBody>
      </p:sp>
    </p:spTree>
    <p:extLst>
      <p:ext uri="{BB962C8B-B14F-4D97-AF65-F5344CB8AC3E}">
        <p14:creationId xmlns:p14="http://schemas.microsoft.com/office/powerpoint/2010/main" val="1595460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DAF70F-7B1D-D986-8732-43061BE58C3B}"/>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441D140-35DD-55FA-A07F-A4F5EC497174}"/>
              </a:ext>
            </a:extLst>
          </p:cNvPr>
          <p:cNvSpPr>
            <a:spLocks noGrp="1"/>
          </p:cNvSpPr>
          <p:nvPr>
            <p:ph type="dt" sz="half" idx="10"/>
          </p:nvPr>
        </p:nvSpPr>
        <p:spPr/>
        <p:txBody>
          <a:bodyPr/>
          <a:lstStyle/>
          <a:p>
            <a:fld id="{53665324-56E7-4FBC-80D2-6CE15F769DD3}" type="datetimeFigureOut">
              <a:rPr lang="sv-SE" smtClean="0"/>
              <a:t>2024-05-16</a:t>
            </a:fld>
            <a:endParaRPr lang="sv-SE"/>
          </a:p>
        </p:txBody>
      </p:sp>
      <p:sp>
        <p:nvSpPr>
          <p:cNvPr id="4" name="Platshållare för sidfot 3">
            <a:extLst>
              <a:ext uri="{FF2B5EF4-FFF2-40B4-BE49-F238E27FC236}">
                <a16:creationId xmlns:a16="http://schemas.microsoft.com/office/drawing/2014/main" id="{CA80E150-9D47-7205-ED93-2D8DF014C93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4189993-99D2-92B6-0F37-198B97AD4840}"/>
              </a:ext>
            </a:extLst>
          </p:cNvPr>
          <p:cNvSpPr>
            <a:spLocks noGrp="1"/>
          </p:cNvSpPr>
          <p:nvPr>
            <p:ph type="sldNum" sz="quarter" idx="12"/>
          </p:nvPr>
        </p:nvSpPr>
        <p:spPr/>
        <p:txBody>
          <a:bodyPr/>
          <a:lstStyle/>
          <a:p>
            <a:fld id="{10CC315A-6641-48B6-8D89-EA31697FEC25}" type="slidenum">
              <a:rPr lang="sv-SE" smtClean="0"/>
              <a:t>‹#›</a:t>
            </a:fld>
            <a:endParaRPr lang="sv-SE"/>
          </a:p>
        </p:txBody>
      </p:sp>
    </p:spTree>
    <p:extLst>
      <p:ext uri="{BB962C8B-B14F-4D97-AF65-F5344CB8AC3E}">
        <p14:creationId xmlns:p14="http://schemas.microsoft.com/office/powerpoint/2010/main" val="4121605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083DFE6-A9D4-386C-B18D-0AB76D9D1B56}"/>
              </a:ext>
            </a:extLst>
          </p:cNvPr>
          <p:cNvSpPr>
            <a:spLocks noGrp="1"/>
          </p:cNvSpPr>
          <p:nvPr>
            <p:ph type="dt" sz="half" idx="10"/>
          </p:nvPr>
        </p:nvSpPr>
        <p:spPr/>
        <p:txBody>
          <a:bodyPr/>
          <a:lstStyle/>
          <a:p>
            <a:fld id="{53665324-56E7-4FBC-80D2-6CE15F769DD3}" type="datetimeFigureOut">
              <a:rPr lang="sv-SE" smtClean="0"/>
              <a:t>2024-05-16</a:t>
            </a:fld>
            <a:endParaRPr lang="sv-SE"/>
          </a:p>
        </p:txBody>
      </p:sp>
      <p:sp>
        <p:nvSpPr>
          <p:cNvPr id="3" name="Platshållare för sidfot 2">
            <a:extLst>
              <a:ext uri="{FF2B5EF4-FFF2-40B4-BE49-F238E27FC236}">
                <a16:creationId xmlns:a16="http://schemas.microsoft.com/office/drawing/2014/main" id="{3F37D140-284C-F77B-8F53-9E7BC02387D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CDDC006-F735-6EB0-1E4B-BF9EEC81DAFC}"/>
              </a:ext>
            </a:extLst>
          </p:cNvPr>
          <p:cNvSpPr>
            <a:spLocks noGrp="1"/>
          </p:cNvSpPr>
          <p:nvPr>
            <p:ph type="sldNum" sz="quarter" idx="12"/>
          </p:nvPr>
        </p:nvSpPr>
        <p:spPr/>
        <p:txBody>
          <a:bodyPr/>
          <a:lstStyle/>
          <a:p>
            <a:fld id="{10CC315A-6641-48B6-8D89-EA31697FEC25}" type="slidenum">
              <a:rPr lang="sv-SE" smtClean="0"/>
              <a:t>‹#›</a:t>
            </a:fld>
            <a:endParaRPr lang="sv-SE"/>
          </a:p>
        </p:txBody>
      </p:sp>
    </p:spTree>
    <p:extLst>
      <p:ext uri="{BB962C8B-B14F-4D97-AF65-F5344CB8AC3E}">
        <p14:creationId xmlns:p14="http://schemas.microsoft.com/office/powerpoint/2010/main" val="1624961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B8A0D5-E695-277C-0B93-0B5B44CC6E9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FC8E3A2-644A-1C2B-3733-6BBC74FCD4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EECD28D-EF02-61B8-C58A-DDF12EB9F7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0DACED8-C69B-F8A9-B7C5-6FF21F0A9EFC}"/>
              </a:ext>
            </a:extLst>
          </p:cNvPr>
          <p:cNvSpPr>
            <a:spLocks noGrp="1"/>
          </p:cNvSpPr>
          <p:nvPr>
            <p:ph type="dt" sz="half" idx="10"/>
          </p:nvPr>
        </p:nvSpPr>
        <p:spPr/>
        <p:txBody>
          <a:bodyPr/>
          <a:lstStyle/>
          <a:p>
            <a:fld id="{53665324-56E7-4FBC-80D2-6CE15F769DD3}" type="datetimeFigureOut">
              <a:rPr lang="sv-SE" smtClean="0"/>
              <a:t>2024-05-16</a:t>
            </a:fld>
            <a:endParaRPr lang="sv-SE"/>
          </a:p>
        </p:txBody>
      </p:sp>
      <p:sp>
        <p:nvSpPr>
          <p:cNvPr id="6" name="Platshållare för sidfot 5">
            <a:extLst>
              <a:ext uri="{FF2B5EF4-FFF2-40B4-BE49-F238E27FC236}">
                <a16:creationId xmlns:a16="http://schemas.microsoft.com/office/drawing/2014/main" id="{023DB7E4-07F7-1425-E38D-2E97F111B4A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09BEFD1-A14D-EC80-F2E0-35112D9EAC84}"/>
              </a:ext>
            </a:extLst>
          </p:cNvPr>
          <p:cNvSpPr>
            <a:spLocks noGrp="1"/>
          </p:cNvSpPr>
          <p:nvPr>
            <p:ph type="sldNum" sz="quarter" idx="12"/>
          </p:nvPr>
        </p:nvSpPr>
        <p:spPr/>
        <p:txBody>
          <a:bodyPr/>
          <a:lstStyle/>
          <a:p>
            <a:fld id="{10CC315A-6641-48B6-8D89-EA31697FEC25}" type="slidenum">
              <a:rPr lang="sv-SE" smtClean="0"/>
              <a:t>‹#›</a:t>
            </a:fld>
            <a:endParaRPr lang="sv-SE"/>
          </a:p>
        </p:txBody>
      </p:sp>
    </p:spTree>
    <p:extLst>
      <p:ext uri="{BB962C8B-B14F-4D97-AF65-F5344CB8AC3E}">
        <p14:creationId xmlns:p14="http://schemas.microsoft.com/office/powerpoint/2010/main" val="814501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5DA0E8F-0684-0523-7749-54EB20FF1DB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51F34B7-9CB4-1276-D4F2-D10716D631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42FB040D-762D-768D-81AC-3A4FAF397E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07D50D7-3DC3-5BA8-2E23-F3C771A01853}"/>
              </a:ext>
            </a:extLst>
          </p:cNvPr>
          <p:cNvSpPr>
            <a:spLocks noGrp="1"/>
          </p:cNvSpPr>
          <p:nvPr>
            <p:ph type="dt" sz="half" idx="10"/>
          </p:nvPr>
        </p:nvSpPr>
        <p:spPr/>
        <p:txBody>
          <a:bodyPr/>
          <a:lstStyle/>
          <a:p>
            <a:fld id="{53665324-56E7-4FBC-80D2-6CE15F769DD3}" type="datetimeFigureOut">
              <a:rPr lang="sv-SE" smtClean="0"/>
              <a:t>2024-05-16</a:t>
            </a:fld>
            <a:endParaRPr lang="sv-SE"/>
          </a:p>
        </p:txBody>
      </p:sp>
      <p:sp>
        <p:nvSpPr>
          <p:cNvPr id="6" name="Platshållare för sidfot 5">
            <a:extLst>
              <a:ext uri="{FF2B5EF4-FFF2-40B4-BE49-F238E27FC236}">
                <a16:creationId xmlns:a16="http://schemas.microsoft.com/office/drawing/2014/main" id="{3971A228-2520-D15A-3704-5F00D3026B6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51AC5C4-597B-DE19-9DE9-A201F4708B9F}"/>
              </a:ext>
            </a:extLst>
          </p:cNvPr>
          <p:cNvSpPr>
            <a:spLocks noGrp="1"/>
          </p:cNvSpPr>
          <p:nvPr>
            <p:ph type="sldNum" sz="quarter" idx="12"/>
          </p:nvPr>
        </p:nvSpPr>
        <p:spPr/>
        <p:txBody>
          <a:bodyPr/>
          <a:lstStyle/>
          <a:p>
            <a:fld id="{10CC315A-6641-48B6-8D89-EA31697FEC25}" type="slidenum">
              <a:rPr lang="sv-SE" smtClean="0"/>
              <a:t>‹#›</a:t>
            </a:fld>
            <a:endParaRPr lang="sv-SE"/>
          </a:p>
        </p:txBody>
      </p:sp>
    </p:spTree>
    <p:extLst>
      <p:ext uri="{BB962C8B-B14F-4D97-AF65-F5344CB8AC3E}">
        <p14:creationId xmlns:p14="http://schemas.microsoft.com/office/powerpoint/2010/main" val="2863281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16D8EB5-31E0-E1C7-29CF-EBA7502604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B062706-042C-5433-78CA-DEF88CC175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5A1AEFF-A673-BB5D-734E-D5475B47FD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665324-56E7-4FBC-80D2-6CE15F769DD3}" type="datetimeFigureOut">
              <a:rPr lang="sv-SE" smtClean="0"/>
              <a:t>2024-05-16</a:t>
            </a:fld>
            <a:endParaRPr lang="sv-SE"/>
          </a:p>
        </p:txBody>
      </p:sp>
      <p:sp>
        <p:nvSpPr>
          <p:cNvPr id="5" name="Platshållare för sidfot 4">
            <a:extLst>
              <a:ext uri="{FF2B5EF4-FFF2-40B4-BE49-F238E27FC236}">
                <a16:creationId xmlns:a16="http://schemas.microsoft.com/office/drawing/2014/main" id="{2F77F1E9-3EFC-96EE-7262-C71782E1C6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3199C76E-D380-5888-DFAD-FEC312FF59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CC315A-6641-48B6-8D89-EA31697FEC25}" type="slidenum">
              <a:rPr lang="sv-SE" smtClean="0"/>
              <a:t>‹#›</a:t>
            </a:fld>
            <a:endParaRPr lang="sv-SE"/>
          </a:p>
        </p:txBody>
      </p:sp>
    </p:spTree>
    <p:extLst>
      <p:ext uri="{BB962C8B-B14F-4D97-AF65-F5344CB8AC3E}">
        <p14:creationId xmlns:p14="http://schemas.microsoft.com/office/powerpoint/2010/main" val="3116415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p:cNvSpPr txBox="1">
            <a:spLocks/>
          </p:cNvSpPr>
          <p:nvPr/>
        </p:nvSpPr>
        <p:spPr>
          <a:xfrm>
            <a:off x="0" y="0"/>
            <a:ext cx="10233660" cy="1085673"/>
          </a:xfrm>
          <a:prstGeom prst="rect">
            <a:avLst/>
          </a:prstGeom>
          <a:noFill/>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r>
              <a:rPr lang="en-US" sz="2800" b="1" dirty="0">
                <a:solidFill>
                  <a:schemeClr val="bg1"/>
                </a:solidFill>
                <a:effectLst/>
                <a:ea typeface="Calibri" panose="020F0502020204030204" pitchFamily="34" charset="0"/>
                <a:cs typeface="Times New Roman" panose="02020603050405020304" pitchFamily="18" charset="0"/>
              </a:rPr>
              <a:t>Infant urinary tract infection in Sweden – </a:t>
            </a:r>
          </a:p>
          <a:p>
            <a:pPr marL="216000" algn="l"/>
            <a:r>
              <a:rPr lang="en-US" sz="2800" b="1" dirty="0">
                <a:solidFill>
                  <a:schemeClr val="bg1"/>
                </a:solidFill>
                <a:effectLst/>
                <a:ea typeface="Calibri" panose="020F0502020204030204" pitchFamily="34" charset="0"/>
                <a:cs typeface="Times New Roman" panose="02020603050405020304" pitchFamily="18" charset="0"/>
              </a:rPr>
              <a:t>a national study of current diagnostic procedures, imaging and treatment</a:t>
            </a:r>
            <a:endParaRPr lang="sv-SE" sz="2800" b="1" dirty="0">
              <a:solidFill>
                <a:schemeClr val="bg1"/>
              </a:solidFill>
              <a:effectLst/>
              <a:ea typeface="Calibri" panose="020F0502020204030204" pitchFamily="34" charset="0"/>
              <a:cs typeface="Times New Roman" panose="02020603050405020304" pitchFamily="18" charset="0"/>
            </a:endParaRPr>
          </a:p>
        </p:txBody>
      </p:sp>
      <p:sp>
        <p:nvSpPr>
          <p:cNvPr id="25" name="TextBox 24"/>
          <p:cNvSpPr txBox="1"/>
          <p:nvPr/>
        </p:nvSpPr>
        <p:spPr>
          <a:xfrm>
            <a:off x="180183" y="1189760"/>
            <a:ext cx="10749888" cy="646331"/>
          </a:xfrm>
          <a:prstGeom prst="rect">
            <a:avLst/>
          </a:prstGeom>
          <a:noFill/>
        </p:spPr>
        <p:txBody>
          <a:bodyPr wrap="square" rtlCol="0">
            <a:spAutoFit/>
          </a:bodyPr>
          <a:lstStyle/>
          <a:p>
            <a:r>
              <a:rPr lang="en-GB" b="1" dirty="0">
                <a:solidFill>
                  <a:schemeClr val="bg1"/>
                </a:solidFill>
              </a:rPr>
              <a:t>AIM</a:t>
            </a:r>
            <a:r>
              <a:rPr lang="en-GB" dirty="0">
                <a:solidFill>
                  <a:schemeClr val="bg1"/>
                </a:solidFill>
              </a:rPr>
              <a:t>: </a:t>
            </a:r>
            <a:r>
              <a:rPr lang="en-GB" b="1" dirty="0">
                <a:solidFill>
                  <a:schemeClr val="bg1"/>
                </a:solidFill>
                <a:latin typeface="+mj-lt"/>
              </a:rPr>
              <a:t>Evaluation of management and investigations of infants with first time UTI after introducing national guidelines</a:t>
            </a:r>
            <a:endParaRPr lang="en-GB" dirty="0">
              <a:solidFill>
                <a:schemeClr val="bg1"/>
              </a:solidFill>
              <a:latin typeface="+mj-lt"/>
            </a:endParaRPr>
          </a:p>
          <a:p>
            <a:endParaRPr lang="en-GB" dirty="0">
              <a:solidFill>
                <a:schemeClr val="bg1"/>
              </a:solidFill>
            </a:endParaRPr>
          </a:p>
        </p:txBody>
      </p:sp>
      <p:sp>
        <p:nvSpPr>
          <p:cNvPr id="26" name="TextBox 25"/>
          <p:cNvSpPr txBox="1"/>
          <p:nvPr/>
        </p:nvSpPr>
        <p:spPr>
          <a:xfrm>
            <a:off x="173448" y="1758951"/>
            <a:ext cx="2364653" cy="369332"/>
          </a:xfrm>
          <a:prstGeom prst="rect">
            <a:avLst/>
          </a:prstGeom>
          <a:noFill/>
        </p:spPr>
        <p:txBody>
          <a:bodyPr wrap="square" rtlCol="0">
            <a:spAutoFit/>
          </a:bodyPr>
          <a:lstStyle/>
          <a:p>
            <a:r>
              <a:rPr lang="en-GB" b="1" dirty="0">
                <a:solidFill>
                  <a:srgbClr val="0065AA"/>
                </a:solidFill>
              </a:rPr>
              <a:t>DESIGN &amp; OUTCOMES</a:t>
            </a:r>
            <a:r>
              <a:rPr lang="en-GB" dirty="0">
                <a:solidFill>
                  <a:srgbClr val="0065AA"/>
                </a:solidFill>
              </a:rPr>
              <a:t>:</a:t>
            </a:r>
          </a:p>
        </p:txBody>
      </p:sp>
      <p:sp>
        <p:nvSpPr>
          <p:cNvPr id="27" name="TextBox 26"/>
          <p:cNvSpPr txBox="1"/>
          <p:nvPr/>
        </p:nvSpPr>
        <p:spPr>
          <a:xfrm>
            <a:off x="7679856" y="5678917"/>
            <a:ext cx="4108032" cy="400110"/>
          </a:xfrm>
          <a:prstGeom prst="rect">
            <a:avLst/>
          </a:prstGeom>
          <a:noFill/>
        </p:spPr>
        <p:txBody>
          <a:bodyPr wrap="square" rtlCol="0">
            <a:spAutoFit/>
          </a:bodyPr>
          <a:lstStyle/>
          <a:p>
            <a:r>
              <a:rPr lang="en-GB" sz="2000" b="1" dirty="0">
                <a:solidFill>
                  <a:schemeClr val="bg1"/>
                </a:solidFill>
                <a:latin typeface="+mj-lt"/>
              </a:rPr>
              <a:t>Lindén, Rosenblad et al. 2024</a:t>
            </a:r>
            <a:endParaRPr lang="en-GB" sz="1400" b="1" dirty="0">
              <a:solidFill>
                <a:schemeClr val="bg1"/>
              </a:solidFill>
              <a:latin typeface="+mj-lt"/>
            </a:endParaRPr>
          </a:p>
        </p:txBody>
      </p:sp>
      <p:sp>
        <p:nvSpPr>
          <p:cNvPr id="28" name="TextBox 27"/>
          <p:cNvSpPr txBox="1"/>
          <p:nvPr/>
        </p:nvSpPr>
        <p:spPr>
          <a:xfrm>
            <a:off x="173448" y="5719172"/>
            <a:ext cx="7141846" cy="1277273"/>
          </a:xfrm>
          <a:prstGeom prst="rect">
            <a:avLst/>
          </a:prstGeom>
          <a:noFill/>
        </p:spPr>
        <p:txBody>
          <a:bodyPr wrap="square" rtlCol="0">
            <a:spAutoFit/>
          </a:bodyPr>
          <a:lstStyle/>
          <a:p>
            <a:pPr>
              <a:spcAft>
                <a:spcPts val="600"/>
              </a:spcAft>
            </a:pPr>
            <a:r>
              <a:rPr lang="en-GB" b="1" dirty="0">
                <a:solidFill>
                  <a:schemeClr val="bg1"/>
                </a:solidFill>
              </a:rPr>
              <a:t>CONCLUSION</a:t>
            </a:r>
            <a:r>
              <a:rPr lang="en-GB" dirty="0">
                <a:solidFill>
                  <a:schemeClr val="bg1"/>
                </a:solidFill>
              </a:rPr>
              <a:t>: Clean catch urine was the main sampling technique. The rate of initial oral treatment remained unchanged since the 1990s. High grade VUR was detected as anticipated despite reduced number of VCUGs. </a:t>
            </a:r>
          </a:p>
          <a:p>
            <a:endParaRPr lang="en-GB" dirty="0">
              <a:solidFill>
                <a:schemeClr val="bg1"/>
              </a:solidFill>
            </a:endParaRPr>
          </a:p>
        </p:txBody>
      </p:sp>
      <p:sp>
        <p:nvSpPr>
          <p:cNvPr id="11" name="Rectangle 3">
            <a:extLst>
              <a:ext uri="{FF2B5EF4-FFF2-40B4-BE49-F238E27FC236}">
                <a16:creationId xmlns:a16="http://schemas.microsoft.com/office/drawing/2014/main" id="{E0340BDF-EC1C-FE1B-F370-6E42FFC09096}"/>
              </a:ext>
            </a:extLst>
          </p:cNvPr>
          <p:cNvSpPr/>
          <p:nvPr/>
        </p:nvSpPr>
        <p:spPr>
          <a:xfrm>
            <a:off x="180183" y="3145341"/>
            <a:ext cx="1932502" cy="748172"/>
          </a:xfrm>
          <a:prstGeom prst="rect">
            <a:avLst/>
          </a:prstGeom>
          <a:solidFill>
            <a:srgbClr val="00385E"/>
          </a:solidFill>
          <a:ln w="41275">
            <a:solidFill>
              <a:srgbClr val="00385E"/>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1306 infants with 1</a:t>
            </a:r>
            <a:r>
              <a:rPr lang="en-GB" baseline="30000" dirty="0"/>
              <a:t>st</a:t>
            </a:r>
            <a:r>
              <a:rPr lang="en-GB" dirty="0"/>
              <a:t> time UTI</a:t>
            </a:r>
          </a:p>
        </p:txBody>
      </p:sp>
      <p:sp>
        <p:nvSpPr>
          <p:cNvPr id="12" name="TextBox 32">
            <a:extLst>
              <a:ext uri="{FF2B5EF4-FFF2-40B4-BE49-F238E27FC236}">
                <a16:creationId xmlns:a16="http://schemas.microsoft.com/office/drawing/2014/main" id="{88DD1361-DFDD-7F3C-C377-2A1D1859F058}"/>
              </a:ext>
            </a:extLst>
          </p:cNvPr>
          <p:cNvSpPr txBox="1"/>
          <p:nvPr/>
        </p:nvSpPr>
        <p:spPr>
          <a:xfrm>
            <a:off x="173448" y="4219190"/>
            <a:ext cx="2183181" cy="1015663"/>
          </a:xfrm>
          <a:prstGeom prst="rect">
            <a:avLst/>
          </a:prstGeom>
          <a:noFill/>
        </p:spPr>
        <p:txBody>
          <a:bodyPr wrap="square" rtlCol="0">
            <a:spAutoFit/>
          </a:bodyPr>
          <a:lstStyle/>
          <a:p>
            <a:r>
              <a:rPr lang="en-US" sz="2000" dirty="0">
                <a:solidFill>
                  <a:srgbClr val="296DC0"/>
                </a:solidFill>
              </a:rPr>
              <a:t>Prospective multi-</a:t>
            </a:r>
          </a:p>
          <a:p>
            <a:r>
              <a:rPr lang="en-US" sz="2000" dirty="0">
                <a:solidFill>
                  <a:srgbClr val="296DC0"/>
                </a:solidFill>
              </a:rPr>
              <a:t>center study.</a:t>
            </a:r>
          </a:p>
          <a:p>
            <a:r>
              <a:rPr lang="en-US" sz="2000" dirty="0">
                <a:solidFill>
                  <a:srgbClr val="296DC0"/>
                </a:solidFill>
              </a:rPr>
              <a:t>One year follow-up</a:t>
            </a:r>
          </a:p>
        </p:txBody>
      </p:sp>
      <p:cxnSp>
        <p:nvCxnSpPr>
          <p:cNvPr id="13" name="Straight Arrow Connector 44">
            <a:extLst>
              <a:ext uri="{FF2B5EF4-FFF2-40B4-BE49-F238E27FC236}">
                <a16:creationId xmlns:a16="http://schemas.microsoft.com/office/drawing/2014/main" id="{02AB814C-6083-59D5-F370-CBED49D417C6}"/>
              </a:ext>
            </a:extLst>
          </p:cNvPr>
          <p:cNvCxnSpPr/>
          <p:nvPr/>
        </p:nvCxnSpPr>
        <p:spPr>
          <a:xfrm flipV="1">
            <a:off x="2223914" y="2727329"/>
            <a:ext cx="628373" cy="468037"/>
          </a:xfrm>
          <a:prstGeom prst="straightConnector1">
            <a:avLst/>
          </a:prstGeom>
          <a:ln w="31750">
            <a:solidFill>
              <a:srgbClr val="296DC0"/>
            </a:solidFill>
            <a:headEnd w="lg" len="med"/>
            <a:tailEnd type="arrow" w="lg" len="med"/>
          </a:ln>
        </p:spPr>
        <p:style>
          <a:lnRef idx="1">
            <a:schemeClr val="accent1"/>
          </a:lnRef>
          <a:fillRef idx="0">
            <a:schemeClr val="accent1"/>
          </a:fillRef>
          <a:effectRef idx="0">
            <a:schemeClr val="accent1"/>
          </a:effectRef>
          <a:fontRef idx="minor">
            <a:schemeClr val="tx1"/>
          </a:fontRef>
        </p:style>
      </p:cxnSp>
      <p:cxnSp>
        <p:nvCxnSpPr>
          <p:cNvPr id="14" name="Straight Arrow Connector 17">
            <a:extLst>
              <a:ext uri="{FF2B5EF4-FFF2-40B4-BE49-F238E27FC236}">
                <a16:creationId xmlns:a16="http://schemas.microsoft.com/office/drawing/2014/main" id="{296FD6CC-C259-0963-8F0A-3F62933BA291}"/>
              </a:ext>
            </a:extLst>
          </p:cNvPr>
          <p:cNvCxnSpPr/>
          <p:nvPr/>
        </p:nvCxnSpPr>
        <p:spPr>
          <a:xfrm>
            <a:off x="2169228" y="3519427"/>
            <a:ext cx="715833" cy="0"/>
          </a:xfrm>
          <a:prstGeom prst="straightConnector1">
            <a:avLst/>
          </a:prstGeom>
          <a:ln w="31750">
            <a:solidFill>
              <a:srgbClr val="296DC0"/>
            </a:solidFill>
            <a:headEnd w="lg" len="med"/>
            <a:tailEnd type="arrow" w="lg" len="med"/>
          </a:ln>
        </p:spPr>
        <p:style>
          <a:lnRef idx="1">
            <a:schemeClr val="accent1"/>
          </a:lnRef>
          <a:fillRef idx="0">
            <a:schemeClr val="accent1"/>
          </a:fillRef>
          <a:effectRef idx="0">
            <a:schemeClr val="accent1"/>
          </a:effectRef>
          <a:fontRef idx="minor">
            <a:schemeClr val="tx1"/>
          </a:fontRef>
        </p:style>
      </p:cxnSp>
      <p:cxnSp>
        <p:nvCxnSpPr>
          <p:cNvPr id="15" name="Straight Arrow Connector 46">
            <a:extLst>
              <a:ext uri="{FF2B5EF4-FFF2-40B4-BE49-F238E27FC236}">
                <a16:creationId xmlns:a16="http://schemas.microsoft.com/office/drawing/2014/main" id="{AA2C9F4D-E57B-465B-6090-0B4E6BE7E9C8}"/>
              </a:ext>
            </a:extLst>
          </p:cNvPr>
          <p:cNvCxnSpPr/>
          <p:nvPr/>
        </p:nvCxnSpPr>
        <p:spPr>
          <a:xfrm>
            <a:off x="2169228" y="3833705"/>
            <a:ext cx="613837" cy="461154"/>
          </a:xfrm>
          <a:prstGeom prst="straightConnector1">
            <a:avLst/>
          </a:prstGeom>
          <a:ln w="31750">
            <a:solidFill>
              <a:srgbClr val="296DC0"/>
            </a:solidFill>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16" name="Rectangle 6">
            <a:extLst>
              <a:ext uri="{FF2B5EF4-FFF2-40B4-BE49-F238E27FC236}">
                <a16:creationId xmlns:a16="http://schemas.microsoft.com/office/drawing/2014/main" id="{798833D0-DFB6-A00D-C602-32E6A0054E06}"/>
              </a:ext>
            </a:extLst>
          </p:cNvPr>
          <p:cNvSpPr/>
          <p:nvPr/>
        </p:nvSpPr>
        <p:spPr>
          <a:xfrm>
            <a:off x="2965523" y="2262053"/>
            <a:ext cx="1435561" cy="619063"/>
          </a:xfrm>
          <a:prstGeom prst="rect">
            <a:avLst/>
          </a:prstGeom>
          <a:solidFill>
            <a:srgbClr val="65AA00"/>
          </a:solidFill>
          <a:ln w="41275">
            <a:solidFill>
              <a:srgbClr val="65AA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Diagnostics</a:t>
            </a:r>
          </a:p>
        </p:txBody>
      </p:sp>
      <p:sp>
        <p:nvSpPr>
          <p:cNvPr id="17" name="Rectangle 55">
            <a:extLst>
              <a:ext uri="{FF2B5EF4-FFF2-40B4-BE49-F238E27FC236}">
                <a16:creationId xmlns:a16="http://schemas.microsoft.com/office/drawing/2014/main" id="{8A3C4E8D-85BD-A5F6-5121-9D43D0C5BEC3}"/>
              </a:ext>
            </a:extLst>
          </p:cNvPr>
          <p:cNvSpPr/>
          <p:nvPr/>
        </p:nvSpPr>
        <p:spPr>
          <a:xfrm>
            <a:off x="2965523" y="3219482"/>
            <a:ext cx="1435561" cy="614223"/>
          </a:xfrm>
          <a:prstGeom prst="rect">
            <a:avLst/>
          </a:prstGeom>
          <a:solidFill>
            <a:srgbClr val="AA0065"/>
          </a:solidFill>
          <a:ln w="41275">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Treatment</a:t>
            </a:r>
          </a:p>
        </p:txBody>
      </p:sp>
      <p:sp>
        <p:nvSpPr>
          <p:cNvPr id="18" name="Rectangle 19">
            <a:extLst>
              <a:ext uri="{FF2B5EF4-FFF2-40B4-BE49-F238E27FC236}">
                <a16:creationId xmlns:a16="http://schemas.microsoft.com/office/drawing/2014/main" id="{32FDAE50-764C-27BF-F678-52100EB94BC5}"/>
              </a:ext>
            </a:extLst>
          </p:cNvPr>
          <p:cNvSpPr/>
          <p:nvPr/>
        </p:nvSpPr>
        <p:spPr>
          <a:xfrm>
            <a:off x="2965523" y="4216466"/>
            <a:ext cx="1435561" cy="614223"/>
          </a:xfrm>
          <a:prstGeom prst="rect">
            <a:avLst/>
          </a:prstGeom>
          <a:solidFill>
            <a:srgbClr val="296DC0"/>
          </a:solidFill>
          <a:ln w="41275">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Imaging</a:t>
            </a:r>
          </a:p>
        </p:txBody>
      </p:sp>
      <p:sp>
        <p:nvSpPr>
          <p:cNvPr id="19" name="TextBox 33">
            <a:extLst>
              <a:ext uri="{FF2B5EF4-FFF2-40B4-BE49-F238E27FC236}">
                <a16:creationId xmlns:a16="http://schemas.microsoft.com/office/drawing/2014/main" id="{4F77DEF9-0BF2-8025-7FD2-4FAD723D755D}"/>
              </a:ext>
            </a:extLst>
          </p:cNvPr>
          <p:cNvSpPr txBox="1"/>
          <p:nvPr/>
        </p:nvSpPr>
        <p:spPr>
          <a:xfrm>
            <a:off x="4514320" y="1740605"/>
            <a:ext cx="3868208" cy="1323439"/>
          </a:xfrm>
          <a:prstGeom prst="rect">
            <a:avLst/>
          </a:prstGeom>
          <a:noFill/>
        </p:spPr>
        <p:txBody>
          <a:bodyPr wrap="square" rtlCol="0">
            <a:spAutoFit/>
          </a:bodyPr>
          <a:lstStyle/>
          <a:p>
            <a:pPr marL="342900" indent="-342900">
              <a:buFont typeface="Wingdings" panose="05000000000000000000" pitchFamily="2" charset="2"/>
              <a:buChar char="§"/>
            </a:pPr>
            <a:r>
              <a:rPr lang="en-GB" sz="2000" dirty="0">
                <a:solidFill>
                  <a:srgbClr val="65AA00"/>
                </a:solidFill>
              </a:rPr>
              <a:t>Clean catch urine in 93%</a:t>
            </a:r>
          </a:p>
          <a:p>
            <a:pPr marL="342900" indent="-342900">
              <a:buFont typeface="Wingdings" panose="05000000000000000000" pitchFamily="2" charset="2"/>
              <a:buChar char="§"/>
            </a:pPr>
            <a:r>
              <a:rPr lang="en-GB" sz="2000" dirty="0">
                <a:solidFill>
                  <a:srgbClr val="65AA00"/>
                </a:solidFill>
              </a:rPr>
              <a:t>90% </a:t>
            </a:r>
            <a:r>
              <a:rPr lang="en-GB" sz="2000" i="1" dirty="0">
                <a:solidFill>
                  <a:srgbClr val="65AA00"/>
                </a:solidFill>
              </a:rPr>
              <a:t>E.coli </a:t>
            </a:r>
            <a:r>
              <a:rPr lang="en-GB" sz="2000" dirty="0">
                <a:solidFill>
                  <a:srgbClr val="65AA00"/>
                </a:solidFill>
              </a:rPr>
              <a:t>isolates</a:t>
            </a:r>
          </a:p>
          <a:p>
            <a:pPr marL="342900" indent="-342900">
              <a:buFont typeface="Wingdings" panose="05000000000000000000" pitchFamily="2" charset="2"/>
              <a:buChar char="§"/>
            </a:pPr>
            <a:r>
              <a:rPr lang="en-GB" sz="2000" dirty="0">
                <a:solidFill>
                  <a:srgbClr val="65AA00"/>
                </a:solidFill>
              </a:rPr>
              <a:t>22% resistance to trimethoprim</a:t>
            </a:r>
          </a:p>
          <a:p>
            <a:pPr marL="342900" indent="-342900">
              <a:buFont typeface="Wingdings" panose="05000000000000000000" pitchFamily="2" charset="2"/>
              <a:buChar char="§"/>
            </a:pPr>
            <a:r>
              <a:rPr lang="en-GB" sz="2000" dirty="0">
                <a:solidFill>
                  <a:srgbClr val="65AA00"/>
                </a:solidFill>
              </a:rPr>
              <a:t>4% ESBL</a:t>
            </a:r>
          </a:p>
        </p:txBody>
      </p:sp>
      <p:sp>
        <p:nvSpPr>
          <p:cNvPr id="21" name="TextBox 59">
            <a:extLst>
              <a:ext uri="{FF2B5EF4-FFF2-40B4-BE49-F238E27FC236}">
                <a16:creationId xmlns:a16="http://schemas.microsoft.com/office/drawing/2014/main" id="{5B5FC650-037D-B42C-F51E-64DDA008B83B}"/>
              </a:ext>
            </a:extLst>
          </p:cNvPr>
          <p:cNvSpPr txBox="1"/>
          <p:nvPr/>
        </p:nvSpPr>
        <p:spPr>
          <a:xfrm>
            <a:off x="4514320" y="3116028"/>
            <a:ext cx="3475998" cy="1015663"/>
          </a:xfrm>
          <a:prstGeom prst="rect">
            <a:avLst/>
          </a:prstGeom>
          <a:noFill/>
        </p:spPr>
        <p:txBody>
          <a:bodyPr wrap="square" rtlCol="0">
            <a:spAutoFit/>
          </a:bodyPr>
          <a:lstStyle/>
          <a:p>
            <a:pPr marL="342900" indent="-342900">
              <a:buFont typeface="Wingdings" panose="05000000000000000000" pitchFamily="2" charset="2"/>
              <a:buChar char="§"/>
            </a:pPr>
            <a:r>
              <a:rPr lang="en-GB" sz="2000" dirty="0">
                <a:solidFill>
                  <a:srgbClr val="AA0065"/>
                </a:solidFill>
              </a:rPr>
              <a:t>Initial oral antibiotics in 63%</a:t>
            </a:r>
          </a:p>
          <a:p>
            <a:pPr marL="342900" indent="-342900">
              <a:buFont typeface="Wingdings" panose="05000000000000000000" pitchFamily="2" charset="2"/>
              <a:buChar char="§"/>
            </a:pPr>
            <a:r>
              <a:rPr lang="en-GB" sz="2000" dirty="0">
                <a:solidFill>
                  <a:srgbClr val="AA0065"/>
                </a:solidFill>
              </a:rPr>
              <a:t>Initial IV antibiotics in 72% of infants 0-1 month</a:t>
            </a:r>
          </a:p>
        </p:txBody>
      </p:sp>
      <p:sp>
        <p:nvSpPr>
          <p:cNvPr id="22" name="TextBox 32">
            <a:extLst>
              <a:ext uri="{FF2B5EF4-FFF2-40B4-BE49-F238E27FC236}">
                <a16:creationId xmlns:a16="http://schemas.microsoft.com/office/drawing/2014/main" id="{B5B3EB9D-B585-4D8B-6B4F-71024BF38A1C}"/>
              </a:ext>
            </a:extLst>
          </p:cNvPr>
          <p:cNvSpPr txBox="1"/>
          <p:nvPr/>
        </p:nvSpPr>
        <p:spPr>
          <a:xfrm>
            <a:off x="4492312" y="4219190"/>
            <a:ext cx="3475998" cy="1015663"/>
          </a:xfrm>
          <a:prstGeom prst="rect">
            <a:avLst/>
          </a:prstGeom>
          <a:noFill/>
        </p:spPr>
        <p:txBody>
          <a:bodyPr wrap="square" rtlCol="0">
            <a:spAutoFit/>
          </a:bodyPr>
          <a:lstStyle/>
          <a:p>
            <a:pPr marL="342900" indent="-342900">
              <a:buFont typeface="Wingdings" panose="05000000000000000000" pitchFamily="2" charset="2"/>
              <a:buChar char="§"/>
            </a:pPr>
            <a:r>
              <a:rPr lang="en-GB" sz="2000" dirty="0">
                <a:solidFill>
                  <a:srgbClr val="296DC0"/>
                </a:solidFill>
              </a:rPr>
              <a:t>VCUG used in 30% of infants</a:t>
            </a:r>
          </a:p>
          <a:p>
            <a:pPr marL="342900" indent="-342900">
              <a:buFont typeface="Wingdings" panose="05000000000000000000" pitchFamily="2" charset="2"/>
              <a:buChar char="§"/>
            </a:pPr>
            <a:r>
              <a:rPr lang="en-GB" sz="2000" dirty="0">
                <a:solidFill>
                  <a:srgbClr val="296DC0"/>
                </a:solidFill>
              </a:rPr>
              <a:t>VUR grade 3-5 in 8%</a:t>
            </a:r>
          </a:p>
          <a:p>
            <a:pPr marL="342900" indent="-342900">
              <a:buFont typeface="Wingdings" panose="05000000000000000000" pitchFamily="2" charset="2"/>
              <a:buChar char="§"/>
            </a:pPr>
            <a:r>
              <a:rPr lang="en-GB" sz="2000" dirty="0">
                <a:solidFill>
                  <a:srgbClr val="296DC0"/>
                </a:solidFill>
              </a:rPr>
              <a:t>Kidney damage in 10%</a:t>
            </a:r>
          </a:p>
        </p:txBody>
      </p:sp>
      <p:sp>
        <p:nvSpPr>
          <p:cNvPr id="31" name="TextBox 32">
            <a:extLst>
              <a:ext uri="{FF2B5EF4-FFF2-40B4-BE49-F238E27FC236}">
                <a16:creationId xmlns:a16="http://schemas.microsoft.com/office/drawing/2014/main" id="{E936E851-5353-4EA4-7DC2-55BEC9A2952C}"/>
              </a:ext>
            </a:extLst>
          </p:cNvPr>
          <p:cNvSpPr txBox="1"/>
          <p:nvPr/>
        </p:nvSpPr>
        <p:spPr>
          <a:xfrm>
            <a:off x="8348345" y="4928499"/>
            <a:ext cx="3778141" cy="707886"/>
          </a:xfrm>
          <a:prstGeom prst="rect">
            <a:avLst/>
          </a:prstGeom>
          <a:noFill/>
        </p:spPr>
        <p:txBody>
          <a:bodyPr wrap="square" rtlCol="0">
            <a:spAutoFit/>
          </a:bodyPr>
          <a:lstStyle/>
          <a:p>
            <a:r>
              <a:rPr lang="en-GB" sz="2000" dirty="0">
                <a:solidFill>
                  <a:srgbClr val="296DC0"/>
                </a:solidFill>
              </a:rPr>
              <a:t>Pronounced kidney damage was</a:t>
            </a:r>
          </a:p>
          <a:p>
            <a:r>
              <a:rPr lang="en-GB" sz="2000" dirty="0">
                <a:solidFill>
                  <a:srgbClr val="296DC0"/>
                </a:solidFill>
              </a:rPr>
              <a:t>More common in boys than in girls </a:t>
            </a:r>
          </a:p>
        </p:txBody>
      </p:sp>
      <p:graphicFrame>
        <p:nvGraphicFramePr>
          <p:cNvPr id="4" name="Diagram 3">
            <a:extLst>
              <a:ext uri="{FF2B5EF4-FFF2-40B4-BE49-F238E27FC236}">
                <a16:creationId xmlns:a16="http://schemas.microsoft.com/office/drawing/2014/main" id="{3AA6BFE1-3781-4D7C-82AF-BBC4A0BDD3B8}"/>
              </a:ext>
            </a:extLst>
          </p:cNvPr>
          <p:cNvGraphicFramePr>
            <a:graphicFrameLocks/>
          </p:cNvGraphicFramePr>
          <p:nvPr>
            <p:extLst>
              <p:ext uri="{D42A27DB-BD31-4B8C-83A1-F6EECF244321}">
                <p14:modId xmlns:p14="http://schemas.microsoft.com/office/powerpoint/2010/main" val="1153308047"/>
              </p:ext>
            </p:extLst>
          </p:nvPr>
        </p:nvGraphicFramePr>
        <p:xfrm>
          <a:off x="8834907" y="1529738"/>
          <a:ext cx="2926181" cy="198969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Diagram 4">
            <a:extLst>
              <a:ext uri="{FF2B5EF4-FFF2-40B4-BE49-F238E27FC236}">
                <a16:creationId xmlns:a16="http://schemas.microsoft.com/office/drawing/2014/main" id="{69990BC3-AC1D-4970-94B1-5E63EE73BFA6}"/>
              </a:ext>
            </a:extLst>
          </p:cNvPr>
          <p:cNvGraphicFramePr>
            <a:graphicFrameLocks/>
          </p:cNvGraphicFramePr>
          <p:nvPr>
            <p:extLst>
              <p:ext uri="{D42A27DB-BD31-4B8C-83A1-F6EECF244321}">
                <p14:modId xmlns:p14="http://schemas.microsoft.com/office/powerpoint/2010/main" val="883951093"/>
              </p:ext>
            </p:extLst>
          </p:nvPr>
        </p:nvGraphicFramePr>
        <p:xfrm>
          <a:off x="8154542" y="3148711"/>
          <a:ext cx="3444480" cy="198969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0CE6F13E-16F1-E8B1-0038-6C71EA2C502A}"/>
              </a:ext>
            </a:extLst>
          </p:cNvPr>
          <p:cNvSpPr txBox="1"/>
          <p:nvPr/>
        </p:nvSpPr>
        <p:spPr>
          <a:xfrm>
            <a:off x="208176" y="5361527"/>
            <a:ext cx="12011817" cy="276999"/>
          </a:xfrm>
          <a:prstGeom prst="rect">
            <a:avLst/>
          </a:prstGeom>
          <a:noFill/>
        </p:spPr>
        <p:txBody>
          <a:bodyPr wrap="square" rtlCol="0">
            <a:spAutoFit/>
          </a:bodyPr>
          <a:lstStyle/>
          <a:p>
            <a:r>
              <a:rPr lang="en-GB" sz="1200" dirty="0">
                <a:solidFill>
                  <a:srgbClr val="003969"/>
                </a:solidFill>
              </a:rPr>
              <a:t>ESBL, extended spectrum beta-lactamase; VCUG, voiding cystourethrography; VUR, vesicoureteral reflux</a:t>
            </a:r>
          </a:p>
        </p:txBody>
      </p:sp>
    </p:spTree>
    <p:extLst>
      <p:ext uri="{BB962C8B-B14F-4D97-AF65-F5344CB8AC3E}">
        <p14:creationId xmlns:p14="http://schemas.microsoft.com/office/powerpoint/2010/main" val="286742887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138</TotalTime>
  <Words>191</Words>
  <Application>Microsoft Office PowerPoint</Application>
  <PresentationFormat>Widescreen</PresentationFormat>
  <Paragraphs>31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Wingdings</vt:lpstr>
      <vt:lpstr>Office-tema</vt:lpstr>
      <vt:lpstr>PowerPoint Presentation</vt:lpstr>
    </vt:vector>
  </TitlesOfParts>
  <Company>Region Halland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Lindén Magnus HS BARN</dc:creator>
  <cp:lastModifiedBy>Laycock, Joseph</cp:lastModifiedBy>
  <cp:revision>3</cp:revision>
  <dcterms:created xsi:type="dcterms:W3CDTF">2024-03-22T09:32:17Z</dcterms:created>
  <dcterms:modified xsi:type="dcterms:W3CDTF">2024-05-16T11:14:21Z</dcterms:modified>
</cp:coreProperties>
</file>