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12192000" cy="6858000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71" d="100"/>
          <a:sy n="71" d="100"/>
        </p:scale>
        <p:origin x="8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23/07/2024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Kidney transplantation in children and adolescents with C3 glomerulopathy or immune complex membranoproliferative glomerulonephritis: </a:t>
            </a:r>
          </a:p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A natural history study within the CERTAIN research network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138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To describe and compare the long-term outcome of children with C3G or IC-MPGN after kidney transplantation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DESIGN:                                                                     OUTCOME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Patry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686898"/>
            <a:ext cx="714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There is a high risk of post-transplant recurrence of C3G or IC-MPGN and a lower 5-year graft survival in children compared to controls. There is a need for effective and specific therapies that target the underlying disease mechanism in children post-transplant.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Rectangle 48">
            <a:extLst>
              <a:ext uri="{FF2B5EF4-FFF2-40B4-BE49-F238E27FC236}">
                <a16:creationId xmlns:a16="http://schemas.microsoft.com/office/drawing/2014/main" id="{65E7D0F5-B730-4576-9944-C22E048151C8}"/>
              </a:ext>
            </a:extLst>
          </p:cNvPr>
          <p:cNvSpPr/>
          <p:nvPr/>
        </p:nvSpPr>
        <p:spPr>
          <a:xfrm>
            <a:off x="331388" y="2232107"/>
            <a:ext cx="3408696" cy="694867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dirty="0">
                <a:solidFill>
                  <a:schemeClr val="tx1"/>
                </a:solidFill>
              </a:rPr>
              <a:t>CERTAIN Registry data assessment of children with MPGN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0A4002-D006-4406-8720-32AD6D6F8A24}"/>
              </a:ext>
            </a:extLst>
          </p:cNvPr>
          <p:cNvSpPr/>
          <p:nvPr/>
        </p:nvSpPr>
        <p:spPr>
          <a:xfrm>
            <a:off x="7873164" y="2258972"/>
            <a:ext cx="936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Figure 1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5998078-244F-4142-A505-84804155BC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670" y="2628304"/>
            <a:ext cx="3877942" cy="2481421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FA3A9C05-E4D8-C345-3BA9-FEAE3EE8BBD1}"/>
              </a:ext>
            </a:extLst>
          </p:cNvPr>
          <p:cNvSpPr/>
          <p:nvPr/>
        </p:nvSpPr>
        <p:spPr>
          <a:xfrm>
            <a:off x="8138160" y="2591930"/>
            <a:ext cx="396240" cy="173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tangle 39">
            <a:extLst>
              <a:ext uri="{FF2B5EF4-FFF2-40B4-BE49-F238E27FC236}">
                <a16:creationId xmlns:a16="http://schemas.microsoft.com/office/drawing/2014/main" id="{8DB04B07-B513-4B82-BD3D-6D51A9308AB1}"/>
              </a:ext>
            </a:extLst>
          </p:cNvPr>
          <p:cNvSpPr/>
          <p:nvPr/>
        </p:nvSpPr>
        <p:spPr>
          <a:xfrm>
            <a:off x="2004771" y="3221450"/>
            <a:ext cx="1735313" cy="357176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C3G (n=12)</a:t>
            </a:r>
          </a:p>
        </p:txBody>
      </p:sp>
      <p:sp>
        <p:nvSpPr>
          <p:cNvPr id="20" name="Rectangle 39">
            <a:extLst>
              <a:ext uri="{FF2B5EF4-FFF2-40B4-BE49-F238E27FC236}">
                <a16:creationId xmlns:a16="http://schemas.microsoft.com/office/drawing/2014/main" id="{79038272-C747-4BA5-9D85-2986ADBFC825}"/>
              </a:ext>
            </a:extLst>
          </p:cNvPr>
          <p:cNvSpPr/>
          <p:nvPr/>
        </p:nvSpPr>
        <p:spPr>
          <a:xfrm>
            <a:off x="2004770" y="3713361"/>
            <a:ext cx="1735313" cy="357176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DDD (n=5)</a:t>
            </a:r>
          </a:p>
        </p:txBody>
      </p:sp>
      <p:sp>
        <p:nvSpPr>
          <p:cNvPr id="22" name="Rectangle 39">
            <a:extLst>
              <a:ext uri="{FF2B5EF4-FFF2-40B4-BE49-F238E27FC236}">
                <a16:creationId xmlns:a16="http://schemas.microsoft.com/office/drawing/2014/main" id="{F442815C-5EA1-4612-94A5-ABACF8EC68EE}"/>
              </a:ext>
            </a:extLst>
          </p:cNvPr>
          <p:cNvSpPr/>
          <p:nvPr/>
        </p:nvSpPr>
        <p:spPr>
          <a:xfrm>
            <a:off x="2004770" y="4205272"/>
            <a:ext cx="1735313" cy="357176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IC-MPGN (n=3)</a:t>
            </a:r>
          </a:p>
        </p:txBody>
      </p:sp>
      <p:sp>
        <p:nvSpPr>
          <p:cNvPr id="23" name="Rectangle 58">
            <a:extLst>
              <a:ext uri="{FF2B5EF4-FFF2-40B4-BE49-F238E27FC236}">
                <a16:creationId xmlns:a16="http://schemas.microsoft.com/office/drawing/2014/main" id="{84BC4A06-E978-433E-989A-449FC80183E9}"/>
              </a:ext>
            </a:extLst>
          </p:cNvPr>
          <p:cNvSpPr/>
          <p:nvPr/>
        </p:nvSpPr>
        <p:spPr>
          <a:xfrm>
            <a:off x="2035736" y="4729718"/>
            <a:ext cx="1735313" cy="611787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Matched controls (n=20)</a:t>
            </a:r>
          </a:p>
        </p:txBody>
      </p:sp>
      <p:cxnSp>
        <p:nvCxnSpPr>
          <p:cNvPr id="29" name="Straight Arrow Connector 44">
            <a:extLst>
              <a:ext uri="{FF2B5EF4-FFF2-40B4-BE49-F238E27FC236}">
                <a16:creationId xmlns:a16="http://schemas.microsoft.com/office/drawing/2014/main" id="{60271122-B7D6-4AEF-87B1-0A2830C2D097}"/>
              </a:ext>
            </a:extLst>
          </p:cNvPr>
          <p:cNvCxnSpPr>
            <a:cxnSpLocks/>
          </p:cNvCxnSpPr>
          <p:nvPr/>
        </p:nvCxnSpPr>
        <p:spPr>
          <a:xfrm flipV="1">
            <a:off x="997527" y="3390663"/>
            <a:ext cx="701000" cy="508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44">
            <a:extLst>
              <a:ext uri="{FF2B5EF4-FFF2-40B4-BE49-F238E27FC236}">
                <a16:creationId xmlns:a16="http://schemas.microsoft.com/office/drawing/2014/main" id="{4834B93E-D170-44E0-9396-E9EE5BEBD7C9}"/>
              </a:ext>
            </a:extLst>
          </p:cNvPr>
          <p:cNvCxnSpPr>
            <a:cxnSpLocks/>
          </p:cNvCxnSpPr>
          <p:nvPr/>
        </p:nvCxnSpPr>
        <p:spPr>
          <a:xfrm flipV="1">
            <a:off x="1000302" y="3892198"/>
            <a:ext cx="701000" cy="508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44">
            <a:extLst>
              <a:ext uri="{FF2B5EF4-FFF2-40B4-BE49-F238E27FC236}">
                <a16:creationId xmlns:a16="http://schemas.microsoft.com/office/drawing/2014/main" id="{2DCA67A8-BECC-4A57-AF5F-65DA6CBB8E9E}"/>
              </a:ext>
            </a:extLst>
          </p:cNvPr>
          <p:cNvCxnSpPr>
            <a:cxnSpLocks/>
          </p:cNvCxnSpPr>
          <p:nvPr/>
        </p:nvCxnSpPr>
        <p:spPr>
          <a:xfrm flipV="1">
            <a:off x="1003077" y="4393723"/>
            <a:ext cx="701000" cy="508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44">
            <a:extLst>
              <a:ext uri="{FF2B5EF4-FFF2-40B4-BE49-F238E27FC236}">
                <a16:creationId xmlns:a16="http://schemas.microsoft.com/office/drawing/2014/main" id="{F49FB2B5-3A6C-4C0D-8AE7-73BF7FD29B88}"/>
              </a:ext>
            </a:extLst>
          </p:cNvPr>
          <p:cNvCxnSpPr>
            <a:cxnSpLocks/>
          </p:cNvCxnSpPr>
          <p:nvPr/>
        </p:nvCxnSpPr>
        <p:spPr>
          <a:xfrm flipV="1">
            <a:off x="989226" y="5061508"/>
            <a:ext cx="701000" cy="508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9">
            <a:extLst>
              <a:ext uri="{FF2B5EF4-FFF2-40B4-BE49-F238E27FC236}">
                <a16:creationId xmlns:a16="http://schemas.microsoft.com/office/drawing/2014/main" id="{90A3B136-0D75-4A08-9EED-B2B3F63740D6}"/>
              </a:ext>
            </a:extLst>
          </p:cNvPr>
          <p:cNvSpPr/>
          <p:nvPr/>
        </p:nvSpPr>
        <p:spPr>
          <a:xfrm>
            <a:off x="4638505" y="3221450"/>
            <a:ext cx="2859575" cy="1336011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D86118D-5BE3-4EA9-9022-7E2EEA8CB255}"/>
              </a:ext>
            </a:extLst>
          </p:cNvPr>
          <p:cNvSpPr/>
          <p:nvPr/>
        </p:nvSpPr>
        <p:spPr>
          <a:xfrm>
            <a:off x="4910141" y="3558917"/>
            <a:ext cx="2322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err="1"/>
              <a:t>Recurrence</a:t>
            </a:r>
            <a:r>
              <a:rPr lang="de-DE" dirty="0"/>
              <a:t> Rate: </a:t>
            </a:r>
          </a:p>
          <a:p>
            <a:pPr algn="ctr"/>
            <a:r>
              <a:rPr lang="de-DE" dirty="0"/>
              <a:t>55%</a:t>
            </a:r>
          </a:p>
        </p:txBody>
      </p:sp>
      <p:sp>
        <p:nvSpPr>
          <p:cNvPr id="34" name="Rectangle 58">
            <a:extLst>
              <a:ext uri="{FF2B5EF4-FFF2-40B4-BE49-F238E27FC236}">
                <a16:creationId xmlns:a16="http://schemas.microsoft.com/office/drawing/2014/main" id="{460D40D1-A9BA-4CD5-B3C5-82FBDA8E1894}"/>
              </a:ext>
            </a:extLst>
          </p:cNvPr>
          <p:cNvSpPr/>
          <p:nvPr/>
        </p:nvSpPr>
        <p:spPr>
          <a:xfrm>
            <a:off x="4638505" y="4729717"/>
            <a:ext cx="2856536" cy="611787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Reduced graft survival in C3G and IC-MPGN (Figure 1)</a:t>
            </a:r>
          </a:p>
        </p:txBody>
      </p:sp>
      <p:sp>
        <p:nvSpPr>
          <p:cNvPr id="35" name="Rectangle 48">
            <a:extLst>
              <a:ext uri="{FF2B5EF4-FFF2-40B4-BE49-F238E27FC236}">
                <a16:creationId xmlns:a16="http://schemas.microsoft.com/office/drawing/2014/main" id="{D43EAA7E-FBB0-45BC-B00C-4B1645D930F6}"/>
              </a:ext>
            </a:extLst>
          </p:cNvPr>
          <p:cNvSpPr/>
          <p:nvPr/>
        </p:nvSpPr>
        <p:spPr>
          <a:xfrm>
            <a:off x="4635466" y="2234897"/>
            <a:ext cx="2859575" cy="694867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Data analysis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6" name="Straight Arrow Connector 44">
            <a:extLst>
              <a:ext uri="{FF2B5EF4-FFF2-40B4-BE49-F238E27FC236}">
                <a16:creationId xmlns:a16="http://schemas.microsoft.com/office/drawing/2014/main" id="{2F601360-67EA-49E4-BC3B-8DA8CF362B83}"/>
              </a:ext>
            </a:extLst>
          </p:cNvPr>
          <p:cNvCxnSpPr>
            <a:cxnSpLocks/>
          </p:cNvCxnSpPr>
          <p:nvPr/>
        </p:nvCxnSpPr>
        <p:spPr>
          <a:xfrm flipV="1">
            <a:off x="3996253" y="2579219"/>
            <a:ext cx="383043" cy="1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9">
            <a:extLst>
              <a:ext uri="{FF2B5EF4-FFF2-40B4-BE49-F238E27FC236}">
                <a16:creationId xmlns:a16="http://schemas.microsoft.com/office/drawing/2014/main" id="{A645EECD-2FE2-411A-A816-C1E9BE75751D}"/>
              </a:ext>
            </a:extLst>
          </p:cNvPr>
          <p:cNvCxnSpPr>
            <a:cxnSpLocks/>
          </p:cNvCxnSpPr>
          <p:nvPr/>
        </p:nvCxnSpPr>
        <p:spPr>
          <a:xfrm>
            <a:off x="3996253" y="3396958"/>
            <a:ext cx="405291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9">
            <a:extLst>
              <a:ext uri="{FF2B5EF4-FFF2-40B4-BE49-F238E27FC236}">
                <a16:creationId xmlns:a16="http://schemas.microsoft.com/office/drawing/2014/main" id="{4EFDD9A3-DACF-4794-8979-CC2942ABFC2E}"/>
              </a:ext>
            </a:extLst>
          </p:cNvPr>
          <p:cNvCxnSpPr>
            <a:cxnSpLocks/>
          </p:cNvCxnSpPr>
          <p:nvPr/>
        </p:nvCxnSpPr>
        <p:spPr>
          <a:xfrm>
            <a:off x="3999028" y="3898485"/>
            <a:ext cx="405291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9">
            <a:extLst>
              <a:ext uri="{FF2B5EF4-FFF2-40B4-BE49-F238E27FC236}">
                <a16:creationId xmlns:a16="http://schemas.microsoft.com/office/drawing/2014/main" id="{178D3E32-0E21-417C-B05B-969F62F5E3BC}"/>
              </a:ext>
            </a:extLst>
          </p:cNvPr>
          <p:cNvCxnSpPr>
            <a:cxnSpLocks/>
          </p:cNvCxnSpPr>
          <p:nvPr/>
        </p:nvCxnSpPr>
        <p:spPr>
          <a:xfrm>
            <a:off x="4001803" y="4366760"/>
            <a:ext cx="405291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54">
            <a:extLst>
              <a:ext uri="{FF2B5EF4-FFF2-40B4-BE49-F238E27FC236}">
                <a16:creationId xmlns:a16="http://schemas.microsoft.com/office/drawing/2014/main" id="{C6A4BC38-5311-408F-87E7-967113B37C48}"/>
              </a:ext>
            </a:extLst>
          </p:cNvPr>
          <p:cNvCxnSpPr>
            <a:cxnSpLocks/>
          </p:cNvCxnSpPr>
          <p:nvPr/>
        </p:nvCxnSpPr>
        <p:spPr>
          <a:xfrm>
            <a:off x="3996253" y="5022971"/>
            <a:ext cx="405291" cy="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58">
            <a:extLst>
              <a:ext uri="{FF2B5EF4-FFF2-40B4-BE49-F238E27FC236}">
                <a16:creationId xmlns:a16="http://schemas.microsoft.com/office/drawing/2014/main" id="{B18B6374-7A12-40B1-AAD5-EA16180D275F}"/>
              </a:ext>
            </a:extLst>
          </p:cNvPr>
          <p:cNvSpPr/>
          <p:nvPr/>
        </p:nvSpPr>
        <p:spPr>
          <a:xfrm>
            <a:off x="7873164" y="2232107"/>
            <a:ext cx="4108032" cy="3140821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AA0065"/>
              </a:solidFill>
            </a:endParaRP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5E345026-3640-481C-B4EA-6F529A26D9BB}"/>
              </a:ext>
            </a:extLst>
          </p:cNvPr>
          <p:cNvCxnSpPr>
            <a:cxnSpLocks/>
          </p:cNvCxnSpPr>
          <p:nvPr/>
        </p:nvCxnSpPr>
        <p:spPr>
          <a:xfrm>
            <a:off x="989226" y="2926974"/>
            <a:ext cx="0" cy="213780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82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149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Laycock, Joseph</cp:lastModifiedBy>
  <cp:revision>88</cp:revision>
  <cp:lastPrinted>2024-05-22T10:17:45Z</cp:lastPrinted>
  <dcterms:created xsi:type="dcterms:W3CDTF">2019-06-13T12:30:18Z</dcterms:created>
  <dcterms:modified xsi:type="dcterms:W3CDTF">2024-07-23T13:07:52Z</dcterms:modified>
</cp:coreProperties>
</file>