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17/10/2024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Psychological distress in adults after pediatric kidney replacement therapy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Psychological distress is impaired in adults after paediatric kidney replacement therapy.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0183" y="1723309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Laube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 Psychological distress in adults after pediatric kidney replacement therapy in Switzerland mirrors the general population. A few subgroups were affected and may need attention when taking care of  these patients.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72EF37-754A-683B-D043-757FCE05548F}"/>
              </a:ext>
            </a:extLst>
          </p:cNvPr>
          <p:cNvSpPr txBox="1"/>
          <p:nvPr/>
        </p:nvSpPr>
        <p:spPr>
          <a:xfrm>
            <a:off x="-115422" y="2282984"/>
            <a:ext cx="4796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Swiss Pediatric Renal Registry (SPRR)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E7E2E3-283E-BCCA-E71A-DE96C4AC2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94" t="31033" r="19590" b="17527"/>
          <a:stretch/>
        </p:blipFill>
        <p:spPr>
          <a:xfrm>
            <a:off x="539645" y="2887902"/>
            <a:ext cx="1203713" cy="1200349"/>
          </a:xfrm>
          <a:prstGeom prst="rect">
            <a:avLst/>
          </a:prstGeom>
        </p:spPr>
      </p:pic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72545A00-59A4-4166-38D3-9AA496622CDB}"/>
              </a:ext>
            </a:extLst>
          </p:cNvPr>
          <p:cNvSpPr/>
          <p:nvPr/>
        </p:nvSpPr>
        <p:spPr>
          <a:xfrm>
            <a:off x="2088132" y="296312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C49333D9-9E20-D3CA-6E34-E8280D77D2FF}"/>
              </a:ext>
            </a:extLst>
          </p:cNvPr>
          <p:cNvSpPr/>
          <p:nvPr/>
        </p:nvSpPr>
        <p:spPr>
          <a:xfrm>
            <a:off x="2537358" y="296312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F5D4498B-AA3A-8C64-977C-9707109513D4}"/>
              </a:ext>
            </a:extLst>
          </p:cNvPr>
          <p:cNvSpPr/>
          <p:nvPr/>
        </p:nvSpPr>
        <p:spPr>
          <a:xfrm>
            <a:off x="2794000" y="296312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E6B6AE12-68F1-A5B8-804C-E66D67B022C8}"/>
              </a:ext>
            </a:extLst>
          </p:cNvPr>
          <p:cNvSpPr/>
          <p:nvPr/>
        </p:nvSpPr>
        <p:spPr>
          <a:xfrm>
            <a:off x="2280716" y="296312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13C0DE-05FC-2CEC-AA6A-52DD5BD61F06}"/>
              </a:ext>
            </a:extLst>
          </p:cNvPr>
          <p:cNvSpPr/>
          <p:nvPr/>
        </p:nvSpPr>
        <p:spPr>
          <a:xfrm>
            <a:off x="138932" y="4349741"/>
            <a:ext cx="4796852" cy="430907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80 adult patients with pediatric kidney disease </a:t>
            </a:r>
          </a:p>
        </p:txBody>
      </p:sp>
      <p:sp>
        <p:nvSpPr>
          <p:cNvPr id="10" name="Up Arrow 74">
            <a:extLst>
              <a:ext uri="{FF2B5EF4-FFF2-40B4-BE49-F238E27FC236}">
                <a16:creationId xmlns:a16="http://schemas.microsoft.com/office/drawing/2014/main" id="{3D51CBA2-B2CB-0D1D-7521-BC027EDF7F9E}"/>
              </a:ext>
            </a:extLst>
          </p:cNvPr>
          <p:cNvSpPr/>
          <p:nvPr/>
        </p:nvSpPr>
        <p:spPr>
          <a:xfrm rot="5400000">
            <a:off x="5638307" y="2158749"/>
            <a:ext cx="369332" cy="749315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9918A2-C42A-6315-2A54-DE12D989E4FE}"/>
              </a:ext>
            </a:extLst>
          </p:cNvPr>
          <p:cNvSpPr txBox="1"/>
          <p:nvPr/>
        </p:nvSpPr>
        <p:spPr>
          <a:xfrm>
            <a:off x="6385904" y="2304430"/>
            <a:ext cx="3816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Comparison to general population: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B4AB18-8976-18AD-D1EB-CE388A8A2F21}"/>
              </a:ext>
            </a:extLst>
          </p:cNvPr>
          <p:cNvSpPr/>
          <p:nvPr/>
        </p:nvSpPr>
        <p:spPr>
          <a:xfrm>
            <a:off x="6638654" y="2769750"/>
            <a:ext cx="4795131" cy="573162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65AA00"/>
                </a:solidFill>
              </a:rPr>
              <a:t>Similar overall psychological distress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AF0D2B-1589-0AD9-6AB7-E786F08323E1}"/>
              </a:ext>
            </a:extLst>
          </p:cNvPr>
          <p:cNvSpPr/>
          <p:nvPr/>
        </p:nvSpPr>
        <p:spPr>
          <a:xfrm>
            <a:off x="6638654" y="3471017"/>
            <a:ext cx="4795131" cy="573162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65AA00"/>
                </a:solidFill>
              </a:rPr>
              <a:t>Comparable symptoms of anxiety, depression and somatization</a:t>
            </a:r>
          </a:p>
        </p:txBody>
      </p:sp>
      <p:sp>
        <p:nvSpPr>
          <p:cNvPr id="14" name="Up Arrow 74">
            <a:extLst>
              <a:ext uri="{FF2B5EF4-FFF2-40B4-BE49-F238E27FC236}">
                <a16:creationId xmlns:a16="http://schemas.microsoft.com/office/drawing/2014/main" id="{0A8752A8-F871-B347-ED61-9ABF9AB6B421}"/>
              </a:ext>
            </a:extLst>
          </p:cNvPr>
          <p:cNvSpPr/>
          <p:nvPr/>
        </p:nvSpPr>
        <p:spPr>
          <a:xfrm rot="5400000">
            <a:off x="5638306" y="4040628"/>
            <a:ext cx="369332" cy="749315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F35D41-8F34-0E1A-DCF2-43772F1EBA94}"/>
              </a:ext>
            </a:extLst>
          </p:cNvPr>
          <p:cNvSpPr txBox="1"/>
          <p:nvPr/>
        </p:nvSpPr>
        <p:spPr>
          <a:xfrm>
            <a:off x="6385904" y="4237246"/>
            <a:ext cx="47989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296DC0"/>
                </a:solidFill>
              </a:rPr>
              <a:t>Associated factors:</a:t>
            </a:r>
            <a:r>
              <a:rPr lang="en-GB" sz="1800" dirty="0">
                <a:solidFill>
                  <a:srgbClr val="296DC0"/>
                </a:solidFill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F9129E-D6DF-A3FF-C3E4-3F10D66EFAC8}"/>
              </a:ext>
            </a:extLst>
          </p:cNvPr>
          <p:cNvSpPr/>
          <p:nvPr/>
        </p:nvSpPr>
        <p:spPr>
          <a:xfrm>
            <a:off x="6634876" y="4718291"/>
            <a:ext cx="3567469" cy="599987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dirty="0">
                <a:solidFill>
                  <a:srgbClr val="00437A"/>
                </a:solidFill>
              </a:rPr>
              <a:t>Unemployment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GB" dirty="0">
                <a:solidFill>
                  <a:srgbClr val="00437A"/>
                </a:solidFill>
              </a:rPr>
              <a:t>Taking psychotropic drugs </a:t>
            </a: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63</cp:revision>
  <dcterms:created xsi:type="dcterms:W3CDTF">2019-06-13T12:30:18Z</dcterms:created>
  <dcterms:modified xsi:type="dcterms:W3CDTF">2024-10-17T19:35:47Z</dcterms:modified>
</cp:coreProperties>
</file>