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69"/>
    <a:srgbClr val="65AA00"/>
    <a:srgbClr val="0092F7"/>
    <a:srgbClr val="AA0065"/>
    <a:srgbClr val="960059"/>
    <a:srgbClr val="860050"/>
    <a:srgbClr val="DA0082"/>
    <a:srgbClr val="920057"/>
    <a:srgbClr val="8A0052"/>
    <a:srgbClr val="0042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339" autoAdjust="0"/>
    <p:restoredTop sz="94660"/>
  </p:normalViewPr>
  <p:slideViewPr>
    <p:cSldViewPr snapToGrid="0">
      <p:cViewPr varScale="1">
        <p:scale>
          <a:sx n="87" d="100"/>
          <a:sy n="87" d="100"/>
        </p:scale>
        <p:origin x="5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ginal Arti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8230" y="-4790379"/>
            <a:ext cx="1614236" cy="12203777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89445" y="5672093"/>
            <a:ext cx="47085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65756" y="-25248"/>
            <a:ext cx="1935480" cy="1116814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507067" y="138710"/>
            <a:ext cx="1613769" cy="780217"/>
            <a:chOff x="10446107" y="176810"/>
            <a:chExt cx="1613769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Article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46107" y="176810"/>
              <a:ext cx="15930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Original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85446" y="2269341"/>
            <a:ext cx="1695596" cy="751240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51 w 10051"/>
              <a:gd name="connsiteY0" fmla="*/ 3 h 10028"/>
              <a:gd name="connsiteX1" fmla="*/ 7109 w 10051"/>
              <a:gd name="connsiteY1" fmla="*/ 0 h 10028"/>
              <a:gd name="connsiteX2" fmla="*/ 7128 w 10051"/>
              <a:gd name="connsiteY2" fmla="*/ 9416 h 10028"/>
              <a:gd name="connsiteX3" fmla="*/ 10051 w 10051"/>
              <a:gd name="connsiteY3" fmla="*/ 10000 h 10028"/>
              <a:gd name="connsiteX4" fmla="*/ 0 w 10051"/>
              <a:gd name="connsiteY4" fmla="*/ 10028 h 10028"/>
              <a:gd name="connsiteX5" fmla="*/ 51 w 10051"/>
              <a:gd name="connsiteY5" fmla="*/ 3 h 10028"/>
              <a:gd name="connsiteX0" fmla="*/ 0 w 10065"/>
              <a:gd name="connsiteY0" fmla="*/ 3 h 10028"/>
              <a:gd name="connsiteX1" fmla="*/ 7123 w 10065"/>
              <a:gd name="connsiteY1" fmla="*/ 0 h 10028"/>
              <a:gd name="connsiteX2" fmla="*/ 7142 w 10065"/>
              <a:gd name="connsiteY2" fmla="*/ 9416 h 10028"/>
              <a:gd name="connsiteX3" fmla="*/ 10065 w 10065"/>
              <a:gd name="connsiteY3" fmla="*/ 10000 h 10028"/>
              <a:gd name="connsiteX4" fmla="*/ 14 w 10065"/>
              <a:gd name="connsiteY4" fmla="*/ 10028 h 10028"/>
              <a:gd name="connsiteX5" fmla="*/ 0 w 10065"/>
              <a:gd name="connsiteY5" fmla="*/ 3 h 10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28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14" y="10028"/>
                </a:lnTo>
                <a:cubicBezTo>
                  <a:pt x="7" y="7430"/>
                  <a:pt x="15" y="1749"/>
                  <a:pt x="0" y="3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3655088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09747" y="-31269"/>
            <a:ext cx="1992085" cy="1120316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10624932" y="241626"/>
            <a:ext cx="1441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Review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109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ucational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199915" y="-25248"/>
            <a:ext cx="2002971" cy="1115452"/>
          </a:xfrm>
          <a:prstGeom prst="rect">
            <a:avLst/>
          </a:pr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273494" y="138710"/>
            <a:ext cx="1935480" cy="780217"/>
            <a:chOff x="10212534" y="176810"/>
            <a:chExt cx="1935480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Review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212534" y="176810"/>
              <a:ext cx="19354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Educational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95934" y="2279828"/>
            <a:ext cx="169559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18 w 10018"/>
              <a:gd name="connsiteY0" fmla="*/ 3 h 10000"/>
              <a:gd name="connsiteX1" fmla="*/ 7076 w 10018"/>
              <a:gd name="connsiteY1" fmla="*/ 0 h 10000"/>
              <a:gd name="connsiteX2" fmla="*/ 7095 w 10018"/>
              <a:gd name="connsiteY2" fmla="*/ 9416 h 10000"/>
              <a:gd name="connsiteX3" fmla="*/ 10018 w 10018"/>
              <a:gd name="connsiteY3" fmla="*/ 10000 h 10000"/>
              <a:gd name="connsiteX4" fmla="*/ 32 w 10018"/>
              <a:gd name="connsiteY4" fmla="*/ 9999 h 10000"/>
              <a:gd name="connsiteX5" fmla="*/ 18 w 10018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00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79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1752252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stematic Review / Meta-analy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4491" y="-4795876"/>
            <a:ext cx="1614236" cy="1221477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860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134600" y="-28393"/>
            <a:ext cx="2068286" cy="1119323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10626853" y="297104"/>
            <a:ext cx="144147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Review/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361243" y="16591"/>
            <a:ext cx="174780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Systematic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AD86AC-4C87-1793-B8DA-143F6DFB4B75}"/>
              </a:ext>
            </a:extLst>
          </p:cNvPr>
          <p:cNvSpPr txBox="1"/>
          <p:nvPr userDrawn="1"/>
        </p:nvSpPr>
        <p:spPr>
          <a:xfrm>
            <a:off x="10246589" y="585744"/>
            <a:ext cx="222572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Meta-analysis</a:t>
            </a:r>
          </a:p>
        </p:txBody>
      </p:sp>
    </p:spTree>
    <p:extLst>
      <p:ext uri="{BB962C8B-B14F-4D97-AF65-F5344CB8AC3E}">
        <p14:creationId xmlns:p14="http://schemas.microsoft.com/office/powerpoint/2010/main" val="2059782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4BA06-560F-4272-BD1D-D3D251BC0A82}" type="datetimeFigureOut">
              <a:rPr lang="en-GB" smtClean="0"/>
              <a:t>20/12/2024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DF36B-8F18-4F81-92A8-26E2BC629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03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2" r:id="rId3"/>
    <p:sldLayoutId id="214748365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 txBox="1">
            <a:spLocks/>
          </p:cNvSpPr>
          <p:nvPr/>
        </p:nvSpPr>
        <p:spPr>
          <a:xfrm>
            <a:off x="0" y="0"/>
            <a:ext cx="10233660" cy="10856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5900" algn="l"/>
            <a:r>
              <a:rPr lang="en-GB" sz="28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Long Term Kidney Outcomes in Survivors of Wilms Tumor: A Single </a:t>
            </a:r>
            <a:r>
              <a:rPr lang="en-GB" sz="2800" b="1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Center</a:t>
            </a:r>
            <a:r>
              <a:rPr lang="en-GB" sz="28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Retrospective Cohort Study</a:t>
            </a:r>
            <a:endParaRPr lang="en-GB" sz="2800" b="1" dirty="0">
              <a:solidFill>
                <a:schemeClr val="bg1"/>
              </a:solidFill>
              <a:latin typeface="Calibri Light" panose="020F0302020204030204" pitchFamily="34" charset="0"/>
              <a:ea typeface="Calibri Light"/>
              <a:cs typeface="Calibri Light" panose="020F030202020403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80183" y="1189759"/>
            <a:ext cx="10536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AIM</a:t>
            </a:r>
            <a:r>
              <a:rPr lang="en-GB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: To investigate the long-term kidney outcomes in survivors of Wilms Tumor (WT)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9856" y="5678917"/>
            <a:ext cx="410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  <a:latin typeface="+mj-lt"/>
              </a:rPr>
              <a:t>Reinert et al. 2024</a:t>
            </a:r>
            <a:endParaRPr lang="en-GB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73448" y="5719172"/>
            <a:ext cx="71418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CONCLUSION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Kidney dysfunction is common in survivors of WT. This population should be monitored for the development of decreased glomerular filtration rate, hypertension, and proteinuria.</a:t>
            </a:r>
            <a:endParaRPr lang="en-GB" dirty="0">
              <a:solidFill>
                <a:schemeClr val="bg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E29E53-E771-19C2-F1F0-2524C06F32D1}"/>
              </a:ext>
            </a:extLst>
          </p:cNvPr>
          <p:cNvSpPr txBox="1"/>
          <p:nvPr/>
        </p:nvSpPr>
        <p:spPr>
          <a:xfrm>
            <a:off x="256178" y="1777969"/>
            <a:ext cx="275563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b="1" dirty="0">
                <a:solidFill>
                  <a:srgbClr val="0065AA"/>
                </a:solidFill>
              </a:rPr>
              <a:t>DESIGN &amp; OUTCOMES</a:t>
            </a:r>
            <a:r>
              <a:rPr lang="en-GB" dirty="0">
                <a:solidFill>
                  <a:srgbClr val="0065AA"/>
                </a:solidFill>
              </a:rPr>
              <a:t>:</a:t>
            </a:r>
            <a:endParaRPr lang="en-GB" dirty="0">
              <a:solidFill>
                <a:srgbClr val="0065AA"/>
              </a:solidFill>
              <a:ea typeface="Calibri"/>
              <a:cs typeface="Calibri"/>
            </a:endParaRPr>
          </a:p>
          <a:p>
            <a:endParaRPr lang="en-GB" dirty="0">
              <a:solidFill>
                <a:srgbClr val="0065AA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C28730-7288-CDCE-E03B-99D85D129AE1}"/>
              </a:ext>
            </a:extLst>
          </p:cNvPr>
          <p:cNvSpPr txBox="1"/>
          <p:nvPr/>
        </p:nvSpPr>
        <p:spPr>
          <a:xfrm>
            <a:off x="118184" y="2222256"/>
            <a:ext cx="2197239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solidFill>
                  <a:srgbClr val="296DC0"/>
                </a:solidFill>
                <a:ea typeface="Calibri"/>
                <a:cs typeface="Calibri"/>
              </a:rPr>
              <a:t>64 survivors of WT</a:t>
            </a:r>
            <a:endParaRPr lang="en-US" dirty="0">
              <a:solidFill>
                <a:srgbClr val="000000"/>
              </a:solidFill>
              <a:ea typeface="Calibri"/>
              <a:cs typeface="Calibri"/>
            </a:endParaRPr>
          </a:p>
          <a:p>
            <a:pPr algn="ctr"/>
            <a:r>
              <a:rPr lang="en-GB" dirty="0">
                <a:solidFill>
                  <a:srgbClr val="296DC0"/>
                </a:solidFill>
                <a:ea typeface="Calibri"/>
                <a:cs typeface="Calibri"/>
              </a:rPr>
              <a:t>Median 11.3 years off treatment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899FDB-DCC5-3C6C-D6A8-7DF5BCC062E8}"/>
              </a:ext>
            </a:extLst>
          </p:cNvPr>
          <p:cNvSpPr txBox="1"/>
          <p:nvPr/>
        </p:nvSpPr>
        <p:spPr>
          <a:xfrm>
            <a:off x="-22455" y="4766234"/>
            <a:ext cx="2548382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solidFill>
                  <a:srgbClr val="296DC0"/>
                </a:solidFill>
              </a:rPr>
              <a:t>Retrospective single center study</a:t>
            </a:r>
          </a:p>
        </p:txBody>
      </p:sp>
      <p:sp>
        <p:nvSpPr>
          <p:cNvPr id="6" name="Freeform: Shape 46">
            <a:extLst>
              <a:ext uri="{FF2B5EF4-FFF2-40B4-BE49-F238E27FC236}">
                <a16:creationId xmlns:a16="http://schemas.microsoft.com/office/drawing/2014/main" id="{D56A1DDE-12DB-689A-9E37-D24B38744BD6}"/>
              </a:ext>
            </a:extLst>
          </p:cNvPr>
          <p:cNvSpPr/>
          <p:nvPr/>
        </p:nvSpPr>
        <p:spPr>
          <a:xfrm>
            <a:off x="881588" y="3415925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00437A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7" name="Freeform: Shape 46">
            <a:extLst>
              <a:ext uri="{FF2B5EF4-FFF2-40B4-BE49-F238E27FC236}">
                <a16:creationId xmlns:a16="http://schemas.microsoft.com/office/drawing/2014/main" id="{F3120FAC-984D-26CA-9368-BF3D9EA972D8}"/>
              </a:ext>
            </a:extLst>
          </p:cNvPr>
          <p:cNvSpPr/>
          <p:nvPr/>
        </p:nvSpPr>
        <p:spPr>
          <a:xfrm>
            <a:off x="371968" y="3432631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AA0065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8" name="Freeform: Shape 46">
            <a:extLst>
              <a:ext uri="{FF2B5EF4-FFF2-40B4-BE49-F238E27FC236}">
                <a16:creationId xmlns:a16="http://schemas.microsoft.com/office/drawing/2014/main" id="{ECE114A1-B493-F232-E0CF-86E75C03FC49}"/>
              </a:ext>
            </a:extLst>
          </p:cNvPr>
          <p:cNvSpPr/>
          <p:nvPr/>
        </p:nvSpPr>
        <p:spPr>
          <a:xfrm>
            <a:off x="1385108" y="3415925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65AA00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0C0ACF9-7638-04EB-3704-85C9FEA587ED}"/>
              </a:ext>
            </a:extLst>
          </p:cNvPr>
          <p:cNvSpPr/>
          <p:nvPr/>
        </p:nvSpPr>
        <p:spPr>
          <a:xfrm>
            <a:off x="2536699" y="2337839"/>
            <a:ext cx="1735313" cy="622841"/>
          </a:xfrm>
          <a:prstGeom prst="rect">
            <a:avLst/>
          </a:prstGeom>
          <a:solidFill>
            <a:srgbClr val="00385E"/>
          </a:solidFill>
          <a:ln w="41275">
            <a:solidFill>
              <a:srgbClr val="00385E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dirty="0"/>
              <a:t>Kidney Function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9BDC4EE-D753-5A99-E8D2-7D59E0C7A08C}"/>
              </a:ext>
            </a:extLst>
          </p:cNvPr>
          <p:cNvSpPr/>
          <p:nvPr/>
        </p:nvSpPr>
        <p:spPr>
          <a:xfrm>
            <a:off x="2546777" y="4767446"/>
            <a:ext cx="1728385" cy="614223"/>
          </a:xfrm>
          <a:prstGeom prst="rect">
            <a:avLst/>
          </a:prstGeom>
          <a:solidFill>
            <a:srgbClr val="AA0065"/>
          </a:solidFill>
          <a:ln w="41275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dirty="0"/>
              <a:t>Proteinuria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67C0C8-2C0E-E9DB-A563-5641D8A8B848}"/>
              </a:ext>
            </a:extLst>
          </p:cNvPr>
          <p:cNvSpPr/>
          <p:nvPr/>
        </p:nvSpPr>
        <p:spPr>
          <a:xfrm>
            <a:off x="2543627" y="3606383"/>
            <a:ext cx="1728385" cy="619063"/>
          </a:xfrm>
          <a:prstGeom prst="rect">
            <a:avLst/>
          </a:prstGeom>
          <a:solidFill>
            <a:srgbClr val="65AA00"/>
          </a:solidFill>
          <a:ln w="41275">
            <a:solidFill>
              <a:srgbClr val="65AA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dirty="0">
                <a:ea typeface="Calibri"/>
                <a:cs typeface="Calibri"/>
              </a:rPr>
              <a:t>Hypertension</a:t>
            </a:r>
          </a:p>
        </p:txBody>
      </p:sp>
      <p:sp>
        <p:nvSpPr>
          <p:cNvPr id="12" name="Up Arrow 12">
            <a:extLst>
              <a:ext uri="{FF2B5EF4-FFF2-40B4-BE49-F238E27FC236}">
                <a16:creationId xmlns:a16="http://schemas.microsoft.com/office/drawing/2014/main" id="{E799BD93-CD6C-0585-2091-C64653459C15}"/>
              </a:ext>
            </a:extLst>
          </p:cNvPr>
          <p:cNvSpPr/>
          <p:nvPr/>
        </p:nvSpPr>
        <p:spPr>
          <a:xfrm rot="5400000">
            <a:off x="4318721" y="4808551"/>
            <a:ext cx="301374" cy="524454"/>
          </a:xfrm>
          <a:prstGeom prst="upArrow">
            <a:avLst>
              <a:gd name="adj1" fmla="val 0"/>
              <a:gd name="adj2" fmla="val 108703"/>
            </a:avLst>
          </a:pr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4C287-3618-D7CB-2EE6-7725ADA5D50C}"/>
              </a:ext>
            </a:extLst>
          </p:cNvPr>
          <p:cNvSpPr txBox="1"/>
          <p:nvPr/>
        </p:nvSpPr>
        <p:spPr>
          <a:xfrm>
            <a:off x="4761300" y="4888909"/>
            <a:ext cx="2981625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dirty="0">
                <a:solidFill>
                  <a:srgbClr val="AA0065"/>
                </a:solidFill>
                <a:ea typeface="Calibri"/>
                <a:cs typeface="Calibri"/>
              </a:rPr>
              <a:t>8 of 37 with proteinuria</a:t>
            </a:r>
            <a:endParaRPr lang="en-US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14" name="Up Arrow 69">
            <a:extLst>
              <a:ext uri="{FF2B5EF4-FFF2-40B4-BE49-F238E27FC236}">
                <a16:creationId xmlns:a16="http://schemas.microsoft.com/office/drawing/2014/main" id="{D54E7F5F-D13B-4825-A48D-8543C0C2BD05}"/>
              </a:ext>
            </a:extLst>
          </p:cNvPr>
          <p:cNvSpPr/>
          <p:nvPr/>
        </p:nvSpPr>
        <p:spPr>
          <a:xfrm rot="5400000">
            <a:off x="4335015" y="3681079"/>
            <a:ext cx="301374" cy="476776"/>
          </a:xfrm>
          <a:prstGeom prst="upArrow">
            <a:avLst>
              <a:gd name="adj1" fmla="val 0"/>
              <a:gd name="adj2" fmla="val 108703"/>
            </a:avLst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53B49F1-BA89-D6A6-A91F-C535BD97B1A7}"/>
              </a:ext>
            </a:extLst>
          </p:cNvPr>
          <p:cNvSpPr txBox="1"/>
          <p:nvPr/>
        </p:nvSpPr>
        <p:spPr>
          <a:xfrm>
            <a:off x="4752117" y="3608707"/>
            <a:ext cx="2984667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dirty="0">
                <a:solidFill>
                  <a:srgbClr val="65AA00"/>
                </a:solidFill>
                <a:ea typeface="Calibri"/>
                <a:cs typeface="Calibri"/>
              </a:rPr>
              <a:t>41% with abnormal clinic BP</a:t>
            </a:r>
          </a:p>
          <a:p>
            <a:r>
              <a:rPr lang="en-GB" dirty="0">
                <a:solidFill>
                  <a:srgbClr val="65AA00"/>
                </a:solidFill>
                <a:ea typeface="Calibri"/>
                <a:cs typeface="Calibri"/>
              </a:rPr>
              <a:t>3 of 9 with abnormal ABPM</a:t>
            </a:r>
          </a:p>
        </p:txBody>
      </p:sp>
      <p:sp>
        <p:nvSpPr>
          <p:cNvPr id="16" name="Up Arrow 22">
            <a:extLst>
              <a:ext uri="{FF2B5EF4-FFF2-40B4-BE49-F238E27FC236}">
                <a16:creationId xmlns:a16="http://schemas.microsoft.com/office/drawing/2014/main" id="{B5389960-4F6B-6D95-DB8E-1F5A291E97ED}"/>
              </a:ext>
            </a:extLst>
          </p:cNvPr>
          <p:cNvSpPr/>
          <p:nvPr/>
        </p:nvSpPr>
        <p:spPr>
          <a:xfrm rot="16200000" flipH="1" flipV="1">
            <a:off x="4396019" y="2455427"/>
            <a:ext cx="295090" cy="379666"/>
          </a:xfrm>
          <a:prstGeom prst="upArrow">
            <a:avLst>
              <a:gd name="adj1" fmla="val 0"/>
              <a:gd name="adj2" fmla="val 108703"/>
            </a:avLst>
          </a:prstGeom>
          <a:solidFill>
            <a:srgbClr val="0043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E2D327E-B9DD-91DE-5FF5-E52EACDD120F}"/>
              </a:ext>
            </a:extLst>
          </p:cNvPr>
          <p:cNvSpPr txBox="1"/>
          <p:nvPr/>
        </p:nvSpPr>
        <p:spPr>
          <a:xfrm>
            <a:off x="4756794" y="2323826"/>
            <a:ext cx="2979497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dirty="0">
                <a:solidFill>
                  <a:srgbClr val="00437A"/>
                </a:solidFill>
              </a:rPr>
              <a:t>2 reached CKD-5</a:t>
            </a:r>
            <a:endParaRPr lang="en-US" dirty="0"/>
          </a:p>
          <a:p>
            <a:r>
              <a:rPr lang="en-GB" dirty="0">
                <a:solidFill>
                  <a:srgbClr val="00437A"/>
                </a:solidFill>
                <a:ea typeface="Calibri"/>
                <a:cs typeface="Calibri"/>
              </a:rPr>
              <a:t>35 with eGFR &lt; 90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AED925A-7128-E526-D5AF-3CDA83FCA55E}"/>
              </a:ext>
            </a:extLst>
          </p:cNvPr>
          <p:cNvSpPr txBox="1"/>
          <p:nvPr/>
        </p:nvSpPr>
        <p:spPr>
          <a:xfrm>
            <a:off x="7949891" y="5369748"/>
            <a:ext cx="4424406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Trend of decreasing eGFR with increased follow up time</a:t>
            </a: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5" name="Picture 1">
            <a:extLst>
              <a:ext uri="{FF2B5EF4-FFF2-40B4-BE49-F238E27FC236}">
                <a16:creationId xmlns:a16="http://schemas.microsoft.com/office/drawing/2014/main" id="{864C587E-0004-C137-B778-E8F560D7EB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3330" y="1641162"/>
            <a:ext cx="4117036" cy="3772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74288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dNeph_VisualAbstract_Template_NoText.potx" id="{B1C48F58-D1E0-4C98-814B-D3979964E517}" vid="{3276ECFE-687C-499A-B544-1DE21692DD6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3076</TotalTime>
  <Words>122</Words>
  <Application>Microsoft Office PowerPoint</Application>
  <PresentationFormat>Widescreen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University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DRAFT IDEAS  initially using a combination of    monochromatic and triadic colours</dc:title>
  <dc:creator>Joseph Laycock</dc:creator>
  <cp:lastModifiedBy>Reinert, Shannon</cp:lastModifiedBy>
  <cp:revision>61</cp:revision>
  <dcterms:created xsi:type="dcterms:W3CDTF">2019-06-13T12:30:18Z</dcterms:created>
  <dcterms:modified xsi:type="dcterms:W3CDTF">2024-12-20T13:32:29Z</dcterms:modified>
</cp:coreProperties>
</file>