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microsoft.com/office/2020/02/relationships/classificationlabels" Target="docMetadata/LabelInfo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69"/>
    <a:srgbClr val="8A0052"/>
    <a:srgbClr val="65AA00"/>
    <a:srgbClr val="0092F7"/>
    <a:srgbClr val="AA0065"/>
    <a:srgbClr val="960059"/>
    <a:srgbClr val="860050"/>
    <a:srgbClr val="DA0082"/>
    <a:srgbClr val="920057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06FC58-32D6-4467-8721-DB0C8DCB9F0E}" v="1" dt="2024-12-03T22:13:43.34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4" autoAdjust="0"/>
    <p:restoredTop sz="94660"/>
  </p:normalViewPr>
  <p:slideViewPr>
    <p:cSldViewPr snapToGrid="0">
      <p:cViewPr varScale="1">
        <p:scale>
          <a:sx n="77" d="100"/>
          <a:sy n="77" d="100"/>
        </p:scale>
        <p:origin x="82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03/12/2024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extBox 48">
            <a:extLst>
              <a:ext uri="{FF2B5EF4-FFF2-40B4-BE49-F238E27FC236}">
                <a16:creationId xmlns:a16="http://schemas.microsoft.com/office/drawing/2014/main" id="{9276558E-EF7C-47A0-89B6-5D3751C6E277}"/>
              </a:ext>
            </a:extLst>
          </p:cNvPr>
          <p:cNvSpPr txBox="1"/>
          <p:nvPr/>
        </p:nvSpPr>
        <p:spPr>
          <a:xfrm>
            <a:off x="119939" y="3606608"/>
            <a:ext cx="1831789" cy="14157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altLang="zh-HK" sz="1400" b="1" dirty="0">
                <a:solidFill>
                  <a:srgbClr val="00437A"/>
                </a:solidFill>
              </a:rPr>
              <a:t>43 subjects</a:t>
            </a:r>
          </a:p>
          <a:p>
            <a:r>
              <a:rPr lang="en-GB" altLang="zh-HK" sz="1400" b="1" dirty="0">
                <a:solidFill>
                  <a:srgbClr val="00437A"/>
                </a:solidFill>
              </a:rPr>
              <a:t>On chronic KRT</a:t>
            </a:r>
          </a:p>
          <a:p>
            <a:r>
              <a:rPr lang="en-GB" altLang="zh-HK" sz="1400" b="1" dirty="0">
                <a:solidFill>
                  <a:srgbClr val="00437A"/>
                </a:solidFill>
              </a:rPr>
              <a:t>Age: 14.7 years</a:t>
            </a:r>
          </a:p>
          <a:p>
            <a:r>
              <a:rPr lang="en-GB" altLang="zh-HK" sz="1400" b="1" dirty="0">
                <a:solidFill>
                  <a:srgbClr val="00437A"/>
                </a:solidFill>
              </a:rPr>
              <a:t>56% Female</a:t>
            </a:r>
          </a:p>
          <a:p>
            <a:endParaRPr lang="en-GB" altLang="zh-HK" sz="1400" b="1" dirty="0">
              <a:solidFill>
                <a:srgbClr val="00437A"/>
              </a:solidFill>
            </a:endParaRPr>
          </a:p>
          <a:p>
            <a:pPr algn="ctr"/>
            <a:endParaRPr lang="en-GB" altLang="zh-HK" sz="1600" b="1" dirty="0">
              <a:solidFill>
                <a:srgbClr val="00437A"/>
              </a:solidFill>
            </a:endParaRPr>
          </a:p>
        </p:txBody>
      </p:sp>
      <p:sp>
        <p:nvSpPr>
          <p:cNvPr id="24" name="Title 1"/>
          <p:cNvSpPr txBox="1">
            <a:spLocks/>
          </p:cNvSpPr>
          <p:nvPr/>
        </p:nvSpPr>
        <p:spPr>
          <a:xfrm>
            <a:off x="129906" y="-3607"/>
            <a:ext cx="10243458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lang="en-US" altLang="zh-HK" sz="10800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Acquired cystic kidney disease in children with kidney failure</a:t>
            </a:r>
            <a:r>
              <a:rPr lang="en-US" altLang="zh-HK" sz="11200" b="1" dirty="0">
                <a:solidFill>
                  <a:schemeClr val="bg1"/>
                </a:solidFill>
                <a:effectLst/>
                <a:latin typeface="+mn-lt"/>
                <a:ea typeface="Times New Roman" panose="02020603050405020304" pitchFamily="18" charset="0"/>
              </a:rPr>
              <a:t> </a:t>
            </a:r>
          </a:p>
          <a:p>
            <a:pPr algn="just">
              <a:lnSpc>
                <a:spcPct val="150000"/>
              </a:lnSpc>
            </a:pPr>
            <a:r>
              <a:rPr lang="en-US" altLang="zh-HK" sz="1800" b="1" dirty="0">
                <a:effectLst/>
                <a:latin typeface="Times New Roman" panose="02020603050405020304" pitchFamily="18" charset="0"/>
                <a:ea typeface="新細明體" panose="02020500000000000000" pitchFamily="18" charset="-120"/>
              </a:rPr>
              <a:t> </a:t>
            </a:r>
            <a:endParaRPr lang="zh-TW" altLang="zh-HK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89826" y="1153691"/>
            <a:ext cx="123787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AIM: </a:t>
            </a:r>
            <a:r>
              <a:rPr lang="en-US" altLang="zh-HK" b="1" dirty="0">
                <a:solidFill>
                  <a:schemeClr val="bg1"/>
                </a:solidFill>
                <a:ea typeface="Times New Roman" panose="02020603050405020304" pitchFamily="18" charset="0"/>
              </a:rPr>
              <a:t>To evaluate the incidence, risk factors, and clinical outcomes of ACKD in children on kidney replacement therapy (KRT)</a:t>
            </a:r>
            <a:endParaRPr lang="zh-TW" altLang="zh-HK" sz="1800" b="1" dirty="0">
              <a:solidFill>
                <a:schemeClr val="bg1"/>
              </a:solidFill>
              <a:effectLst/>
              <a:ea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3448" y="1664505"/>
            <a:ext cx="115059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  <a:p>
            <a:endParaRPr lang="en-GB" dirty="0">
              <a:solidFill>
                <a:srgbClr val="0065AA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Ma et al. 2024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800559"/>
            <a:ext cx="71418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CONCLUSION: ACKD is prevalent among paediatric patients with kidney failure. Prolonged dialysis duration </a:t>
            </a:r>
            <a:r>
              <a:rPr lang="en-US" altLang="zh-HK" sz="1800" b="1" kern="0" dirty="0">
                <a:solidFill>
                  <a:schemeClr val="bg1"/>
                </a:solidFill>
                <a:effectLst/>
                <a:ea typeface="Times New Roman" panose="02020603050405020304" pitchFamily="18" charset="0"/>
              </a:rPr>
              <a:t>increases risk of developing ACKD. Regular surveillance </a:t>
            </a:r>
            <a:r>
              <a:rPr lang="en-US" altLang="zh-HK" b="1" kern="0" dirty="0">
                <a:solidFill>
                  <a:schemeClr val="bg1"/>
                </a:solidFill>
                <a:ea typeface="Times New Roman" panose="02020603050405020304" pitchFamily="18" charset="0"/>
              </a:rPr>
              <a:t>should be performed for detection of ACKD.</a:t>
            </a:r>
            <a:endParaRPr lang="en-GB" b="1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3892B2-07D3-4D2F-B2B3-2925E8A4A97D}"/>
              </a:ext>
            </a:extLst>
          </p:cNvPr>
          <p:cNvSpPr txBox="1"/>
          <p:nvPr/>
        </p:nvSpPr>
        <p:spPr>
          <a:xfrm>
            <a:off x="2581615" y="1722216"/>
            <a:ext cx="49357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600" b="1" dirty="0">
                <a:solidFill>
                  <a:srgbClr val="00437A"/>
                </a:solidFill>
              </a:rPr>
              <a:t>Territory-wide, cross-sectional study (</a:t>
            </a:r>
            <a:r>
              <a:rPr lang="en-GB" altLang="zh-HK" sz="1600" b="1" dirty="0">
                <a:solidFill>
                  <a:srgbClr val="00437A"/>
                </a:solidFill>
              </a:rPr>
              <a:t>Jun – Dec 2023)</a:t>
            </a:r>
            <a:endParaRPr lang="en-GB" sz="1600" b="1" dirty="0">
              <a:solidFill>
                <a:srgbClr val="00437A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7FC8B66-7D92-4CA7-A750-5BA05B5EF03A}"/>
              </a:ext>
            </a:extLst>
          </p:cNvPr>
          <p:cNvSpPr/>
          <p:nvPr/>
        </p:nvSpPr>
        <p:spPr>
          <a:xfrm>
            <a:off x="2369744" y="2792702"/>
            <a:ext cx="1370628" cy="622841"/>
          </a:xfrm>
          <a:prstGeom prst="rect">
            <a:avLst/>
          </a:prstGeom>
          <a:solidFill>
            <a:srgbClr val="00385E"/>
          </a:solidFill>
          <a:ln w="41275">
            <a:solidFill>
              <a:srgbClr val="00385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ACKD </a:t>
            </a:r>
          </a:p>
          <a:p>
            <a:pPr algn="ctr"/>
            <a:r>
              <a:rPr lang="en-GB" sz="1600" b="1" dirty="0"/>
              <a:t>(n = 18, 42%) 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CE44EED-B909-43A6-8E5E-42AB565C26B3}"/>
              </a:ext>
            </a:extLst>
          </p:cNvPr>
          <p:cNvSpPr/>
          <p:nvPr/>
        </p:nvSpPr>
        <p:spPr>
          <a:xfrm>
            <a:off x="2369744" y="4787008"/>
            <a:ext cx="1318430" cy="619063"/>
          </a:xfrm>
          <a:prstGeom prst="rect">
            <a:avLst/>
          </a:prstGeom>
          <a:solidFill>
            <a:srgbClr val="65AA00"/>
          </a:solidFill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No ACKD </a:t>
            </a:r>
          </a:p>
          <a:p>
            <a:pPr algn="ctr"/>
            <a:r>
              <a:rPr lang="en-GB" sz="1600" b="1" dirty="0"/>
              <a:t>(n = 25, 58%) </a:t>
            </a: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9DECE9C-8149-4061-8C83-C06D8D29DB24}"/>
              </a:ext>
            </a:extLst>
          </p:cNvPr>
          <p:cNvCxnSpPr>
            <a:cxnSpLocks/>
          </p:cNvCxnSpPr>
          <p:nvPr/>
        </p:nvCxnSpPr>
        <p:spPr>
          <a:xfrm flipV="1">
            <a:off x="1916542" y="3125216"/>
            <a:ext cx="305060" cy="337292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2FD0E0AC-5A7A-4189-8A3E-B192AC8871D6}"/>
              </a:ext>
            </a:extLst>
          </p:cNvPr>
          <p:cNvSpPr/>
          <p:nvPr/>
        </p:nvSpPr>
        <p:spPr>
          <a:xfrm>
            <a:off x="4506638" y="2296178"/>
            <a:ext cx="2307456" cy="622841"/>
          </a:xfrm>
          <a:prstGeom prst="rect">
            <a:avLst/>
          </a:prstGeom>
          <a:noFill/>
          <a:ln w="41275">
            <a:solidFill>
              <a:srgbClr val="00437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rgbClr val="00437A"/>
                </a:solidFill>
              </a:rPr>
              <a:t>Simple Cyst (Grade 1)</a:t>
            </a:r>
          </a:p>
          <a:p>
            <a:pPr algn="ctr"/>
            <a:r>
              <a:rPr lang="en-GB" sz="1600" b="1" dirty="0">
                <a:solidFill>
                  <a:srgbClr val="00437A"/>
                </a:solidFill>
              </a:rPr>
              <a:t>(n=9, 21%)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5CB858A9-8C87-4B73-B072-424EB5CA39E3}"/>
              </a:ext>
            </a:extLst>
          </p:cNvPr>
          <p:cNvCxnSpPr>
            <a:cxnSpLocks/>
          </p:cNvCxnSpPr>
          <p:nvPr/>
        </p:nvCxnSpPr>
        <p:spPr>
          <a:xfrm flipV="1">
            <a:off x="3874898" y="2544319"/>
            <a:ext cx="462086" cy="189248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9744C060-7BA2-473B-B92A-A4E30FC640C7}"/>
              </a:ext>
            </a:extLst>
          </p:cNvPr>
          <p:cNvSpPr txBox="1"/>
          <p:nvPr/>
        </p:nvSpPr>
        <p:spPr>
          <a:xfrm>
            <a:off x="4065452" y="4779588"/>
            <a:ext cx="318982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zh-HK" sz="1200" i="1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Grading under Bosniak Criteria for ACKD</a:t>
            </a:r>
            <a:endParaRPr lang="zh-TW" altLang="zh-HK" sz="1200" kern="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8843A60-E889-4932-B2A7-DC34B6E689F5}"/>
              </a:ext>
            </a:extLst>
          </p:cNvPr>
          <p:cNvSpPr/>
          <p:nvPr/>
        </p:nvSpPr>
        <p:spPr>
          <a:xfrm>
            <a:off x="4506637" y="3665325"/>
            <a:ext cx="2307457" cy="1091411"/>
          </a:xfrm>
          <a:prstGeom prst="rect">
            <a:avLst/>
          </a:prstGeom>
          <a:noFill/>
          <a:ln w="41275">
            <a:solidFill>
              <a:srgbClr val="AA0065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zh-HK" sz="1600" b="1" dirty="0">
                <a:solidFill>
                  <a:srgbClr val="8A0052"/>
                </a:solidFill>
              </a:rPr>
              <a:t>Complex Cyst (n=9, 21%)</a:t>
            </a:r>
            <a:br>
              <a:rPr lang="en-GB" altLang="zh-HK" sz="1600" b="1" dirty="0">
                <a:solidFill>
                  <a:srgbClr val="8A0052"/>
                </a:solidFill>
              </a:rPr>
            </a:br>
            <a:r>
              <a:rPr lang="en-GB" altLang="zh-HK" sz="1600" b="1" dirty="0">
                <a:solidFill>
                  <a:srgbClr val="8A0052"/>
                </a:solidFill>
              </a:rPr>
              <a:t>Grade 2, n=5, 11.6%</a:t>
            </a:r>
          </a:p>
          <a:p>
            <a:pPr algn="ctr"/>
            <a:r>
              <a:rPr lang="en-GB" altLang="zh-HK" sz="1600" b="1" dirty="0">
                <a:solidFill>
                  <a:srgbClr val="8A0052"/>
                </a:solidFill>
              </a:rPr>
              <a:t>Grade 2F, n=2, 4.6%</a:t>
            </a:r>
          </a:p>
          <a:p>
            <a:pPr algn="ctr"/>
            <a:r>
              <a:rPr lang="en-GB" altLang="zh-HK" sz="1600" b="1" dirty="0">
                <a:solidFill>
                  <a:srgbClr val="8A0052"/>
                </a:solidFill>
              </a:rPr>
              <a:t>Grade 3, n=2, 4.6%</a:t>
            </a:r>
            <a:endParaRPr lang="en-GB" sz="1600" dirty="0">
              <a:solidFill>
                <a:srgbClr val="8A0052"/>
              </a:solidFill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489C831-A659-4EC2-8709-548D808D22B0}"/>
              </a:ext>
            </a:extLst>
          </p:cNvPr>
          <p:cNvSpPr/>
          <p:nvPr/>
        </p:nvSpPr>
        <p:spPr>
          <a:xfrm>
            <a:off x="8073562" y="2691173"/>
            <a:ext cx="3829634" cy="691496"/>
          </a:xfrm>
          <a:prstGeom prst="rect">
            <a:avLst/>
          </a:prstGeom>
          <a:solidFill>
            <a:srgbClr val="AA0065"/>
          </a:solidFill>
          <a:ln w="41275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altLang="zh-HK" sz="1600" b="1" dirty="0"/>
              <a:t>Dialysis </a:t>
            </a:r>
            <a:r>
              <a:rPr lang="en-US" altLang="zh-HK" sz="1600" b="1" dirty="0"/>
              <a:t>≥28 months increased risk of </a:t>
            </a:r>
            <a:br>
              <a:rPr lang="en-US" altLang="zh-HK" sz="1600" b="1" dirty="0"/>
            </a:br>
            <a:r>
              <a:rPr lang="en-US" altLang="zh-HK" sz="1600" b="1" dirty="0"/>
              <a:t>developing ACKD </a:t>
            </a:r>
            <a:r>
              <a:rPr lang="en-US" altLang="zh-HK" sz="1600" b="1"/>
              <a:t>by 6-fold</a:t>
            </a:r>
            <a:endParaRPr lang="en-GB" altLang="zh-HK" sz="1600" b="1" dirty="0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749F8A1-EBA1-4306-8E55-1D1E6A5E5579}"/>
              </a:ext>
            </a:extLst>
          </p:cNvPr>
          <p:cNvSpPr/>
          <p:nvPr/>
        </p:nvSpPr>
        <p:spPr>
          <a:xfrm>
            <a:off x="8937380" y="1922381"/>
            <a:ext cx="2130364" cy="479911"/>
          </a:xfrm>
          <a:prstGeom prst="rect">
            <a:avLst/>
          </a:prstGeom>
          <a:noFill/>
          <a:ln w="41275">
            <a:solidFill>
              <a:srgbClr val="00437A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000" dirty="0">
                <a:solidFill>
                  <a:srgbClr val="00437A"/>
                </a:solidFill>
              </a:rPr>
              <a:t>Major Findings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AEA668B-6102-45DC-A956-8F373FB27D88}"/>
              </a:ext>
            </a:extLst>
          </p:cNvPr>
          <p:cNvSpPr/>
          <p:nvPr/>
        </p:nvSpPr>
        <p:spPr>
          <a:xfrm>
            <a:off x="8073562" y="3554995"/>
            <a:ext cx="3858000" cy="759499"/>
          </a:xfrm>
          <a:prstGeom prst="rect">
            <a:avLst/>
          </a:prstGeom>
          <a:solidFill>
            <a:srgbClr val="00385E"/>
          </a:solidFill>
          <a:ln w="41275">
            <a:solidFill>
              <a:srgbClr val="00385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/>
              <a:t>Majority of ACKD are asymptomatic (89%)</a:t>
            </a:r>
          </a:p>
          <a:p>
            <a:pPr algn="ctr"/>
            <a:r>
              <a:rPr lang="en-GB" sz="1600" b="1" dirty="0"/>
              <a:t>Important complications include infected cyst &amp; RCC 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A03A6AD-7D0C-4A44-9AB9-D31F3957F7D3}"/>
              </a:ext>
            </a:extLst>
          </p:cNvPr>
          <p:cNvSpPr/>
          <p:nvPr/>
        </p:nvSpPr>
        <p:spPr>
          <a:xfrm>
            <a:off x="8073562" y="4526273"/>
            <a:ext cx="3858000" cy="759499"/>
          </a:xfrm>
          <a:prstGeom prst="rect">
            <a:avLst/>
          </a:prstGeom>
          <a:solidFill>
            <a:srgbClr val="65AA00"/>
          </a:solidFill>
          <a:ln w="41275">
            <a:solidFill>
              <a:srgbClr val="65AA00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/>
              <a:t>Paired ultrasound (US) and MRI was superior to ultrasound alone for diagnosis of ACKD </a:t>
            </a:r>
            <a:endParaRPr lang="en-GB" sz="1600" b="1" dirty="0"/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5CB858A9-8C87-4B73-B072-424EB5CA39E3}"/>
              </a:ext>
            </a:extLst>
          </p:cNvPr>
          <p:cNvCxnSpPr>
            <a:cxnSpLocks/>
          </p:cNvCxnSpPr>
          <p:nvPr/>
        </p:nvCxnSpPr>
        <p:spPr>
          <a:xfrm>
            <a:off x="3874898" y="3546835"/>
            <a:ext cx="462086" cy="189248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圖片 5">
            <a:extLst>
              <a:ext uri="{FF2B5EF4-FFF2-40B4-BE49-F238E27FC236}">
                <a16:creationId xmlns:a16="http://schemas.microsoft.com/office/drawing/2014/main" id="{9E9ABE85-959F-B84A-B694-23C5158497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9" b="19129"/>
          <a:stretch/>
        </p:blipFill>
        <p:spPr>
          <a:xfrm>
            <a:off x="-224803" y="2620944"/>
            <a:ext cx="1340466" cy="985664"/>
          </a:xfrm>
          <a:prstGeom prst="rect">
            <a:avLst/>
          </a:prstGeom>
        </p:spPr>
      </p:pic>
      <p:pic>
        <p:nvPicPr>
          <p:cNvPr id="35" name="圖片 5">
            <a:extLst>
              <a:ext uri="{FF2B5EF4-FFF2-40B4-BE49-F238E27FC236}">
                <a16:creationId xmlns:a16="http://schemas.microsoft.com/office/drawing/2014/main" id="{9E9ABE85-959F-B84A-B694-23C5158497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39" b="19129"/>
          <a:stretch/>
        </p:blipFill>
        <p:spPr>
          <a:xfrm>
            <a:off x="561321" y="2958075"/>
            <a:ext cx="881980" cy="648533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97FC8B66-7D92-4CA7-A750-5BA05B5EF03A}"/>
              </a:ext>
            </a:extLst>
          </p:cNvPr>
          <p:cNvSpPr/>
          <p:nvPr/>
        </p:nvSpPr>
        <p:spPr>
          <a:xfrm>
            <a:off x="1610167" y="3655700"/>
            <a:ext cx="606121" cy="622841"/>
          </a:xfrm>
          <a:prstGeom prst="rect">
            <a:avLst/>
          </a:prstGeom>
          <a:noFill/>
          <a:ln w="41275">
            <a:solidFill>
              <a:srgbClr val="00385E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600" b="1" dirty="0">
                <a:solidFill>
                  <a:srgbClr val="003969"/>
                </a:solidFill>
              </a:rPr>
              <a:t>US &amp; MRI</a:t>
            </a:r>
          </a:p>
        </p:txBody>
      </p: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69DECE9C-8149-4061-8C83-C06D8D29DB24}"/>
              </a:ext>
            </a:extLst>
          </p:cNvPr>
          <p:cNvCxnSpPr>
            <a:cxnSpLocks/>
          </p:cNvCxnSpPr>
          <p:nvPr/>
        </p:nvCxnSpPr>
        <p:spPr>
          <a:xfrm>
            <a:off x="1951728" y="4516283"/>
            <a:ext cx="305060" cy="337292"/>
          </a:xfrm>
          <a:prstGeom prst="straightConnector1">
            <a:avLst/>
          </a:prstGeom>
          <a:ln w="31750">
            <a:solidFill>
              <a:srgbClr val="00437A"/>
            </a:solidFill>
            <a:headEnd w="lg" len="med"/>
            <a:tailEnd type="arrow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Picture 3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001"/>
          <a:stretch/>
        </p:blipFill>
        <p:spPr>
          <a:xfrm>
            <a:off x="7272446" y="2751705"/>
            <a:ext cx="689690" cy="5931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61"/>
          <a:stretch/>
        </p:blipFill>
        <p:spPr>
          <a:xfrm>
            <a:off x="7272446" y="3636180"/>
            <a:ext cx="717588" cy="6116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277"/>
          <a:stretch/>
        </p:blipFill>
        <p:spPr>
          <a:xfrm>
            <a:off x="7224319" y="4474703"/>
            <a:ext cx="805787" cy="658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7428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Metadata/LabelInfo.xml><?xml version="1.0" encoding="utf-8"?>
<clbl:labelList xmlns:clbl="http://schemas.microsoft.com/office/2020/mipLabelMetadata">
  <clbl:label id="{1faf88fe-a998-4c5b-93c9-210a11d9a5c2}" enabled="0" method="" siteId="{1faf88fe-a998-4c5b-93c9-210a11d9a5c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217</Words>
  <Application>Microsoft Office PowerPoint</Application>
  <PresentationFormat>Widescreen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/>
  <cp:lastModifiedBy/>
  <cp:revision>60</cp:revision>
  <dcterms:created xsi:type="dcterms:W3CDTF">2019-06-13T12:30:18Z</dcterms:created>
  <dcterms:modified xsi:type="dcterms:W3CDTF">2024-12-03T22:15:52Z</dcterms:modified>
</cp:coreProperties>
</file>