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7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EBA693-1D65-41A4-866C-B1AE0ECD125B}" v="1" dt="2025-01-21T13:26:40.1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80" d="100"/>
          <a:sy n="80" d="100"/>
        </p:scale>
        <p:origin x="55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21/01/2025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48A3A-29D4-44D6-0EB0-CE2B69BB640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Acute kidney injury in paediatric kidney transplant recipients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172A3-B575-316A-64DF-267B75C4D920}"/>
              </a:ext>
            </a:extLst>
          </p:cNvPr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  <a:latin typeface="+mj-lt"/>
              </a:rPr>
              <a:t>Mohidin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2000" b="1">
                <a:solidFill>
                  <a:schemeClr val="bg1"/>
                </a:solidFill>
                <a:latin typeface="+mj-lt"/>
              </a:rPr>
              <a:t>and Marks,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681059-5890-5822-ECFE-A91B61BC57D3}"/>
              </a:ext>
            </a:extLst>
          </p:cNvPr>
          <p:cNvSpPr txBox="1"/>
          <p:nvPr/>
        </p:nvSpPr>
        <p:spPr>
          <a:xfrm>
            <a:off x="173448" y="5719172"/>
            <a:ext cx="7141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TAKE HOME MESSAGE</a:t>
            </a:r>
            <a:r>
              <a:rPr lang="en-GB" dirty="0">
                <a:solidFill>
                  <a:schemeClr val="bg1"/>
                </a:solidFill>
              </a:rPr>
              <a:t>: Early detection and assessment of AKI is crucial in promoting recovery. Research into identifying AKI biomarkers to assist early diagnosis, before the serum creatinine rises, is ongoing.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CBD21B-2D76-A9F5-ECF6-56BF9ABDA480}"/>
              </a:ext>
            </a:extLst>
          </p:cNvPr>
          <p:cNvSpPr txBox="1"/>
          <p:nvPr/>
        </p:nvSpPr>
        <p:spPr>
          <a:xfrm>
            <a:off x="250371" y="1258206"/>
            <a:ext cx="59880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3969"/>
                </a:solidFill>
              </a:rPr>
              <a:t>Key points</a:t>
            </a:r>
            <a:r>
              <a:rPr lang="en-GB" dirty="0">
                <a:solidFill>
                  <a:srgbClr val="003969"/>
                </a:solidFill>
              </a:rPr>
              <a:t>: </a:t>
            </a:r>
          </a:p>
          <a:p>
            <a:endParaRPr lang="en-GB" dirty="0">
              <a:solidFill>
                <a:srgbClr val="003969"/>
              </a:solidFill>
            </a:endParaRPr>
          </a:p>
          <a:p>
            <a:r>
              <a:rPr lang="en-GB" dirty="0">
                <a:solidFill>
                  <a:srgbClr val="003969"/>
                </a:solidFill>
              </a:rPr>
              <a:t>1. Acute kidney injury is common post-transplant and causes can be categorised into pre-kidney, intrinsic kidney, and post-kidney headings.</a:t>
            </a:r>
          </a:p>
          <a:p>
            <a:endParaRPr lang="en-GB" dirty="0">
              <a:solidFill>
                <a:srgbClr val="003969"/>
              </a:solidFill>
            </a:endParaRPr>
          </a:p>
          <a:p>
            <a:r>
              <a:rPr lang="en-GB" dirty="0">
                <a:solidFill>
                  <a:srgbClr val="003969"/>
                </a:solidFill>
              </a:rPr>
              <a:t>2. Percutaneous kidney transplant biopsy is key to assisting diagnosis in acute kidney injury.</a:t>
            </a:r>
          </a:p>
          <a:p>
            <a:endParaRPr lang="en-GB" dirty="0">
              <a:solidFill>
                <a:srgbClr val="003969"/>
              </a:solidFill>
            </a:endParaRPr>
          </a:p>
          <a:p>
            <a:r>
              <a:rPr lang="en-GB" dirty="0">
                <a:solidFill>
                  <a:srgbClr val="003969"/>
                </a:solidFill>
              </a:rPr>
              <a:t>3. Thrombotic microangiopathy has a wide differential diagnosis post-transplantation.</a:t>
            </a:r>
          </a:p>
          <a:p>
            <a:endParaRPr lang="en-GB" dirty="0">
              <a:solidFill>
                <a:srgbClr val="003969"/>
              </a:solidFill>
            </a:endParaRPr>
          </a:p>
          <a:p>
            <a:r>
              <a:rPr lang="en-GB" dirty="0">
                <a:solidFill>
                  <a:srgbClr val="003969"/>
                </a:solidFill>
              </a:rPr>
              <a:t>4. Recurrent urinary tract infections and allograft dysfunction should prompt further investigation into identifying a pre-disposing factor.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DD50349-C762-6D5A-8DAC-596B62941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005509"/>
              </p:ext>
            </p:extLst>
          </p:nvPr>
        </p:nvGraphicFramePr>
        <p:xfrm>
          <a:off x="6310475" y="1906487"/>
          <a:ext cx="5725160" cy="3379888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1800225">
                  <a:extLst>
                    <a:ext uri="{9D8B030D-6E8A-4147-A177-3AD203B41FA5}">
                      <a16:colId xmlns:a16="http://schemas.microsoft.com/office/drawing/2014/main" val="3185947137"/>
                    </a:ext>
                  </a:extLst>
                </a:gridCol>
                <a:gridCol w="1980565">
                  <a:extLst>
                    <a:ext uri="{9D8B030D-6E8A-4147-A177-3AD203B41FA5}">
                      <a16:colId xmlns:a16="http://schemas.microsoft.com/office/drawing/2014/main" val="228232594"/>
                    </a:ext>
                  </a:extLst>
                </a:gridCol>
                <a:gridCol w="1944370">
                  <a:extLst>
                    <a:ext uri="{9D8B030D-6E8A-4147-A177-3AD203B41FA5}">
                      <a16:colId xmlns:a16="http://schemas.microsoft.com/office/drawing/2014/main" val="267743529"/>
                    </a:ext>
                  </a:extLst>
                </a:gridCol>
              </a:tblGrid>
              <a:tr h="7067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</a:rPr>
                        <a:t>Immediate (0 – 1 week post-transplantation)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</a:rPr>
                        <a:t>Early (1 week – 6 months post-transplantation)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</a:rPr>
                        <a:t>Late (&gt;6 months post-transplantation)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77119282"/>
                  </a:ext>
                </a:extLst>
              </a:tr>
              <a:tr h="3341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Acute tubular injury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Infection 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Infection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24587359"/>
                  </a:ext>
                </a:extLst>
              </a:tr>
              <a:tr h="3341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Hypovolaemia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Acute rejection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Chronic rejection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37104071"/>
                  </a:ext>
                </a:extLst>
              </a:tr>
              <a:tr h="3341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Obstruction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Calcineurin inhibitor toxicity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Acute rejection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80495780"/>
                  </a:ext>
                </a:extLst>
              </a:tr>
              <a:tr h="3341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Urinary leak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Acute tubular injury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Calcineurin inhibitor toxicity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96541713"/>
                  </a:ext>
                </a:extLst>
              </a:tr>
              <a:tr h="3341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Renal vein thrombosis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Obstruction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Obstruction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28129061"/>
                  </a:ext>
                </a:extLst>
              </a:tr>
              <a:tr h="3341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Renal artery thrombosis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Urinary leak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Recurrent disease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81497523"/>
                  </a:ext>
                </a:extLst>
              </a:tr>
              <a:tr h="3341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Hyperacute rejection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Recurrent disease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De novo kidney disease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80812244"/>
                  </a:ext>
                </a:extLst>
              </a:tr>
              <a:tr h="3341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 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 </a:t>
                      </a:r>
                      <a:r>
                        <a:rPr lang="en-GB" sz="1100" b="0" kern="100" dirty="0">
                          <a:solidFill>
                            <a:srgbClr val="003969"/>
                          </a:solidFill>
                          <a:effectLst/>
                        </a:rPr>
                        <a:t>Thrombotic microangiopathy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kern="100" dirty="0">
                          <a:solidFill>
                            <a:srgbClr val="003969"/>
                          </a:solidFill>
                          <a:effectLst/>
                        </a:rPr>
                        <a:t>Thrombotic microangiopathy</a:t>
                      </a:r>
                      <a:endParaRPr lang="en-GB" sz="1100" b="0" kern="100" dirty="0">
                        <a:solidFill>
                          <a:srgbClr val="00396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57929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807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193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/>
  <cp:lastModifiedBy/>
  <cp:revision>61</cp:revision>
  <dcterms:created xsi:type="dcterms:W3CDTF">2019-06-13T12:30:18Z</dcterms:created>
  <dcterms:modified xsi:type="dcterms:W3CDTF">2025-01-21T13:30:51Z</dcterms:modified>
</cp:coreProperties>
</file>