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01696-31CA-4ED4-BBC8-D934167597D1}" v="2" dt="2025-01-14T10:54:38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77" d="100"/>
          <a:sy n="77" d="100"/>
        </p:scale>
        <p:origin x="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A 15-year experience highlighting the spectrum of Alport kidney disease in the pediatric population and novel genetic variants </a:t>
            </a:r>
            <a:r>
              <a:rPr lang="en-US" sz="2800" b="1" i="1" dirty="0">
                <a:solidFill>
                  <a:schemeClr val="bg1"/>
                </a:solidFill>
              </a:rPr>
              <a:t>COL4A3-5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review pediatric patients' clinical and genetic features and identify novel </a:t>
            </a:r>
            <a:r>
              <a:rPr lang="sl-SI" dirty="0">
                <a:solidFill>
                  <a:schemeClr val="bg1"/>
                </a:solidFill>
              </a:rPr>
              <a:t>COL4A3-5</a:t>
            </a:r>
            <a:r>
              <a:rPr lang="en-US" dirty="0">
                <a:solidFill>
                  <a:schemeClr val="bg1"/>
                </a:solidFill>
              </a:rPr>
              <a:t> variants.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0183" y="1748854"/>
            <a:ext cx="33251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endParaRPr lang="sl-SI" dirty="0">
              <a:solidFill>
                <a:srgbClr val="0065AA"/>
              </a:solidFill>
            </a:endParaRPr>
          </a:p>
          <a:p>
            <a:r>
              <a:rPr lang="en-US" dirty="0">
                <a:solidFill>
                  <a:srgbClr val="0065AA"/>
                </a:solidFill>
              </a:rPr>
              <a:t>30.6% ♂ and 69.4% ♀  </a:t>
            </a:r>
          </a:p>
          <a:p>
            <a:r>
              <a:rPr lang="en-US" dirty="0">
                <a:solidFill>
                  <a:srgbClr val="0065AA"/>
                </a:solidFill>
              </a:rPr>
              <a:t>70 unrelated families</a:t>
            </a:r>
          </a:p>
          <a:p>
            <a:r>
              <a:rPr lang="en-US" dirty="0">
                <a:solidFill>
                  <a:srgbClr val="0065AA"/>
                </a:solidFill>
              </a:rPr>
              <a:t>Mean age at genetic diagnosis: </a:t>
            </a:r>
            <a:br>
              <a:rPr lang="en-US" dirty="0">
                <a:solidFill>
                  <a:srgbClr val="0065AA"/>
                </a:solidFill>
              </a:rPr>
            </a:br>
            <a:r>
              <a:rPr lang="en-US" dirty="0">
                <a:solidFill>
                  <a:srgbClr val="0065AA"/>
                </a:solidFill>
              </a:rPr>
              <a:t>10.1 (± 5.5) years</a:t>
            </a:r>
          </a:p>
          <a:p>
            <a:r>
              <a:rPr lang="en-US" dirty="0">
                <a:solidFill>
                  <a:srgbClr val="0065AA"/>
                </a:solidFill>
              </a:rPr>
              <a:t>Mean age at last visit:</a:t>
            </a:r>
            <a:br>
              <a:rPr lang="en-US" dirty="0">
                <a:solidFill>
                  <a:srgbClr val="0065AA"/>
                </a:solidFill>
              </a:rPr>
            </a:br>
            <a:r>
              <a:rPr lang="en-US" dirty="0">
                <a:solidFill>
                  <a:srgbClr val="0065AA"/>
                </a:solidFill>
              </a:rPr>
              <a:t>13.0 (± 5.6) years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669" y="5719172"/>
            <a:ext cx="7358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ildren and adolescents present on a spectrum from mild hematuria to progressive chronic kidney disease and extrarenal involvement. Genetic confirmation </a:t>
            </a: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 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critical to ensure appropriate follow-up</a:t>
            </a:r>
            <a:r>
              <a:rPr lang="en-US" sz="18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D1B9D0FB-C458-31A7-E19B-565332B5D0DA}"/>
              </a:ext>
            </a:extLst>
          </p:cNvPr>
          <p:cNvSpPr/>
          <p:nvPr/>
        </p:nvSpPr>
        <p:spPr>
          <a:xfrm>
            <a:off x="322797" y="3198096"/>
            <a:ext cx="2055436" cy="709210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85 (37.4%) </a:t>
            </a:r>
            <a:r>
              <a:rPr lang="en-US" dirty="0"/>
              <a:t>genetically</a:t>
            </a:r>
            <a:r>
              <a:rPr lang="sl-SI" dirty="0"/>
              <a:t> dg AKD</a:t>
            </a:r>
            <a:endParaRPr lang="en-GB" dirty="0"/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433C9A28-F7F0-73DF-7AB6-CAA1FBFF4FAC}"/>
              </a:ext>
            </a:extLst>
          </p:cNvPr>
          <p:cNvSpPr/>
          <p:nvPr/>
        </p:nvSpPr>
        <p:spPr>
          <a:xfrm>
            <a:off x="336846" y="2222866"/>
            <a:ext cx="2027338" cy="93229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214</a:t>
            </a:r>
          </a:p>
          <a:p>
            <a:pPr algn="ctr"/>
            <a:r>
              <a:rPr lang="en-GB" dirty="0">
                <a:solidFill>
                  <a:srgbClr val="296DC0"/>
                </a:solidFill>
              </a:rPr>
              <a:t>children</a:t>
            </a:r>
            <a:r>
              <a:rPr lang="sl-SI" dirty="0">
                <a:solidFill>
                  <a:srgbClr val="296DC0"/>
                </a:solidFill>
              </a:rPr>
              <a:t> </a:t>
            </a:r>
            <a:r>
              <a:rPr lang="sl-SI" dirty="0" err="1">
                <a:solidFill>
                  <a:srgbClr val="296DC0"/>
                </a:solidFill>
              </a:rPr>
              <a:t>with</a:t>
            </a:r>
            <a:r>
              <a:rPr lang="sl-SI" dirty="0">
                <a:solidFill>
                  <a:srgbClr val="296DC0"/>
                </a:solidFill>
              </a:rPr>
              <a:t> </a:t>
            </a:r>
            <a:r>
              <a:rPr lang="sl-SI" dirty="0" err="1">
                <a:solidFill>
                  <a:srgbClr val="296DC0"/>
                </a:solidFill>
              </a:rPr>
              <a:t>hematuria</a:t>
            </a:r>
            <a:r>
              <a:rPr lang="sl-SI" dirty="0">
                <a:solidFill>
                  <a:srgbClr val="296DC0"/>
                </a:solidFill>
              </a:rPr>
              <a:t> </a:t>
            </a:r>
            <a:r>
              <a:rPr lang="sl-SI" dirty="0" err="1">
                <a:solidFill>
                  <a:srgbClr val="296DC0"/>
                </a:solidFill>
              </a:rPr>
              <a:t>and</a:t>
            </a:r>
            <a:r>
              <a:rPr lang="sl-SI" dirty="0">
                <a:solidFill>
                  <a:srgbClr val="296DC0"/>
                </a:solidFill>
              </a:rPr>
              <a:t> +FA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277A33E8-4A87-5D0D-F948-3B036F635D1F}"/>
              </a:ext>
            </a:extLst>
          </p:cNvPr>
          <p:cNvSpPr txBox="1"/>
          <p:nvPr/>
        </p:nvSpPr>
        <p:spPr>
          <a:xfrm>
            <a:off x="3806759" y="1841536"/>
            <a:ext cx="72451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5AA"/>
                </a:solidFill>
              </a:rPr>
              <a:t>Clinical picture</a:t>
            </a:r>
            <a:r>
              <a:rPr lang="en-US" dirty="0">
                <a:solidFill>
                  <a:srgbClr val="0065AA"/>
                </a:solidFill>
              </a:rPr>
              <a:t>: </a:t>
            </a:r>
          </a:p>
          <a:p>
            <a:r>
              <a:rPr lang="en-US" dirty="0">
                <a:solidFill>
                  <a:srgbClr val="0065AA"/>
                </a:solidFill>
              </a:rPr>
              <a:t>Hematuria: 100%</a:t>
            </a:r>
          </a:p>
          <a:p>
            <a:r>
              <a:rPr lang="en-US" dirty="0">
                <a:solidFill>
                  <a:srgbClr val="0065AA"/>
                </a:solidFill>
              </a:rPr>
              <a:t>Proteinuria: 24.7% </a:t>
            </a:r>
            <a:br>
              <a:rPr lang="en-US" dirty="0">
                <a:solidFill>
                  <a:srgbClr val="0065AA"/>
                </a:solidFill>
              </a:rPr>
            </a:br>
            <a:r>
              <a:rPr lang="en-US" dirty="0">
                <a:solidFill>
                  <a:srgbClr val="0065AA"/>
                </a:solidFill>
              </a:rPr>
              <a:t>(non</a:t>
            </a:r>
            <a:r>
              <a:rPr lang="sl-SI" dirty="0">
                <a:solidFill>
                  <a:srgbClr val="0065AA"/>
                </a:solidFill>
              </a:rPr>
              <a:t>-</a:t>
            </a:r>
            <a:r>
              <a:rPr lang="en-US" dirty="0">
                <a:solidFill>
                  <a:srgbClr val="0065AA"/>
                </a:solidFill>
              </a:rPr>
              <a:t>nephrotic 81%: nephrotic 19%)</a:t>
            </a:r>
          </a:p>
          <a:p>
            <a:endParaRPr lang="en-US" b="1" dirty="0">
              <a:solidFill>
                <a:srgbClr val="0065AA"/>
              </a:solidFill>
            </a:endParaRPr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CABE4F0E-9A6B-469B-791A-DD674B2D3172}"/>
              </a:ext>
            </a:extLst>
          </p:cNvPr>
          <p:cNvSpPr/>
          <p:nvPr/>
        </p:nvSpPr>
        <p:spPr>
          <a:xfrm flipH="1">
            <a:off x="2046459" y="2265802"/>
            <a:ext cx="290144" cy="535461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cxnSp>
        <p:nvCxnSpPr>
          <p:cNvPr id="8" name="Straight Arrow Connector 17">
            <a:extLst>
              <a:ext uri="{FF2B5EF4-FFF2-40B4-BE49-F238E27FC236}">
                <a16:creationId xmlns:a16="http://schemas.microsoft.com/office/drawing/2014/main" id="{4B903322-49A2-7DDA-626A-EB48309F8E2E}"/>
              </a:ext>
            </a:extLst>
          </p:cNvPr>
          <p:cNvCxnSpPr>
            <a:cxnSpLocks/>
          </p:cNvCxnSpPr>
          <p:nvPr/>
        </p:nvCxnSpPr>
        <p:spPr>
          <a:xfrm>
            <a:off x="2578494" y="3318864"/>
            <a:ext cx="111689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44">
            <a:extLst>
              <a:ext uri="{FF2B5EF4-FFF2-40B4-BE49-F238E27FC236}">
                <a16:creationId xmlns:a16="http://schemas.microsoft.com/office/drawing/2014/main" id="{2F557B3E-64AF-30CF-F019-88F852BEB54A}"/>
              </a:ext>
            </a:extLst>
          </p:cNvPr>
          <p:cNvCxnSpPr>
            <a:cxnSpLocks/>
          </p:cNvCxnSpPr>
          <p:nvPr/>
        </p:nvCxnSpPr>
        <p:spPr>
          <a:xfrm flipV="1">
            <a:off x="2625574" y="2107543"/>
            <a:ext cx="1096891" cy="93229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5">
            <a:extLst>
              <a:ext uri="{FF2B5EF4-FFF2-40B4-BE49-F238E27FC236}">
                <a16:creationId xmlns:a16="http://schemas.microsoft.com/office/drawing/2014/main" id="{E98C396E-8C12-6DE7-3535-B4FBE9AC81AE}"/>
              </a:ext>
            </a:extLst>
          </p:cNvPr>
          <p:cNvSpPr txBox="1"/>
          <p:nvPr/>
        </p:nvSpPr>
        <p:spPr>
          <a:xfrm>
            <a:off x="3801834" y="3126007"/>
            <a:ext cx="42087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Genetic variants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  <a:p>
            <a:r>
              <a:rPr lang="en-GB" dirty="0">
                <a:solidFill>
                  <a:srgbClr val="0065AA"/>
                </a:solidFill>
              </a:rPr>
              <a:t>62 (likely) pathogenic variants</a:t>
            </a:r>
          </a:p>
          <a:p>
            <a:r>
              <a:rPr lang="en-GB" i="1" dirty="0">
                <a:solidFill>
                  <a:srgbClr val="0065AA"/>
                </a:solidFill>
              </a:rPr>
              <a:t>COL4A3</a:t>
            </a:r>
            <a:r>
              <a:rPr lang="en-GB" dirty="0">
                <a:solidFill>
                  <a:srgbClr val="0065AA"/>
                </a:solidFill>
              </a:rPr>
              <a:t>: 16.4 %, </a:t>
            </a:r>
            <a:r>
              <a:rPr lang="en-GB" i="1" dirty="0">
                <a:solidFill>
                  <a:srgbClr val="0065AA"/>
                </a:solidFill>
              </a:rPr>
              <a:t>COL4A4</a:t>
            </a:r>
            <a:r>
              <a:rPr lang="en-GB" dirty="0">
                <a:solidFill>
                  <a:srgbClr val="0065AA"/>
                </a:solidFill>
              </a:rPr>
              <a:t>: 40%, </a:t>
            </a:r>
            <a:br>
              <a:rPr lang="sl-SI" dirty="0">
                <a:solidFill>
                  <a:srgbClr val="0065AA"/>
                </a:solidFill>
              </a:rPr>
            </a:br>
            <a:r>
              <a:rPr lang="en-GB" i="1" dirty="0">
                <a:solidFill>
                  <a:srgbClr val="0065AA"/>
                </a:solidFill>
              </a:rPr>
              <a:t>COL4A5</a:t>
            </a:r>
            <a:r>
              <a:rPr lang="en-GB" dirty="0">
                <a:solidFill>
                  <a:srgbClr val="0065AA"/>
                </a:solidFill>
              </a:rPr>
              <a:t>: 43.6 %.</a:t>
            </a:r>
          </a:p>
          <a:p>
            <a:r>
              <a:rPr lang="en-GB" dirty="0">
                <a:solidFill>
                  <a:srgbClr val="0065AA"/>
                </a:solidFill>
              </a:rPr>
              <a:t>Autosomal: 55.2%, X-linked: 43.6 %, digenic: 1.2% </a:t>
            </a:r>
          </a:p>
          <a:p>
            <a:r>
              <a:rPr lang="en-GB" dirty="0">
                <a:solidFill>
                  <a:srgbClr val="0065AA"/>
                </a:solidFill>
              </a:rPr>
              <a:t>8 newly described variants</a:t>
            </a:r>
          </a:p>
          <a:p>
            <a:endParaRPr lang="en-GB" b="1" dirty="0">
              <a:solidFill>
                <a:srgbClr val="0065AA"/>
              </a:solidFill>
            </a:endParaRPr>
          </a:p>
        </p:txBody>
      </p:sp>
      <p:sp>
        <p:nvSpPr>
          <p:cNvPr id="15" name="TextBox 25">
            <a:extLst>
              <a:ext uri="{FF2B5EF4-FFF2-40B4-BE49-F238E27FC236}">
                <a16:creationId xmlns:a16="http://schemas.microsoft.com/office/drawing/2014/main" id="{58C033BB-F7E7-52A0-B34C-DE8C61D41EDD}"/>
              </a:ext>
            </a:extLst>
          </p:cNvPr>
          <p:cNvSpPr txBox="1"/>
          <p:nvPr/>
        </p:nvSpPr>
        <p:spPr>
          <a:xfrm>
            <a:off x="7315294" y="1894935"/>
            <a:ext cx="35465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65AA"/>
                </a:solidFill>
              </a:rPr>
              <a:t>Hypertension: 3.5%</a:t>
            </a:r>
          </a:p>
          <a:p>
            <a:r>
              <a:rPr lang="en-GB" dirty="0">
                <a:solidFill>
                  <a:srgbClr val="0065AA"/>
                </a:solidFill>
              </a:rPr>
              <a:t>CKD: 1.2% </a:t>
            </a:r>
          </a:p>
          <a:p>
            <a:r>
              <a:rPr lang="en-GB" dirty="0">
                <a:solidFill>
                  <a:srgbClr val="0065AA"/>
                </a:solidFill>
              </a:rPr>
              <a:t>Hearing loss: 5.9%</a:t>
            </a:r>
          </a:p>
          <a:p>
            <a:r>
              <a:rPr lang="en-GB" dirty="0">
                <a:solidFill>
                  <a:srgbClr val="0065AA"/>
                </a:solidFill>
              </a:rPr>
              <a:t>Retinal drusen: 1.2%</a:t>
            </a:r>
          </a:p>
          <a:p>
            <a:endParaRPr lang="en-GB" b="1" dirty="0">
              <a:solidFill>
                <a:srgbClr val="0065AA"/>
              </a:solidFill>
            </a:endParaRPr>
          </a:p>
        </p:txBody>
      </p:sp>
      <p:sp>
        <p:nvSpPr>
          <p:cNvPr id="17" name="Up Arrow 22">
            <a:extLst>
              <a:ext uri="{FF2B5EF4-FFF2-40B4-BE49-F238E27FC236}">
                <a16:creationId xmlns:a16="http://schemas.microsoft.com/office/drawing/2014/main" id="{F582F9A5-8167-1499-2B26-3045DE5C0C72}"/>
              </a:ext>
            </a:extLst>
          </p:cNvPr>
          <p:cNvSpPr/>
          <p:nvPr/>
        </p:nvSpPr>
        <p:spPr>
          <a:xfrm rot="10800000" flipH="1" flipV="1">
            <a:off x="10467932" y="2559744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Up Arrow 73">
            <a:extLst>
              <a:ext uri="{FF2B5EF4-FFF2-40B4-BE49-F238E27FC236}">
                <a16:creationId xmlns:a16="http://schemas.microsoft.com/office/drawing/2014/main" id="{E519C321-75A3-AFE5-3EA3-6DD532124B20}"/>
              </a:ext>
            </a:extLst>
          </p:cNvPr>
          <p:cNvSpPr/>
          <p:nvPr/>
        </p:nvSpPr>
        <p:spPr>
          <a:xfrm rot="10800000" flipH="1" flipV="1">
            <a:off x="11421424" y="1846007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Up Arrow 74">
            <a:extLst>
              <a:ext uri="{FF2B5EF4-FFF2-40B4-BE49-F238E27FC236}">
                <a16:creationId xmlns:a16="http://schemas.microsoft.com/office/drawing/2014/main" id="{370F58F5-3349-E2F9-E6D7-11DDA986E80C}"/>
              </a:ext>
            </a:extLst>
          </p:cNvPr>
          <p:cNvSpPr/>
          <p:nvPr/>
        </p:nvSpPr>
        <p:spPr>
          <a:xfrm>
            <a:off x="10985503" y="222567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Freeform: Shape 46">
            <a:extLst>
              <a:ext uri="{FF2B5EF4-FFF2-40B4-BE49-F238E27FC236}">
                <a16:creationId xmlns:a16="http://schemas.microsoft.com/office/drawing/2014/main" id="{9CCC89C6-965F-B99E-3A3F-55D702BB1D2A}"/>
              </a:ext>
            </a:extLst>
          </p:cNvPr>
          <p:cNvSpPr/>
          <p:nvPr/>
        </p:nvSpPr>
        <p:spPr>
          <a:xfrm>
            <a:off x="358365" y="2266807"/>
            <a:ext cx="276561" cy="533453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5" name="TextBox 24">
            <a:extLst>
              <a:ext uri="{FF2B5EF4-FFF2-40B4-BE49-F238E27FC236}">
                <a16:creationId xmlns:a16="http://schemas.microsoft.com/office/drawing/2014/main" id="{C55FFA06-B030-C782-A0A8-70AC4C4C699C}"/>
              </a:ext>
            </a:extLst>
          </p:cNvPr>
          <p:cNvSpPr txBox="1"/>
          <p:nvPr/>
        </p:nvSpPr>
        <p:spPr>
          <a:xfrm>
            <a:off x="7593495" y="5699830"/>
            <a:ext cx="503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Andrejasic and Blejc Novak et al</a:t>
            </a:r>
            <a:r>
              <a:rPr lang="sl-SI" dirty="0">
                <a:solidFill>
                  <a:schemeClr val="bg1"/>
                </a:solidFill>
              </a:rPr>
              <a:t>. </a:t>
            </a:r>
            <a:r>
              <a:rPr lang="en-GB" dirty="0">
                <a:solidFill>
                  <a:schemeClr val="bg1"/>
                </a:solidFill>
              </a:rPr>
              <a:t>2025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6A5A9A57-3900-77E8-3461-95AA88D0A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410" y="3104251"/>
            <a:ext cx="3707780" cy="25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3159</TotalTime>
  <Words>203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15-YEAR EXPERIENCE HIGHLIGHTING THE SPECTRUM OF ALPORT KIDNEY DISEASE IN THE PEDIATRIC POPULATION AND NOVEL GENETIC VARIANTS IN COL4A3–5; Pediatric Nephrology; Andrejašič, Blejc Novak at al.; Pediatric Clinic Ljubljana; anja.blejc.novak@kc.lj.si</dc:title>
  <dc:creator>Joseph Laycock</dc:creator>
  <cp:lastModifiedBy>Laycock, Joseph</cp:lastModifiedBy>
  <cp:revision>66</cp:revision>
  <dcterms:created xsi:type="dcterms:W3CDTF">2019-06-13T12:30:18Z</dcterms:created>
  <dcterms:modified xsi:type="dcterms:W3CDTF">2025-01-14T10:55:42Z</dcterms:modified>
</cp:coreProperties>
</file>