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9"/>
    <a:srgbClr val="65AA00"/>
    <a:srgbClr val="0092F7"/>
    <a:srgbClr val="AA0065"/>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370" autoAdjust="0"/>
    <p:restoredTop sz="94660"/>
  </p:normalViewPr>
  <p:slideViewPr>
    <p:cSldViewPr snapToGrid="0">
      <p:cViewPr varScale="1">
        <p:scale>
          <a:sx n="83" d="100"/>
          <a:sy n="83" d="100"/>
        </p:scale>
        <p:origin x="533" y="77"/>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8092440" y="5672093"/>
            <a:ext cx="410107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8090927" y="6112457"/>
            <a:ext cx="4101073"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3202905" y="1972851"/>
            <a:ext cx="1684645" cy="8094423"/>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dirty="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16/01/2025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dirty="0"/>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3074A-3CDC-A8C7-3846-9C3168BA6FCE}"/>
              </a:ext>
            </a:extLst>
          </p:cNvPr>
          <p:cNvSpPr txBox="1">
            <a:spLocks/>
          </p:cNvSpPr>
          <p:nvPr/>
        </p:nvSpPr>
        <p:spPr>
          <a:xfrm>
            <a:off x="23402" y="0"/>
            <a:ext cx="9647072"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r>
              <a:rPr lang="en-US" sz="2800" b="1" dirty="0">
                <a:solidFill>
                  <a:schemeClr val="bg1"/>
                </a:solidFill>
              </a:rPr>
              <a:t>Moving toward a better understanding of renal lymphatics: challenges and opportunities</a:t>
            </a:r>
            <a:endParaRPr lang="en-GB" sz="2800" b="1" dirty="0">
              <a:solidFill>
                <a:schemeClr val="bg1"/>
              </a:solidFill>
            </a:endParaRPr>
          </a:p>
        </p:txBody>
      </p:sp>
      <p:sp>
        <p:nvSpPr>
          <p:cNvPr id="4" name="TextBox 3">
            <a:extLst>
              <a:ext uri="{FF2B5EF4-FFF2-40B4-BE49-F238E27FC236}">
                <a16:creationId xmlns:a16="http://schemas.microsoft.com/office/drawing/2014/main" id="{767110FE-CFDF-BF93-A923-3253F9E75B29}"/>
              </a:ext>
            </a:extLst>
          </p:cNvPr>
          <p:cNvSpPr txBox="1"/>
          <p:nvPr/>
        </p:nvSpPr>
        <p:spPr>
          <a:xfrm>
            <a:off x="181311" y="1182878"/>
            <a:ext cx="6542762" cy="4401205"/>
          </a:xfrm>
          <a:prstGeom prst="rect">
            <a:avLst/>
          </a:prstGeom>
          <a:noFill/>
        </p:spPr>
        <p:txBody>
          <a:bodyPr wrap="square" rtlCol="0">
            <a:spAutoFit/>
          </a:bodyPr>
          <a:lstStyle/>
          <a:p>
            <a:pPr algn="just"/>
            <a:r>
              <a:rPr lang="en-GB" b="1" dirty="0">
                <a:solidFill>
                  <a:srgbClr val="003969"/>
                </a:solidFill>
              </a:rPr>
              <a:t>Key points</a:t>
            </a:r>
            <a:r>
              <a:rPr lang="en-GB" dirty="0">
                <a:solidFill>
                  <a:srgbClr val="003969"/>
                </a:solidFill>
              </a:rPr>
              <a:t>: </a:t>
            </a:r>
          </a:p>
          <a:p>
            <a:pPr algn="just">
              <a:lnSpc>
                <a:spcPts val="1200"/>
              </a:lnSpc>
            </a:pPr>
            <a:endParaRPr lang="en-GB" dirty="0">
              <a:solidFill>
                <a:srgbClr val="003969"/>
              </a:solidFill>
            </a:endParaRPr>
          </a:p>
          <a:p>
            <a:r>
              <a:rPr lang="en-US" dirty="0">
                <a:solidFill>
                  <a:srgbClr val="003969"/>
                </a:solidFill>
              </a:rPr>
              <a:t>1. Lymphatic vessel development parallels kidney maturation. Abnormal lymphatics are associated with developmental abnormalities of the kidneys. </a:t>
            </a:r>
          </a:p>
          <a:p>
            <a:pPr marL="342900" indent="-342900">
              <a:buAutoNum type="arabicPeriod"/>
            </a:pPr>
            <a:endParaRPr lang="en-GB" dirty="0">
              <a:solidFill>
                <a:srgbClr val="003969"/>
              </a:solidFill>
            </a:endParaRPr>
          </a:p>
          <a:p>
            <a:r>
              <a:rPr lang="en-GB" dirty="0">
                <a:solidFill>
                  <a:srgbClr val="003969"/>
                </a:solidFill>
              </a:rPr>
              <a:t>2. </a:t>
            </a:r>
            <a:r>
              <a:rPr lang="en-US" dirty="0">
                <a:solidFill>
                  <a:srgbClr val="003969"/>
                </a:solidFill>
              </a:rPr>
              <a:t>Factors within the kidney interstitium modulate lymphatic vessels.</a:t>
            </a:r>
          </a:p>
          <a:p>
            <a:endParaRPr lang="en-GB" dirty="0">
              <a:solidFill>
                <a:srgbClr val="003969"/>
              </a:solidFill>
            </a:endParaRPr>
          </a:p>
          <a:p>
            <a:r>
              <a:rPr lang="en-GB" dirty="0">
                <a:solidFill>
                  <a:srgbClr val="003969"/>
                </a:solidFill>
              </a:rPr>
              <a:t>3. </a:t>
            </a:r>
            <a:r>
              <a:rPr lang="en-US" dirty="0">
                <a:solidFill>
                  <a:schemeClr val="accent1">
                    <a:lumMod val="50000"/>
                  </a:schemeClr>
                </a:solidFill>
              </a:rPr>
              <a:t>Advancements</a:t>
            </a:r>
            <a:r>
              <a:rPr lang="en-US" dirty="0">
                <a:solidFill>
                  <a:srgbClr val="003969"/>
                </a:solidFill>
              </a:rPr>
              <a:t> in lymphatic biology and therapy have </a:t>
            </a:r>
            <a:r>
              <a:rPr lang="en-US" dirty="0">
                <a:solidFill>
                  <a:schemeClr val="accent1">
                    <a:lumMod val="50000"/>
                  </a:schemeClr>
                </a:solidFill>
              </a:rPr>
              <a:t>previously </a:t>
            </a:r>
            <a:r>
              <a:rPr lang="en-US" dirty="0">
                <a:solidFill>
                  <a:srgbClr val="003969"/>
                </a:solidFill>
              </a:rPr>
              <a:t>focused on lymphangiogenesis. </a:t>
            </a:r>
            <a:r>
              <a:rPr lang="en-US" dirty="0">
                <a:solidFill>
                  <a:schemeClr val="accent1">
                    <a:lumMod val="50000"/>
                  </a:schemeClr>
                </a:solidFill>
              </a:rPr>
              <a:t>Additionally, we </a:t>
            </a:r>
            <a:r>
              <a:rPr lang="en-US" dirty="0">
                <a:solidFill>
                  <a:srgbClr val="003969"/>
                </a:solidFill>
              </a:rPr>
              <a:t>consider vascular dynamics to further our understanding of normal and pathologic role of lymphatic vessels.</a:t>
            </a:r>
          </a:p>
          <a:p>
            <a:endParaRPr lang="en-GB" dirty="0">
              <a:solidFill>
                <a:srgbClr val="003969"/>
              </a:solidFill>
            </a:endParaRPr>
          </a:p>
          <a:p>
            <a:r>
              <a:rPr lang="en-GB" dirty="0">
                <a:solidFill>
                  <a:srgbClr val="003969"/>
                </a:solidFill>
              </a:rPr>
              <a:t>4. </a:t>
            </a:r>
            <a:r>
              <a:rPr lang="en-US" dirty="0">
                <a:solidFill>
                  <a:srgbClr val="003969"/>
                </a:solidFill>
              </a:rPr>
              <a:t>Although no specific drugs target lymphatic contractility, some commonly used drugs have underappreciated effects on lymphatic pump functions.</a:t>
            </a:r>
            <a:endParaRPr lang="en-GB" dirty="0">
              <a:solidFill>
                <a:srgbClr val="003969"/>
              </a:solidFill>
            </a:endParaRPr>
          </a:p>
        </p:txBody>
      </p:sp>
      <p:sp>
        <p:nvSpPr>
          <p:cNvPr id="5" name="TextBox 4">
            <a:extLst>
              <a:ext uri="{FF2B5EF4-FFF2-40B4-BE49-F238E27FC236}">
                <a16:creationId xmlns:a16="http://schemas.microsoft.com/office/drawing/2014/main" id="{A6418948-B141-D43D-69AA-F2059F8E9C4E}"/>
              </a:ext>
            </a:extLst>
          </p:cNvPr>
          <p:cNvSpPr txBox="1"/>
          <p:nvPr/>
        </p:nvSpPr>
        <p:spPr>
          <a:xfrm>
            <a:off x="8099662" y="5688340"/>
            <a:ext cx="2922442" cy="400110"/>
          </a:xfrm>
          <a:prstGeom prst="rect">
            <a:avLst/>
          </a:prstGeom>
          <a:noFill/>
        </p:spPr>
        <p:txBody>
          <a:bodyPr wrap="square" rtlCol="0">
            <a:spAutoFit/>
          </a:bodyPr>
          <a:lstStyle/>
          <a:p>
            <a:r>
              <a:rPr lang="en-GB" sz="2000" b="1" dirty="0">
                <a:solidFill>
                  <a:schemeClr val="bg1"/>
                </a:solidFill>
                <a:latin typeface="+mj-lt"/>
              </a:rPr>
              <a:t>Zhong and Liu et al. 2025</a:t>
            </a:r>
          </a:p>
        </p:txBody>
      </p:sp>
      <p:sp>
        <p:nvSpPr>
          <p:cNvPr id="6" name="TextBox 5">
            <a:extLst>
              <a:ext uri="{FF2B5EF4-FFF2-40B4-BE49-F238E27FC236}">
                <a16:creationId xmlns:a16="http://schemas.microsoft.com/office/drawing/2014/main" id="{B8C3F199-12A1-FD9E-3F46-B336BCE4A5C9}"/>
              </a:ext>
            </a:extLst>
          </p:cNvPr>
          <p:cNvSpPr txBox="1"/>
          <p:nvPr/>
        </p:nvSpPr>
        <p:spPr>
          <a:xfrm>
            <a:off x="181311" y="5743551"/>
            <a:ext cx="7826617" cy="1077218"/>
          </a:xfrm>
          <a:prstGeom prst="rect">
            <a:avLst/>
          </a:prstGeom>
          <a:noFill/>
        </p:spPr>
        <p:txBody>
          <a:bodyPr wrap="square" rtlCol="0">
            <a:spAutoFit/>
          </a:bodyPr>
          <a:lstStyle/>
          <a:p>
            <a:pPr>
              <a:spcAft>
                <a:spcPts val="600"/>
              </a:spcAft>
            </a:pPr>
            <a:r>
              <a:rPr lang="en-US" sz="1600" b="1" dirty="0">
                <a:solidFill>
                  <a:schemeClr val="bg1"/>
                </a:solidFill>
              </a:rPr>
              <a:t>TAKE HOME MESSAGE We consider development, structure, and function of renal lymphatic vessels and how disease modifies constituents within the kidney interstitium which modulate lymphatic architecture and actions. Currently, no medication targets lymphatics, but some drugs in clinical use have underappreciated lymphatic effects. </a:t>
            </a:r>
            <a:endParaRPr lang="en-GB" sz="1600" b="1" dirty="0">
              <a:solidFill>
                <a:schemeClr val="bg1"/>
              </a:solidFill>
            </a:endParaRPr>
          </a:p>
        </p:txBody>
      </p:sp>
      <p:pic>
        <p:nvPicPr>
          <p:cNvPr id="11" name="图片 10">
            <a:extLst>
              <a:ext uri="{FF2B5EF4-FFF2-40B4-BE49-F238E27FC236}">
                <a16:creationId xmlns:a16="http://schemas.microsoft.com/office/drawing/2014/main" id="{42A11473-91E9-92DB-4BB3-875457CBDB6D}"/>
              </a:ext>
            </a:extLst>
          </p:cNvPr>
          <p:cNvPicPr>
            <a:picLocks noChangeAspect="1"/>
          </p:cNvPicPr>
          <p:nvPr/>
        </p:nvPicPr>
        <p:blipFill>
          <a:blip r:embed="rId2"/>
          <a:stretch>
            <a:fillRect/>
          </a:stretch>
        </p:blipFill>
        <p:spPr>
          <a:xfrm>
            <a:off x="6833485" y="1211407"/>
            <a:ext cx="5112549" cy="4293176"/>
          </a:xfrm>
          <a:prstGeom prst="rect">
            <a:avLst/>
          </a:prstGeom>
          <a:ln w="19050">
            <a:noFill/>
          </a:ln>
        </p:spPr>
      </p:pic>
    </p:spTree>
    <p:extLst>
      <p:ext uri="{BB962C8B-B14F-4D97-AF65-F5344CB8AC3E}">
        <p14:creationId xmlns:p14="http://schemas.microsoft.com/office/powerpoint/2010/main" val="4048924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3694</TotalTime>
  <Words>157</Words>
  <Application>Microsoft Office PowerPoint</Application>
  <PresentationFormat>Widescreen</PresentationFormat>
  <Paragraphs>12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Bob Thompson</cp:lastModifiedBy>
  <cp:revision>76</cp:revision>
  <dcterms:created xsi:type="dcterms:W3CDTF">2019-06-13T12:30:18Z</dcterms:created>
  <dcterms:modified xsi:type="dcterms:W3CDTF">2025-01-16T22:35:56Z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2024-11-11T14:09:45Z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01fa2f3f-867f-4f7a-9d19-f34bb3401c17</vt:lpwstr>
  </property>
  <property fmtid="{D5CDD505-2E9C-101B-9397-08002B2CF9AE}" pid="8" name="MSIP_Label_792c8cef-6f2b-4af1-b4ac-d815ff795cd6_ContentBits">
    <vt:lpwstr>0</vt:lpwstr>
  </property>
</Properties>
</file>