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7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36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8A3A-29D4-44D6-0EB0-CE2B69BB64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/>
            <a:r>
              <a:rPr lang="en-GB" sz="2800" b="1" dirty="0">
                <a:solidFill>
                  <a:schemeClr val="bg1"/>
                </a:solidFill>
              </a:rPr>
              <a:t>Kidney involvement during the course of febrile urinary tract infection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172A3-B575-316A-64DF-267B75C4D920}"/>
              </a:ext>
            </a:extLst>
          </p:cNvPr>
          <p:cNvSpPr txBox="1"/>
          <p:nvPr/>
        </p:nvSpPr>
        <p:spPr>
          <a:xfrm>
            <a:off x="8419484" y="5675491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Pietropaolo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</a:t>
            </a:r>
            <a:r>
              <a:rPr lang="en-GB" sz="2000" b="1">
                <a:solidFill>
                  <a:schemeClr val="bg1"/>
                </a:solidFill>
                <a:latin typeface="+mj-lt"/>
              </a:rPr>
              <a:t>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81059-5890-5822-ECFE-A91B61BC57D3}"/>
              </a:ext>
            </a:extLst>
          </p:cNvPr>
          <p:cNvSpPr txBox="1"/>
          <p:nvPr/>
        </p:nvSpPr>
        <p:spPr>
          <a:xfrm>
            <a:off x="173448" y="5687273"/>
            <a:ext cx="714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TAKE HOME MESSAGE</a:t>
            </a:r>
            <a:r>
              <a:rPr lang="en-GB" dirty="0">
                <a:solidFill>
                  <a:schemeClr val="bg1"/>
                </a:solidFill>
              </a:rPr>
              <a:t>: Knowledge of the various forms of kidney involvement during </a:t>
            </a:r>
            <a:r>
              <a:rPr lang="en-GB" dirty="0" err="1">
                <a:solidFill>
                  <a:schemeClr val="bg1"/>
                </a:solidFill>
              </a:rPr>
              <a:t>fUTI</a:t>
            </a:r>
            <a:r>
              <a:rPr lang="en-GB" dirty="0">
                <a:solidFill>
                  <a:schemeClr val="bg1"/>
                </a:solidFill>
              </a:rPr>
              <a:t> will help clinicians make a prompt diagnosis and initiate the appropriate treatment to minimize complications such as sepsis, kidney scarring, and long-term kidney damage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CBD21B-2D76-A9F5-ECF6-56BF9ABDA480}"/>
              </a:ext>
            </a:extLst>
          </p:cNvPr>
          <p:cNvSpPr txBox="1"/>
          <p:nvPr/>
        </p:nvSpPr>
        <p:spPr>
          <a:xfrm>
            <a:off x="250372" y="1128205"/>
            <a:ext cx="599094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rgbClr val="003969"/>
                </a:solidFill>
              </a:rPr>
              <a:t>Key points</a:t>
            </a:r>
            <a:r>
              <a:rPr lang="en-GB" dirty="0">
                <a:solidFill>
                  <a:srgbClr val="003969"/>
                </a:solidFill>
              </a:rPr>
              <a:t>: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3969"/>
                </a:solidFill>
              </a:rPr>
              <a:t>During a febrile urinary tract infection (</a:t>
            </a:r>
            <a:r>
              <a:rPr lang="en-US" sz="1600" dirty="0" err="1">
                <a:solidFill>
                  <a:srgbClr val="003969"/>
                </a:solidFill>
              </a:rPr>
              <a:t>fUTI</a:t>
            </a:r>
            <a:r>
              <a:rPr lang="en-US" sz="1600" dirty="0">
                <a:solidFill>
                  <a:srgbClr val="003969"/>
                </a:solidFill>
              </a:rPr>
              <a:t>), the kidneys may be affected at multiple levels, including parenchymal complications, tubulointerstitial involvement, and the potential development of acute kidney injury (AKI).</a:t>
            </a:r>
            <a:endParaRPr lang="it-IT" sz="1600" dirty="0">
              <a:solidFill>
                <a:srgbClr val="003969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3969"/>
                </a:solidFill>
              </a:rPr>
              <a:t>Parenchymal complications can manifest as acute conditions, such as pyelonephritis or renal abscess, or as chronic sequelae like scar formation.</a:t>
            </a:r>
            <a:endParaRPr lang="it-IT" sz="1600" dirty="0">
              <a:solidFill>
                <a:srgbClr val="003969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3969"/>
                </a:solidFill>
              </a:rPr>
              <a:t>A lack of clinical improvement after 72 hours of appropriate antibiotic therapy should prompt further investigation to rule out significant parenchymal involvement.</a:t>
            </a:r>
            <a:endParaRPr lang="it-IT" sz="1600" dirty="0">
              <a:solidFill>
                <a:srgbClr val="003969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3969"/>
                </a:solidFill>
              </a:rPr>
              <a:t>Infants with congenital anomalies of the kidney and urinary tract (CAKUT) and </a:t>
            </a:r>
            <a:r>
              <a:rPr lang="en-US" sz="1600" dirty="0" err="1">
                <a:solidFill>
                  <a:srgbClr val="003969"/>
                </a:solidFill>
              </a:rPr>
              <a:t>fUTI</a:t>
            </a:r>
            <a:r>
              <a:rPr lang="en-US" sz="1600" dirty="0">
                <a:solidFill>
                  <a:srgbClr val="003969"/>
                </a:solidFill>
              </a:rPr>
              <a:t> are at increased risk of fluid and electrolyte imbalances due to impaired tubulointerstitial function.</a:t>
            </a:r>
            <a:endParaRPr lang="it-IT" sz="1600" dirty="0">
              <a:solidFill>
                <a:srgbClr val="003969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3969"/>
                </a:solidFill>
              </a:rPr>
              <a:t>Children who experience AKI during a </a:t>
            </a:r>
            <a:r>
              <a:rPr lang="en-US" sz="1600" dirty="0" err="1">
                <a:solidFill>
                  <a:srgbClr val="003969"/>
                </a:solidFill>
              </a:rPr>
              <a:t>fUTI</a:t>
            </a:r>
            <a:r>
              <a:rPr lang="en-US" sz="1600" dirty="0">
                <a:solidFill>
                  <a:srgbClr val="003969"/>
                </a:solidFill>
              </a:rPr>
              <a:t> are at higher risk of having underlying CAKUT.</a:t>
            </a:r>
            <a:endParaRPr lang="en-GB" dirty="0">
              <a:solidFill>
                <a:srgbClr val="003969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8B85B7A-5E4D-D2DA-C0D6-47C952A407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81" y="1393424"/>
            <a:ext cx="5433247" cy="4071152"/>
          </a:xfrm>
          <a:prstGeom prst="rect">
            <a:avLst/>
          </a:prstGeom>
          <a:ln w="38100"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7780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186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60</cp:revision>
  <dcterms:created xsi:type="dcterms:W3CDTF">2019-06-13T12:30:18Z</dcterms:created>
  <dcterms:modified xsi:type="dcterms:W3CDTF">2025-01-21T11:51:14Z</dcterms:modified>
</cp:coreProperties>
</file>