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28" autoAdjust="0"/>
    <p:restoredTop sz="94660"/>
  </p:normalViewPr>
  <p:slideViewPr>
    <p:cSldViewPr snapToGrid="0">
      <p:cViewPr varScale="1">
        <p:scale>
          <a:sx n="83" d="100"/>
          <a:sy n="83" d="100"/>
        </p:scale>
        <p:origin x="53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21/01/2025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Urinary Dickkopf-related protein 3 as a novel biomarker for kidney function decline in children with Alport syndrome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3448" y="1025573"/>
            <a:ext cx="1201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DKK3 could serve as an early biomarker for early-stage kidney injury in Alport syndrome (AS), particularly in pediatric patients with preserved kidney function, by reflecting early tubular response to glomerular injury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2395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Boeckhaus et al. 2025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GB" sz="1600" dirty="0">
                <a:solidFill>
                  <a:schemeClr val="bg1"/>
                </a:solidFill>
              </a:rPr>
              <a:t>uDKK3 was significantly increased in children at very early stages of AS. There was a potential association between above-average DKK3 levels, worsened albuminuria and kidney function decline. Further research is warranted to elucidate the utility of DKK3 as a prognostic biomarker for disease progression in AS. </a:t>
            </a:r>
          </a:p>
        </p:txBody>
      </p:sp>
      <p:sp>
        <p:nvSpPr>
          <p:cNvPr id="3" name="Freeform: Shape 46">
            <a:extLst>
              <a:ext uri="{FF2B5EF4-FFF2-40B4-BE49-F238E27FC236}">
                <a16:creationId xmlns:a16="http://schemas.microsoft.com/office/drawing/2014/main" id="{E148285D-E8B0-E7C1-C89A-62A52B404643}"/>
              </a:ext>
            </a:extLst>
          </p:cNvPr>
          <p:cNvSpPr/>
          <p:nvPr/>
        </p:nvSpPr>
        <p:spPr>
          <a:xfrm>
            <a:off x="1008520" y="2832507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" name="Freeform: Shape 46">
            <a:extLst>
              <a:ext uri="{FF2B5EF4-FFF2-40B4-BE49-F238E27FC236}">
                <a16:creationId xmlns:a16="http://schemas.microsoft.com/office/drawing/2014/main" id="{340BF63A-0F87-3A6B-1C5F-FDB588A87CBE}"/>
              </a:ext>
            </a:extLst>
          </p:cNvPr>
          <p:cNvSpPr/>
          <p:nvPr/>
        </p:nvSpPr>
        <p:spPr>
          <a:xfrm>
            <a:off x="651193" y="2946140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5" name="TextBox 21">
            <a:extLst>
              <a:ext uri="{FF2B5EF4-FFF2-40B4-BE49-F238E27FC236}">
                <a16:creationId xmlns:a16="http://schemas.microsoft.com/office/drawing/2014/main" id="{3BCF12DF-D337-2053-3B2D-4FEB75415EA3}"/>
              </a:ext>
            </a:extLst>
          </p:cNvPr>
          <p:cNvSpPr txBox="1"/>
          <p:nvPr/>
        </p:nvSpPr>
        <p:spPr>
          <a:xfrm>
            <a:off x="159371" y="4211667"/>
            <a:ext cx="179462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>
                <a:solidFill>
                  <a:srgbClr val="00437A"/>
                </a:solidFill>
                <a:cs typeface="Calibri"/>
              </a:rPr>
              <a:t>49 children</a:t>
            </a:r>
          </a:p>
          <a:p>
            <a:pPr algn="ctr"/>
            <a:r>
              <a:rPr lang="en-GB" dirty="0">
                <a:solidFill>
                  <a:srgbClr val="00437A"/>
                </a:solidFill>
                <a:cs typeface="Calibri"/>
              </a:rPr>
              <a:t>2 – 18 years</a:t>
            </a:r>
          </a:p>
          <a:p>
            <a:pPr algn="ctr"/>
            <a:r>
              <a:rPr lang="en-GB" dirty="0">
                <a:solidFill>
                  <a:srgbClr val="00437A"/>
                </a:solidFill>
                <a:cs typeface="Calibri"/>
              </a:rPr>
              <a:t>Normal eGFR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4933F08-3808-DC47-8C00-906D37CB3533}"/>
              </a:ext>
            </a:extLst>
          </p:cNvPr>
          <p:cNvSpPr/>
          <p:nvPr/>
        </p:nvSpPr>
        <p:spPr>
          <a:xfrm>
            <a:off x="2357145" y="3222604"/>
            <a:ext cx="1735313" cy="622841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/>
              <a:t>uDKK3 measurement</a:t>
            </a:r>
            <a:endParaRPr lang="de-DE" dirty="0"/>
          </a:p>
        </p:txBody>
      </p:sp>
      <p:cxnSp>
        <p:nvCxnSpPr>
          <p:cNvPr id="7" name="Straight Arrow Connector 42">
            <a:extLst>
              <a:ext uri="{FF2B5EF4-FFF2-40B4-BE49-F238E27FC236}">
                <a16:creationId xmlns:a16="http://schemas.microsoft.com/office/drawing/2014/main" id="{43A58944-B86F-9583-3284-88C50F88FF3A}"/>
              </a:ext>
            </a:extLst>
          </p:cNvPr>
          <p:cNvCxnSpPr>
            <a:cxnSpLocks/>
          </p:cNvCxnSpPr>
          <p:nvPr/>
        </p:nvCxnSpPr>
        <p:spPr>
          <a:xfrm flipV="1">
            <a:off x="4092457" y="2559444"/>
            <a:ext cx="576000" cy="673203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40">
            <a:extLst>
              <a:ext uri="{FF2B5EF4-FFF2-40B4-BE49-F238E27FC236}">
                <a16:creationId xmlns:a16="http://schemas.microsoft.com/office/drawing/2014/main" id="{36186F91-988B-2F27-2620-15EC3628D44C}"/>
              </a:ext>
            </a:extLst>
          </p:cNvPr>
          <p:cNvCxnSpPr>
            <a:cxnSpLocks/>
          </p:cNvCxnSpPr>
          <p:nvPr/>
        </p:nvCxnSpPr>
        <p:spPr>
          <a:xfrm>
            <a:off x="4056518" y="3815670"/>
            <a:ext cx="576000" cy="692935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21">
            <a:extLst>
              <a:ext uri="{FF2B5EF4-FFF2-40B4-BE49-F238E27FC236}">
                <a16:creationId xmlns:a16="http://schemas.microsoft.com/office/drawing/2014/main" id="{1E2F8AA6-077D-D9FE-8726-3D38E318B8B3}"/>
              </a:ext>
            </a:extLst>
          </p:cNvPr>
          <p:cNvSpPr txBox="1"/>
          <p:nvPr/>
        </p:nvSpPr>
        <p:spPr>
          <a:xfrm>
            <a:off x="4739665" y="1846641"/>
            <a:ext cx="410753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solidFill>
                  <a:srgbClr val="00437A"/>
                </a:solidFill>
              </a:rPr>
              <a:t>All AS stages showed higher uDKK3 compared to healthy population </a:t>
            </a:r>
            <a:endParaRPr lang="de-DE" dirty="0">
              <a:cs typeface="Calibri" panose="020F0502020204030204"/>
            </a:endParaRPr>
          </a:p>
        </p:txBody>
      </p:sp>
      <p:sp>
        <p:nvSpPr>
          <p:cNvPr id="10" name="TextBox 21">
            <a:extLst>
              <a:ext uri="{FF2B5EF4-FFF2-40B4-BE49-F238E27FC236}">
                <a16:creationId xmlns:a16="http://schemas.microsoft.com/office/drawing/2014/main" id="{EB17987B-35E7-36D1-F4C5-2390A04C7C9A}"/>
              </a:ext>
            </a:extLst>
          </p:cNvPr>
          <p:cNvSpPr txBox="1"/>
          <p:nvPr/>
        </p:nvSpPr>
        <p:spPr>
          <a:xfrm>
            <a:off x="4761463" y="4541653"/>
            <a:ext cx="410753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solidFill>
                  <a:srgbClr val="00437A"/>
                </a:solidFill>
              </a:rPr>
              <a:t>Treatment with RASi showed lower uDKK3</a:t>
            </a:r>
            <a:endParaRPr lang="de-DE" dirty="0">
              <a:cs typeface="Calibri" panose="020F0502020204030204"/>
            </a:endParaRPr>
          </a:p>
        </p:txBody>
      </p:sp>
      <p:sp>
        <p:nvSpPr>
          <p:cNvPr id="11" name="TextBox 21">
            <a:extLst>
              <a:ext uri="{FF2B5EF4-FFF2-40B4-BE49-F238E27FC236}">
                <a16:creationId xmlns:a16="http://schemas.microsoft.com/office/drawing/2014/main" id="{9CBB4C04-A6B1-447B-B94C-149102B3C2DE}"/>
              </a:ext>
            </a:extLst>
          </p:cNvPr>
          <p:cNvSpPr txBox="1"/>
          <p:nvPr/>
        </p:nvSpPr>
        <p:spPr>
          <a:xfrm>
            <a:off x="110194" y="2233061"/>
            <a:ext cx="2105861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>
                <a:solidFill>
                  <a:srgbClr val="00437A"/>
                </a:solidFill>
                <a:ea typeface="+mn-lt"/>
                <a:cs typeface="+mn-lt"/>
              </a:rPr>
              <a:t>EARLY PRO-TECT Alport trial</a:t>
            </a:r>
            <a:endParaRPr lang="en-GB" dirty="0">
              <a:solidFill>
                <a:srgbClr val="00437A"/>
              </a:solidFill>
              <a:cs typeface="Calibri"/>
            </a:endParaRP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B72A1D41-9245-3DD3-19A9-DA28CC5A79D2}"/>
              </a:ext>
            </a:extLst>
          </p:cNvPr>
          <p:cNvSpPr txBox="1"/>
          <p:nvPr/>
        </p:nvSpPr>
        <p:spPr>
          <a:xfrm>
            <a:off x="4739665" y="3024160"/>
            <a:ext cx="4107532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solidFill>
                  <a:srgbClr val="00437A"/>
                </a:solidFill>
                <a:cs typeface="Calibri"/>
              </a:rPr>
              <a:t>Above-average uDKK3 levels showed higher UACR increase within 2 years of follow-up</a:t>
            </a:r>
            <a:endParaRPr lang="de-DE" dirty="0"/>
          </a:p>
        </p:txBody>
      </p:sp>
      <p:cxnSp>
        <p:nvCxnSpPr>
          <p:cNvPr id="13" name="Straight Arrow Connector 13">
            <a:extLst>
              <a:ext uri="{FF2B5EF4-FFF2-40B4-BE49-F238E27FC236}">
                <a16:creationId xmlns:a16="http://schemas.microsoft.com/office/drawing/2014/main" id="{9D42EAB3-6B2A-2E97-9339-48245E2A43EB}"/>
              </a:ext>
            </a:extLst>
          </p:cNvPr>
          <p:cNvCxnSpPr/>
          <p:nvPr/>
        </p:nvCxnSpPr>
        <p:spPr>
          <a:xfrm flipV="1">
            <a:off x="4041981" y="3524158"/>
            <a:ext cx="715833" cy="1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46">
            <a:extLst>
              <a:ext uri="{FF2B5EF4-FFF2-40B4-BE49-F238E27FC236}">
                <a16:creationId xmlns:a16="http://schemas.microsoft.com/office/drawing/2014/main" id="{9F24811C-E14C-31B2-29F4-4B813107CABD}"/>
              </a:ext>
            </a:extLst>
          </p:cNvPr>
          <p:cNvSpPr/>
          <p:nvPr/>
        </p:nvSpPr>
        <p:spPr>
          <a:xfrm>
            <a:off x="901995" y="3163132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E4E46E6B-EF8F-E201-A727-995D8816AC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639" y="1996905"/>
            <a:ext cx="2919913" cy="286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156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Bob Thompson</cp:lastModifiedBy>
  <cp:revision>67</cp:revision>
  <dcterms:created xsi:type="dcterms:W3CDTF">2019-06-13T12:30:18Z</dcterms:created>
  <dcterms:modified xsi:type="dcterms:W3CDTF">2025-01-22T00:40:44Z</dcterms:modified>
</cp:coreProperties>
</file>