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48" r:id="rId1"/>
  </p:sldMasterIdLst>
  <p:sldIdLst>
    <p:sldId id="26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969"/>
    <a:srgbClr val="65AA00"/>
    <a:srgbClr val="0092F7"/>
    <a:srgbClr val="AA0065"/>
    <a:srgbClr val="960059"/>
    <a:srgbClr val="860050"/>
    <a:srgbClr val="DA0082"/>
    <a:srgbClr val="920057"/>
    <a:srgbClr val="8A0052"/>
    <a:srgbClr val="00427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328" autoAdjust="0"/>
    <p:restoredTop sz="94660"/>
  </p:normalViewPr>
  <p:slideViewPr>
    <p:cSldViewPr snapToGrid="0">
      <p:cViewPr varScale="1">
        <p:scale>
          <a:sx n="83" d="100"/>
          <a:sy n="83" d="100"/>
        </p:scale>
        <p:origin x="533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riginal Artic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8230" y="-4790379"/>
            <a:ext cx="1614236" cy="12203777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89445" y="5672093"/>
            <a:ext cx="4708523" cy="421061"/>
          </a:xfrm>
          <a:prstGeom prst="rect">
            <a:avLst/>
          </a:prstGeom>
          <a:gradFill flip="none" rotWithShape="1">
            <a:gsLst>
              <a:gs pos="0">
                <a:srgbClr val="AA0065">
                  <a:shade val="30000"/>
                  <a:satMod val="115000"/>
                </a:srgbClr>
              </a:gs>
              <a:gs pos="50000">
                <a:srgbClr val="AA0065">
                  <a:shade val="67500"/>
                  <a:satMod val="115000"/>
                </a:srgbClr>
              </a:gs>
              <a:gs pos="100000">
                <a:srgbClr val="AA0065">
                  <a:shade val="100000"/>
                  <a:satMod val="115000"/>
                </a:srgbClr>
              </a:gs>
            </a:gsLst>
            <a:lin ang="135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65756" y="-25248"/>
            <a:ext cx="1935480" cy="1116814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507067" y="138710"/>
            <a:ext cx="1613769" cy="780217"/>
            <a:chOff x="10446107" y="176810"/>
            <a:chExt cx="1613769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Article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446107" y="176810"/>
              <a:ext cx="1593052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Original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85446" y="2269341"/>
            <a:ext cx="1695596" cy="751240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51 w 10051"/>
              <a:gd name="connsiteY0" fmla="*/ 3 h 10028"/>
              <a:gd name="connsiteX1" fmla="*/ 7109 w 10051"/>
              <a:gd name="connsiteY1" fmla="*/ 0 h 10028"/>
              <a:gd name="connsiteX2" fmla="*/ 7128 w 10051"/>
              <a:gd name="connsiteY2" fmla="*/ 9416 h 10028"/>
              <a:gd name="connsiteX3" fmla="*/ 10051 w 10051"/>
              <a:gd name="connsiteY3" fmla="*/ 10000 h 10028"/>
              <a:gd name="connsiteX4" fmla="*/ 0 w 10051"/>
              <a:gd name="connsiteY4" fmla="*/ 10028 h 10028"/>
              <a:gd name="connsiteX5" fmla="*/ 51 w 10051"/>
              <a:gd name="connsiteY5" fmla="*/ 3 h 10028"/>
              <a:gd name="connsiteX0" fmla="*/ 0 w 10065"/>
              <a:gd name="connsiteY0" fmla="*/ 3 h 10028"/>
              <a:gd name="connsiteX1" fmla="*/ 7123 w 10065"/>
              <a:gd name="connsiteY1" fmla="*/ 0 h 10028"/>
              <a:gd name="connsiteX2" fmla="*/ 7142 w 10065"/>
              <a:gd name="connsiteY2" fmla="*/ 9416 h 10028"/>
              <a:gd name="connsiteX3" fmla="*/ 10065 w 10065"/>
              <a:gd name="connsiteY3" fmla="*/ 10000 h 10028"/>
              <a:gd name="connsiteX4" fmla="*/ 14 w 10065"/>
              <a:gd name="connsiteY4" fmla="*/ 10028 h 10028"/>
              <a:gd name="connsiteX5" fmla="*/ 0 w 10065"/>
              <a:gd name="connsiteY5" fmla="*/ 3 h 1002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28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14" y="10028"/>
                </a:lnTo>
                <a:cubicBezTo>
                  <a:pt x="7" y="7430"/>
                  <a:pt x="15" y="1749"/>
                  <a:pt x="0" y="3"/>
                </a:cubicBezTo>
                <a:close/>
              </a:path>
            </a:pathLst>
          </a:cu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36550886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92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209747" y="-31269"/>
            <a:ext cx="1992085" cy="1120316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4932" y="241626"/>
            <a:ext cx="14414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800" dirty="0">
                <a:solidFill>
                  <a:schemeClr val="bg1"/>
                </a:solidFill>
              </a:rPr>
              <a:t>Review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061092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ducational Revie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99915" y="-25248"/>
            <a:ext cx="2002971" cy="1115452"/>
          </a:xfrm>
          <a:prstGeom prst="rect">
            <a:avLst/>
          </a:pr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49043F73-8834-4114-AD27-24C1BD0B05A6}"/>
              </a:ext>
            </a:extLst>
          </p:cNvPr>
          <p:cNvGrpSpPr/>
          <p:nvPr userDrawn="1"/>
        </p:nvGrpSpPr>
        <p:grpSpPr>
          <a:xfrm>
            <a:off x="10273494" y="138710"/>
            <a:ext cx="1935480" cy="780217"/>
            <a:chOff x="10212534" y="176810"/>
            <a:chExt cx="1935480" cy="780217"/>
          </a:xfrm>
        </p:grpSpPr>
        <p:sp>
          <p:nvSpPr>
            <p:cNvPr id="19" name="TextBox 18"/>
            <p:cNvSpPr txBox="1"/>
            <p:nvPr/>
          </p:nvSpPr>
          <p:spPr>
            <a:xfrm>
              <a:off x="10618401" y="433807"/>
              <a:ext cx="1441475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Review</a:t>
              </a:r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10212534" y="176810"/>
              <a:ext cx="193548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800" dirty="0">
                  <a:solidFill>
                    <a:schemeClr val="bg1"/>
                  </a:solidFill>
                </a:rPr>
                <a:t>Educational</a:t>
              </a:r>
            </a:p>
          </p:txBody>
        </p:sp>
      </p:grp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895934" y="2279828"/>
            <a:ext cx="169559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  <a:gd name="connsiteX0" fmla="*/ 18 w 10018"/>
              <a:gd name="connsiteY0" fmla="*/ 3 h 10000"/>
              <a:gd name="connsiteX1" fmla="*/ 7076 w 10018"/>
              <a:gd name="connsiteY1" fmla="*/ 0 h 10000"/>
              <a:gd name="connsiteX2" fmla="*/ 7095 w 10018"/>
              <a:gd name="connsiteY2" fmla="*/ 9416 h 10000"/>
              <a:gd name="connsiteX3" fmla="*/ 10018 w 10018"/>
              <a:gd name="connsiteY3" fmla="*/ 10000 h 10000"/>
              <a:gd name="connsiteX4" fmla="*/ 32 w 10018"/>
              <a:gd name="connsiteY4" fmla="*/ 9999 h 10000"/>
              <a:gd name="connsiteX5" fmla="*/ 18 w 10018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  <a:gd name="connsiteX0" fmla="*/ 0 w 10065"/>
              <a:gd name="connsiteY0" fmla="*/ 3 h 10000"/>
              <a:gd name="connsiteX1" fmla="*/ 7123 w 10065"/>
              <a:gd name="connsiteY1" fmla="*/ 0 h 10000"/>
              <a:gd name="connsiteX2" fmla="*/ 7142 w 10065"/>
              <a:gd name="connsiteY2" fmla="*/ 9416 h 10000"/>
              <a:gd name="connsiteX3" fmla="*/ 10065 w 10065"/>
              <a:gd name="connsiteY3" fmla="*/ 10000 h 10000"/>
              <a:gd name="connsiteX4" fmla="*/ 79 w 10065"/>
              <a:gd name="connsiteY4" fmla="*/ 9999 h 10000"/>
              <a:gd name="connsiteX5" fmla="*/ 0 w 10065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65" h="10000">
                <a:moveTo>
                  <a:pt x="0" y="3"/>
                </a:moveTo>
                <a:lnTo>
                  <a:pt x="7123" y="0"/>
                </a:lnTo>
                <a:cubicBezTo>
                  <a:pt x="7114" y="2528"/>
                  <a:pt x="7133" y="8825"/>
                  <a:pt x="7142" y="9416"/>
                </a:cubicBezTo>
                <a:cubicBezTo>
                  <a:pt x="7117" y="9743"/>
                  <a:pt x="8449" y="10000"/>
                  <a:pt x="10065" y="10000"/>
                </a:cubicBezTo>
                <a:lnTo>
                  <a:pt x="79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</p:spTree>
    <p:extLst>
      <p:ext uri="{BB962C8B-B14F-4D97-AF65-F5344CB8AC3E}">
        <p14:creationId xmlns:p14="http://schemas.microsoft.com/office/powerpoint/2010/main" val="175225253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ystematic Review / Meta-analys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Flowchart: Stored Data 4">
            <a:extLst>
              <a:ext uri="{FF2B5EF4-FFF2-40B4-BE49-F238E27FC236}">
                <a16:creationId xmlns:a16="http://schemas.microsoft.com/office/drawing/2014/main" id="{6750A1AE-34CF-C798-885B-4AD2785F8297}"/>
              </a:ext>
            </a:extLst>
          </p:cNvPr>
          <p:cNvSpPr/>
          <p:nvPr userDrawn="1"/>
        </p:nvSpPr>
        <p:spPr>
          <a:xfrm rot="5400000">
            <a:off x="5284491" y="-4795876"/>
            <a:ext cx="1614236" cy="12214771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4 h 9996"/>
              <a:gd name="connsiteX1" fmla="*/ 7009 w 10000"/>
              <a:gd name="connsiteY1" fmla="*/ 0 h 9996"/>
              <a:gd name="connsiteX2" fmla="*/ 6949 w 10000"/>
              <a:gd name="connsiteY2" fmla="*/ 9637 h 9996"/>
              <a:gd name="connsiteX3" fmla="*/ 10000 w 10000"/>
              <a:gd name="connsiteY3" fmla="*/ 9996 h 9996"/>
              <a:gd name="connsiteX4" fmla="*/ 128 w 10000"/>
              <a:gd name="connsiteY4" fmla="*/ 9992 h 9996"/>
              <a:gd name="connsiteX5" fmla="*/ 0 w 10000"/>
              <a:gd name="connsiteY5" fmla="*/ 4 h 9996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0"/>
              <a:gd name="connsiteX1" fmla="*/ 7009 w 10000"/>
              <a:gd name="connsiteY1" fmla="*/ 0 h 10000"/>
              <a:gd name="connsiteX2" fmla="*/ 6949 w 10000"/>
              <a:gd name="connsiteY2" fmla="*/ 9641 h 10000"/>
              <a:gd name="connsiteX3" fmla="*/ 10000 w 10000"/>
              <a:gd name="connsiteY3" fmla="*/ 10000 h 10000"/>
              <a:gd name="connsiteX4" fmla="*/ 128 w 10000"/>
              <a:gd name="connsiteY4" fmla="*/ 9996 h 10000"/>
              <a:gd name="connsiteX5" fmla="*/ 0 w 10000"/>
              <a:gd name="connsiteY5" fmla="*/ 4 h 10000"/>
              <a:gd name="connsiteX0" fmla="*/ 0 w 10000"/>
              <a:gd name="connsiteY0" fmla="*/ 4 h 10004"/>
              <a:gd name="connsiteX1" fmla="*/ 7009 w 10000"/>
              <a:gd name="connsiteY1" fmla="*/ 0 h 10004"/>
              <a:gd name="connsiteX2" fmla="*/ 6949 w 10000"/>
              <a:gd name="connsiteY2" fmla="*/ 9641 h 10004"/>
              <a:gd name="connsiteX3" fmla="*/ 10000 w 10000"/>
              <a:gd name="connsiteY3" fmla="*/ 10000 h 10004"/>
              <a:gd name="connsiteX4" fmla="*/ 128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7009" y="0"/>
                </a:lnTo>
                <a:cubicBezTo>
                  <a:pt x="6847" y="1556"/>
                  <a:pt x="6821" y="9283"/>
                  <a:pt x="6949" y="9641"/>
                </a:cubicBezTo>
                <a:cubicBezTo>
                  <a:pt x="6923" y="9843"/>
                  <a:pt x="8314" y="10000"/>
                  <a:pt x="10000" y="10000"/>
                </a:cubicBezTo>
                <a:lnTo>
                  <a:pt x="128" y="10004"/>
                </a:lnTo>
                <a:cubicBezTo>
                  <a:pt x="97" y="8408"/>
                  <a:pt x="98" y="1073"/>
                  <a:pt x="0" y="4"/>
                </a:cubicBezTo>
                <a:close/>
              </a:path>
            </a:pathLst>
          </a:custGeom>
          <a:solidFill>
            <a:srgbClr val="860050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1050" dirty="0"/>
          </a:p>
        </p:txBody>
      </p:sp>
      <p:sp>
        <p:nvSpPr>
          <p:cNvPr id="5" name="Flowchart: Stored Data 4">
            <a:extLst>
              <a:ext uri="{FF2B5EF4-FFF2-40B4-BE49-F238E27FC236}">
                <a16:creationId xmlns:a16="http://schemas.microsoft.com/office/drawing/2014/main" id="{D150C2D2-09E4-F78B-7FA6-F42DD5FA59F4}"/>
              </a:ext>
            </a:extLst>
          </p:cNvPr>
          <p:cNvSpPr/>
          <p:nvPr userDrawn="1"/>
        </p:nvSpPr>
        <p:spPr>
          <a:xfrm rot="5400000">
            <a:off x="5283465" y="-5325515"/>
            <a:ext cx="1614236" cy="12214770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0 h 9996"/>
              <a:gd name="connsiteX1" fmla="*/ 7001 w 10056"/>
              <a:gd name="connsiteY1" fmla="*/ 1 h 9996"/>
              <a:gd name="connsiteX2" fmla="*/ 6988 w 10056"/>
              <a:gd name="connsiteY2" fmla="*/ 9624 h 9996"/>
              <a:gd name="connsiteX3" fmla="*/ 10056 w 10056"/>
              <a:gd name="connsiteY3" fmla="*/ 9983 h 9996"/>
              <a:gd name="connsiteX4" fmla="*/ 62 w 10056"/>
              <a:gd name="connsiteY4" fmla="*/ 9996 h 9996"/>
              <a:gd name="connsiteX5" fmla="*/ 0 w 10056"/>
              <a:gd name="connsiteY5" fmla="*/ 0 h 9996"/>
              <a:gd name="connsiteX0" fmla="*/ 0 w 10000"/>
              <a:gd name="connsiteY0" fmla="*/ 2 h 10002"/>
              <a:gd name="connsiteX1" fmla="*/ 6962 w 10000"/>
              <a:gd name="connsiteY1" fmla="*/ 0 h 10002"/>
              <a:gd name="connsiteX2" fmla="*/ 6949 w 10000"/>
              <a:gd name="connsiteY2" fmla="*/ 9630 h 10002"/>
              <a:gd name="connsiteX3" fmla="*/ 10000 w 10000"/>
              <a:gd name="connsiteY3" fmla="*/ 9989 h 10002"/>
              <a:gd name="connsiteX4" fmla="*/ 62 w 10000"/>
              <a:gd name="connsiteY4" fmla="*/ 10002 h 10002"/>
              <a:gd name="connsiteX5" fmla="*/ 0 w 10000"/>
              <a:gd name="connsiteY5" fmla="*/ 2 h 10002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  <a:gd name="connsiteX0" fmla="*/ 0 w 10000"/>
              <a:gd name="connsiteY0" fmla="*/ 4 h 10004"/>
              <a:gd name="connsiteX1" fmla="*/ 6927 w 10000"/>
              <a:gd name="connsiteY1" fmla="*/ 0 h 10004"/>
              <a:gd name="connsiteX2" fmla="*/ 6949 w 10000"/>
              <a:gd name="connsiteY2" fmla="*/ 9632 h 10004"/>
              <a:gd name="connsiteX3" fmla="*/ 10000 w 10000"/>
              <a:gd name="connsiteY3" fmla="*/ 9991 h 10004"/>
              <a:gd name="connsiteX4" fmla="*/ 62 w 10000"/>
              <a:gd name="connsiteY4" fmla="*/ 10004 h 10004"/>
              <a:gd name="connsiteX5" fmla="*/ 0 w 10000"/>
              <a:gd name="connsiteY5" fmla="*/ 4 h 100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4">
                <a:moveTo>
                  <a:pt x="0" y="4"/>
                </a:moveTo>
                <a:lnTo>
                  <a:pt x="6927" y="0"/>
                </a:lnTo>
                <a:cubicBezTo>
                  <a:pt x="6894" y="1547"/>
                  <a:pt x="6891" y="9283"/>
                  <a:pt x="6949" y="9632"/>
                </a:cubicBezTo>
                <a:cubicBezTo>
                  <a:pt x="6923" y="9834"/>
                  <a:pt x="8645" y="9997"/>
                  <a:pt x="10000" y="9991"/>
                </a:cubicBezTo>
                <a:lnTo>
                  <a:pt x="62" y="10004"/>
                </a:lnTo>
                <a:cubicBezTo>
                  <a:pt x="31" y="8409"/>
                  <a:pt x="98" y="1072"/>
                  <a:pt x="0" y="4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2" name="Rectangle 11"/>
          <p:cNvSpPr/>
          <p:nvPr userDrawn="1"/>
        </p:nvSpPr>
        <p:spPr>
          <a:xfrm>
            <a:off x="7490690" y="5672093"/>
            <a:ext cx="4702823" cy="421061"/>
          </a:xfrm>
          <a:prstGeom prst="rect">
            <a:avLst/>
          </a:prstGeom>
          <a:solidFill>
            <a:srgbClr val="65AA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900" dirty="0"/>
          </a:p>
        </p:txBody>
      </p:sp>
      <p:grpSp>
        <p:nvGrpSpPr>
          <p:cNvPr id="13" name="Group 12"/>
          <p:cNvGrpSpPr/>
          <p:nvPr userDrawn="1"/>
        </p:nvGrpSpPr>
        <p:grpSpPr>
          <a:xfrm>
            <a:off x="7637330" y="6112457"/>
            <a:ext cx="4174624" cy="723275"/>
            <a:chOff x="7646796" y="6098813"/>
            <a:chExt cx="4174624" cy="723275"/>
          </a:xfrm>
        </p:grpSpPr>
        <p:pic>
          <p:nvPicPr>
            <p:cNvPr id="14" name="Picture 10" descr="LOGO_IPNA_Blue"/>
            <p:cNvPicPr>
              <a:picLocks noChangeAspect="1" noChangeArrowheads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46796" y="6186597"/>
              <a:ext cx="581637" cy="5816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5" name="Rectangle 12"/>
            <p:cNvSpPr>
              <a:spLocks noChangeArrowheads="1"/>
            </p:cNvSpPr>
            <p:nvPr/>
          </p:nvSpPr>
          <p:spPr bwMode="auto">
            <a:xfrm>
              <a:off x="8208157" y="6098813"/>
              <a:ext cx="3613263" cy="72327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  <a:spAutoFit/>
            </a:bodyPr>
            <a:lstStyle/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b="1" i="0" u="none" strike="noStrike" cap="none" normalizeH="0" baseline="0" dirty="0">
                  <a:ln>
                    <a:noFill/>
                  </a:ln>
                  <a:solidFill>
                    <a:srgbClr val="296DC0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Calibri" panose="020F0502020204030204" pitchFamily="34" charset="0"/>
                </a:rPr>
                <a:t>Pediatric Nephrology</a:t>
              </a:r>
              <a:endParaRPr kumimoji="0" lang="en-GB" altLang="en-US" sz="5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Journal of the </a:t>
              </a:r>
              <a:br>
                <a:rPr kumimoji="0" lang="en-GB" altLang="en-US" sz="11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</a:br>
              <a:r>
                <a:rPr kumimoji="0" lang="en-GB" altLang="en-US" sz="1200" b="0" i="0" u="none" strike="noStrike" cap="none" normalizeH="0" baseline="0" dirty="0">
                  <a:ln>
                    <a:noFill/>
                  </a:ln>
                  <a:solidFill>
                    <a:schemeClr val="tx1"/>
                  </a:solidFill>
                  <a:effectLst/>
                  <a:latin typeface="Arial" panose="020B0604020202020204" pitchFamily="34" charset="0"/>
                  <a:ea typeface="Calibri" panose="020F0502020204030204" pitchFamily="34" charset="0"/>
                  <a:cs typeface="Times New Roman" panose="02020603050405020304" pitchFamily="18" charset="0"/>
                </a:rPr>
                <a:t>International Pediatric Nephrology Association</a:t>
              </a:r>
              <a:endParaRPr kumimoji="0" lang="en-GB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endParaRPr>
            </a:p>
          </p:txBody>
        </p:sp>
      </p:grpSp>
      <p:sp>
        <p:nvSpPr>
          <p:cNvPr id="37" name="Rectangle 36">
            <a:extLst>
              <a:ext uri="{FF2B5EF4-FFF2-40B4-BE49-F238E27FC236}">
                <a16:creationId xmlns:a16="http://schemas.microsoft.com/office/drawing/2014/main" id="{FB861B61-643E-7D14-D771-2A7BF1205723}"/>
              </a:ext>
            </a:extLst>
          </p:cNvPr>
          <p:cNvSpPr/>
          <p:nvPr userDrawn="1"/>
        </p:nvSpPr>
        <p:spPr>
          <a:xfrm>
            <a:off x="10134600" y="-28393"/>
            <a:ext cx="2068286" cy="1119323"/>
          </a:xfrm>
          <a:prstGeom prst="rect">
            <a:avLst/>
          </a:prstGeom>
          <a:solidFill>
            <a:srgbClr val="00396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19" name="TextBox 18"/>
          <p:cNvSpPr txBox="1"/>
          <p:nvPr/>
        </p:nvSpPr>
        <p:spPr>
          <a:xfrm>
            <a:off x="10626853" y="297104"/>
            <a:ext cx="144147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Review/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0361243" y="16591"/>
            <a:ext cx="174780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Systematic</a:t>
            </a:r>
          </a:p>
        </p:txBody>
      </p:sp>
      <p:sp>
        <p:nvSpPr>
          <p:cNvPr id="29" name="Flowchart: Stored Data 4">
            <a:extLst>
              <a:ext uri="{FF2B5EF4-FFF2-40B4-BE49-F238E27FC236}">
                <a16:creationId xmlns:a16="http://schemas.microsoft.com/office/drawing/2014/main" id="{17034CCF-1EDD-D498-AB89-09358AFA3492}"/>
              </a:ext>
            </a:extLst>
          </p:cNvPr>
          <p:cNvSpPr/>
          <p:nvPr userDrawn="1"/>
        </p:nvSpPr>
        <p:spPr>
          <a:xfrm rot="16200000" flipV="1">
            <a:off x="2901409" y="2274353"/>
            <a:ext cx="1684645" cy="7491425"/>
          </a:xfrm>
          <a:custGeom>
            <a:avLst/>
            <a:gdLst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0 h 10000"/>
              <a:gd name="connsiteX1" fmla="*/ 10000 w 10000"/>
              <a:gd name="connsiteY1" fmla="*/ 0 h 10000"/>
              <a:gd name="connsiteX2" fmla="*/ 8333 w 10000"/>
              <a:gd name="connsiteY2" fmla="*/ 5000 h 10000"/>
              <a:gd name="connsiteX3" fmla="*/ 10000 w 10000"/>
              <a:gd name="connsiteY3" fmla="*/ 10000 h 10000"/>
              <a:gd name="connsiteX4" fmla="*/ 1667 w 10000"/>
              <a:gd name="connsiteY4" fmla="*/ 10000 h 10000"/>
              <a:gd name="connsiteX5" fmla="*/ 0 w 10000"/>
              <a:gd name="connsiteY5" fmla="*/ 5000 h 10000"/>
              <a:gd name="connsiteX6" fmla="*/ 1667 w 10000"/>
              <a:gd name="connsiteY6" fmla="*/ 0 h 10000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38798 h 49391"/>
              <a:gd name="connsiteX1" fmla="*/ 7817 w 10000"/>
              <a:gd name="connsiteY1" fmla="*/ 0 h 49391"/>
              <a:gd name="connsiteX2" fmla="*/ 8333 w 10000"/>
              <a:gd name="connsiteY2" fmla="*/ 43798 h 49391"/>
              <a:gd name="connsiteX3" fmla="*/ 10000 w 10000"/>
              <a:gd name="connsiteY3" fmla="*/ 48798 h 49391"/>
              <a:gd name="connsiteX4" fmla="*/ 1667 w 10000"/>
              <a:gd name="connsiteY4" fmla="*/ 48798 h 49391"/>
              <a:gd name="connsiteX5" fmla="*/ 0 w 10000"/>
              <a:gd name="connsiteY5" fmla="*/ 43798 h 49391"/>
              <a:gd name="connsiteX6" fmla="*/ 1667 w 10000"/>
              <a:gd name="connsiteY6" fmla="*/ 38798 h 49391"/>
              <a:gd name="connsiteX0" fmla="*/ 1667 w 10000"/>
              <a:gd name="connsiteY0" fmla="*/ 89795 h 103750"/>
              <a:gd name="connsiteX1" fmla="*/ 8293 w 10000"/>
              <a:gd name="connsiteY1" fmla="*/ 0 h 103750"/>
              <a:gd name="connsiteX2" fmla="*/ 8333 w 10000"/>
              <a:gd name="connsiteY2" fmla="*/ 94795 h 103750"/>
              <a:gd name="connsiteX3" fmla="*/ 10000 w 10000"/>
              <a:gd name="connsiteY3" fmla="*/ 99795 h 103750"/>
              <a:gd name="connsiteX4" fmla="*/ 1667 w 10000"/>
              <a:gd name="connsiteY4" fmla="*/ 99795 h 103750"/>
              <a:gd name="connsiteX5" fmla="*/ 0 w 10000"/>
              <a:gd name="connsiteY5" fmla="*/ 94795 h 103750"/>
              <a:gd name="connsiteX6" fmla="*/ 1667 w 10000"/>
              <a:gd name="connsiteY6" fmla="*/ 89795 h 10375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87862 h 101680"/>
              <a:gd name="connsiteX1" fmla="*/ 7836 w 10000"/>
              <a:gd name="connsiteY1" fmla="*/ 0 h 101680"/>
              <a:gd name="connsiteX2" fmla="*/ 8333 w 10000"/>
              <a:gd name="connsiteY2" fmla="*/ 92862 h 101680"/>
              <a:gd name="connsiteX3" fmla="*/ 10000 w 10000"/>
              <a:gd name="connsiteY3" fmla="*/ 97862 h 101680"/>
              <a:gd name="connsiteX4" fmla="*/ 1667 w 10000"/>
              <a:gd name="connsiteY4" fmla="*/ 97862 h 101680"/>
              <a:gd name="connsiteX5" fmla="*/ 0 w 10000"/>
              <a:gd name="connsiteY5" fmla="*/ 92862 h 101680"/>
              <a:gd name="connsiteX6" fmla="*/ 1667 w 10000"/>
              <a:gd name="connsiteY6" fmla="*/ 87862 h 101680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1667 w 10000"/>
              <a:gd name="connsiteY0" fmla="*/ 93062 h 107249"/>
              <a:gd name="connsiteX1" fmla="*/ 8511 w 10000"/>
              <a:gd name="connsiteY1" fmla="*/ 0 h 107249"/>
              <a:gd name="connsiteX2" fmla="*/ 8333 w 10000"/>
              <a:gd name="connsiteY2" fmla="*/ 98062 h 107249"/>
              <a:gd name="connsiteX3" fmla="*/ 10000 w 10000"/>
              <a:gd name="connsiteY3" fmla="*/ 103062 h 107249"/>
              <a:gd name="connsiteX4" fmla="*/ 1667 w 10000"/>
              <a:gd name="connsiteY4" fmla="*/ 103062 h 107249"/>
              <a:gd name="connsiteX5" fmla="*/ 0 w 10000"/>
              <a:gd name="connsiteY5" fmla="*/ 98062 h 107249"/>
              <a:gd name="connsiteX6" fmla="*/ 1667 w 10000"/>
              <a:gd name="connsiteY6" fmla="*/ 93062 h 107249"/>
              <a:gd name="connsiteX0" fmla="*/ 5639 w 10161"/>
              <a:gd name="connsiteY0" fmla="*/ 18392 h 112308"/>
              <a:gd name="connsiteX1" fmla="*/ 8672 w 10161"/>
              <a:gd name="connsiteY1" fmla="*/ 5059 h 112308"/>
              <a:gd name="connsiteX2" fmla="*/ 8494 w 10161"/>
              <a:gd name="connsiteY2" fmla="*/ 103121 h 112308"/>
              <a:gd name="connsiteX3" fmla="*/ 10161 w 10161"/>
              <a:gd name="connsiteY3" fmla="*/ 108121 h 112308"/>
              <a:gd name="connsiteX4" fmla="*/ 1828 w 10161"/>
              <a:gd name="connsiteY4" fmla="*/ 108121 h 112308"/>
              <a:gd name="connsiteX5" fmla="*/ 161 w 10161"/>
              <a:gd name="connsiteY5" fmla="*/ 103121 h 112308"/>
              <a:gd name="connsiteX6" fmla="*/ 5639 w 10161"/>
              <a:gd name="connsiteY6" fmla="*/ 18392 h 112308"/>
              <a:gd name="connsiteX0" fmla="*/ 5639 w 10161"/>
              <a:gd name="connsiteY0" fmla="*/ 48998 h 145481"/>
              <a:gd name="connsiteX1" fmla="*/ 8354 w 10161"/>
              <a:gd name="connsiteY1" fmla="*/ 0 h 145481"/>
              <a:gd name="connsiteX2" fmla="*/ 8494 w 10161"/>
              <a:gd name="connsiteY2" fmla="*/ 133727 h 145481"/>
              <a:gd name="connsiteX3" fmla="*/ 10161 w 10161"/>
              <a:gd name="connsiteY3" fmla="*/ 138727 h 145481"/>
              <a:gd name="connsiteX4" fmla="*/ 1828 w 10161"/>
              <a:gd name="connsiteY4" fmla="*/ 138727 h 145481"/>
              <a:gd name="connsiteX5" fmla="*/ 161 w 10161"/>
              <a:gd name="connsiteY5" fmla="*/ 133727 h 145481"/>
              <a:gd name="connsiteX6" fmla="*/ 5639 w 10161"/>
              <a:gd name="connsiteY6" fmla="*/ 48998 h 145481"/>
              <a:gd name="connsiteX0" fmla="*/ 4738 w 10113"/>
              <a:gd name="connsiteY0" fmla="*/ 13812 h 159292"/>
              <a:gd name="connsiteX1" fmla="*/ 8306 w 10113"/>
              <a:gd name="connsiteY1" fmla="*/ 13811 h 159292"/>
              <a:gd name="connsiteX2" fmla="*/ 8446 w 10113"/>
              <a:gd name="connsiteY2" fmla="*/ 147538 h 159292"/>
              <a:gd name="connsiteX3" fmla="*/ 10113 w 10113"/>
              <a:gd name="connsiteY3" fmla="*/ 152538 h 159292"/>
              <a:gd name="connsiteX4" fmla="*/ 1780 w 10113"/>
              <a:gd name="connsiteY4" fmla="*/ 152538 h 159292"/>
              <a:gd name="connsiteX5" fmla="*/ 113 w 10113"/>
              <a:gd name="connsiteY5" fmla="*/ 147538 h 159292"/>
              <a:gd name="connsiteX6" fmla="*/ 4738 w 10113"/>
              <a:gd name="connsiteY6" fmla="*/ 13812 h 159292"/>
              <a:gd name="connsiteX0" fmla="*/ 4738 w 10113"/>
              <a:gd name="connsiteY0" fmla="*/ 2870 h 148350"/>
              <a:gd name="connsiteX1" fmla="*/ 8306 w 10113"/>
              <a:gd name="connsiteY1" fmla="*/ 2869 h 148350"/>
              <a:gd name="connsiteX2" fmla="*/ 8446 w 10113"/>
              <a:gd name="connsiteY2" fmla="*/ 136596 h 148350"/>
              <a:gd name="connsiteX3" fmla="*/ 10113 w 10113"/>
              <a:gd name="connsiteY3" fmla="*/ 141596 h 148350"/>
              <a:gd name="connsiteX4" fmla="*/ 1780 w 10113"/>
              <a:gd name="connsiteY4" fmla="*/ 141596 h 148350"/>
              <a:gd name="connsiteX5" fmla="*/ 113 w 10113"/>
              <a:gd name="connsiteY5" fmla="*/ 136596 h 148350"/>
              <a:gd name="connsiteX6" fmla="*/ 4738 w 10113"/>
              <a:gd name="connsiteY6" fmla="*/ 2870 h 148350"/>
              <a:gd name="connsiteX0" fmla="*/ 4738 w 10113"/>
              <a:gd name="connsiteY0" fmla="*/ 51 h 145531"/>
              <a:gd name="connsiteX1" fmla="*/ 8306 w 10113"/>
              <a:gd name="connsiteY1" fmla="*/ 50 h 145531"/>
              <a:gd name="connsiteX2" fmla="*/ 8446 w 10113"/>
              <a:gd name="connsiteY2" fmla="*/ 133777 h 145531"/>
              <a:gd name="connsiteX3" fmla="*/ 10113 w 10113"/>
              <a:gd name="connsiteY3" fmla="*/ 138777 h 145531"/>
              <a:gd name="connsiteX4" fmla="*/ 1780 w 10113"/>
              <a:gd name="connsiteY4" fmla="*/ 138777 h 145531"/>
              <a:gd name="connsiteX5" fmla="*/ 113 w 10113"/>
              <a:gd name="connsiteY5" fmla="*/ 133777 h 145531"/>
              <a:gd name="connsiteX6" fmla="*/ 4738 w 10113"/>
              <a:gd name="connsiteY6" fmla="*/ 51 h 145531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738 w 10113"/>
              <a:gd name="connsiteY0" fmla="*/ 68 h 145548"/>
              <a:gd name="connsiteX1" fmla="*/ 8306 w 10113"/>
              <a:gd name="connsiteY1" fmla="*/ 67 h 145548"/>
              <a:gd name="connsiteX2" fmla="*/ 8446 w 10113"/>
              <a:gd name="connsiteY2" fmla="*/ 133794 h 145548"/>
              <a:gd name="connsiteX3" fmla="*/ 10113 w 10113"/>
              <a:gd name="connsiteY3" fmla="*/ 138794 h 145548"/>
              <a:gd name="connsiteX4" fmla="*/ 1780 w 10113"/>
              <a:gd name="connsiteY4" fmla="*/ 138794 h 145548"/>
              <a:gd name="connsiteX5" fmla="*/ 113 w 10113"/>
              <a:gd name="connsiteY5" fmla="*/ 133794 h 145548"/>
              <a:gd name="connsiteX6" fmla="*/ 4738 w 10113"/>
              <a:gd name="connsiteY6" fmla="*/ 68 h 145548"/>
              <a:gd name="connsiteX0" fmla="*/ 4674 w 10109"/>
              <a:gd name="connsiteY0" fmla="*/ 170 h 145517"/>
              <a:gd name="connsiteX1" fmla="*/ 8302 w 10109"/>
              <a:gd name="connsiteY1" fmla="*/ 36 h 145517"/>
              <a:gd name="connsiteX2" fmla="*/ 8442 w 10109"/>
              <a:gd name="connsiteY2" fmla="*/ 133763 h 145517"/>
              <a:gd name="connsiteX3" fmla="*/ 10109 w 10109"/>
              <a:gd name="connsiteY3" fmla="*/ 138763 h 145517"/>
              <a:gd name="connsiteX4" fmla="*/ 1776 w 10109"/>
              <a:gd name="connsiteY4" fmla="*/ 138763 h 145517"/>
              <a:gd name="connsiteX5" fmla="*/ 109 w 10109"/>
              <a:gd name="connsiteY5" fmla="*/ 133763 h 145517"/>
              <a:gd name="connsiteX6" fmla="*/ 4674 w 10109"/>
              <a:gd name="connsiteY6" fmla="*/ 170 h 145517"/>
              <a:gd name="connsiteX0" fmla="*/ 3080 w 8515"/>
              <a:gd name="connsiteY0" fmla="*/ 170 h 145517"/>
              <a:gd name="connsiteX1" fmla="*/ 6708 w 8515"/>
              <a:gd name="connsiteY1" fmla="*/ 36 h 145517"/>
              <a:gd name="connsiteX2" fmla="*/ 6848 w 8515"/>
              <a:gd name="connsiteY2" fmla="*/ 133763 h 145517"/>
              <a:gd name="connsiteX3" fmla="*/ 8515 w 8515"/>
              <a:gd name="connsiteY3" fmla="*/ 138763 h 145517"/>
              <a:gd name="connsiteX4" fmla="*/ 182 w 8515"/>
              <a:gd name="connsiteY4" fmla="*/ 138763 h 145517"/>
              <a:gd name="connsiteX5" fmla="*/ 3080 w 8515"/>
              <a:gd name="connsiteY5" fmla="*/ 170 h 145517"/>
              <a:gd name="connsiteX0" fmla="*/ 3617 w 10000"/>
              <a:gd name="connsiteY0" fmla="*/ 12 h 9536"/>
              <a:gd name="connsiteX1" fmla="*/ 7878 w 10000"/>
              <a:gd name="connsiteY1" fmla="*/ 2 h 9536"/>
              <a:gd name="connsiteX2" fmla="*/ 8042 w 10000"/>
              <a:gd name="connsiteY2" fmla="*/ 9192 h 9536"/>
              <a:gd name="connsiteX3" fmla="*/ 10000 w 10000"/>
              <a:gd name="connsiteY3" fmla="*/ 9536 h 9536"/>
              <a:gd name="connsiteX4" fmla="*/ 214 w 10000"/>
              <a:gd name="connsiteY4" fmla="*/ 9536 h 9536"/>
              <a:gd name="connsiteX5" fmla="*/ 3617 w 10000"/>
              <a:gd name="connsiteY5" fmla="*/ 12 h 9536"/>
              <a:gd name="connsiteX0" fmla="*/ 3403 w 9786"/>
              <a:gd name="connsiteY0" fmla="*/ 13 h 10000"/>
              <a:gd name="connsiteX1" fmla="*/ 7664 w 9786"/>
              <a:gd name="connsiteY1" fmla="*/ 2 h 10000"/>
              <a:gd name="connsiteX2" fmla="*/ 7828 w 9786"/>
              <a:gd name="connsiteY2" fmla="*/ 9639 h 10000"/>
              <a:gd name="connsiteX3" fmla="*/ 9786 w 9786"/>
              <a:gd name="connsiteY3" fmla="*/ 10000 h 10000"/>
              <a:gd name="connsiteX4" fmla="*/ 0 w 9786"/>
              <a:gd name="connsiteY4" fmla="*/ 10000 h 10000"/>
              <a:gd name="connsiteX5" fmla="*/ 3403 w 9786"/>
              <a:gd name="connsiteY5" fmla="*/ 13 h 10000"/>
              <a:gd name="connsiteX0" fmla="*/ 494 w 7017"/>
              <a:gd name="connsiteY0" fmla="*/ 743 h 10730"/>
              <a:gd name="connsiteX1" fmla="*/ 4849 w 7017"/>
              <a:gd name="connsiteY1" fmla="*/ 732 h 10730"/>
              <a:gd name="connsiteX2" fmla="*/ 5016 w 7017"/>
              <a:gd name="connsiteY2" fmla="*/ 10369 h 10730"/>
              <a:gd name="connsiteX3" fmla="*/ 7017 w 7017"/>
              <a:gd name="connsiteY3" fmla="*/ 10730 h 10730"/>
              <a:gd name="connsiteX4" fmla="*/ 45 w 7017"/>
              <a:gd name="connsiteY4" fmla="*/ 10709 h 10730"/>
              <a:gd name="connsiteX5" fmla="*/ 494 w 7017"/>
              <a:gd name="connsiteY5" fmla="*/ 743 h 10730"/>
              <a:gd name="connsiteX0" fmla="*/ 521 w 9817"/>
              <a:gd name="connsiteY0" fmla="*/ 692 h 10000"/>
              <a:gd name="connsiteX1" fmla="*/ 6727 w 9817"/>
              <a:gd name="connsiteY1" fmla="*/ 682 h 10000"/>
              <a:gd name="connsiteX2" fmla="*/ 6965 w 9817"/>
              <a:gd name="connsiteY2" fmla="*/ 9664 h 10000"/>
              <a:gd name="connsiteX3" fmla="*/ 9817 w 9817"/>
              <a:gd name="connsiteY3" fmla="*/ 10000 h 10000"/>
              <a:gd name="connsiteX4" fmla="*/ 273 w 9817"/>
              <a:gd name="connsiteY4" fmla="*/ 9980 h 10000"/>
              <a:gd name="connsiteX5" fmla="*/ 521 w 9817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31 w 10000"/>
              <a:gd name="connsiteY0" fmla="*/ 692 h 10000"/>
              <a:gd name="connsiteX1" fmla="*/ 6852 w 10000"/>
              <a:gd name="connsiteY1" fmla="*/ 682 h 10000"/>
              <a:gd name="connsiteX2" fmla="*/ 7095 w 10000"/>
              <a:gd name="connsiteY2" fmla="*/ 9664 h 10000"/>
              <a:gd name="connsiteX3" fmla="*/ 10000 w 10000"/>
              <a:gd name="connsiteY3" fmla="*/ 10000 h 10000"/>
              <a:gd name="connsiteX4" fmla="*/ 278 w 10000"/>
              <a:gd name="connsiteY4" fmla="*/ 9980 h 10000"/>
              <a:gd name="connsiteX5" fmla="*/ 531 w 10000"/>
              <a:gd name="connsiteY5" fmla="*/ 692 h 10000"/>
              <a:gd name="connsiteX0" fmla="*/ 570 w 10039"/>
              <a:gd name="connsiteY0" fmla="*/ 695 h 10015"/>
              <a:gd name="connsiteX1" fmla="*/ 6891 w 10039"/>
              <a:gd name="connsiteY1" fmla="*/ 685 h 10015"/>
              <a:gd name="connsiteX2" fmla="*/ 7134 w 10039"/>
              <a:gd name="connsiteY2" fmla="*/ 9667 h 10015"/>
              <a:gd name="connsiteX3" fmla="*/ 10039 w 10039"/>
              <a:gd name="connsiteY3" fmla="*/ 10003 h 10015"/>
              <a:gd name="connsiteX4" fmla="*/ 217 w 10039"/>
              <a:gd name="connsiteY4" fmla="*/ 10015 h 10015"/>
              <a:gd name="connsiteX5" fmla="*/ 570 w 10039"/>
              <a:gd name="connsiteY5" fmla="*/ 695 h 10015"/>
              <a:gd name="connsiteX0" fmla="*/ 615 w 10084"/>
              <a:gd name="connsiteY0" fmla="*/ 695 h 10015"/>
              <a:gd name="connsiteX1" fmla="*/ 6936 w 10084"/>
              <a:gd name="connsiteY1" fmla="*/ 685 h 10015"/>
              <a:gd name="connsiteX2" fmla="*/ 7179 w 10084"/>
              <a:gd name="connsiteY2" fmla="*/ 9667 h 10015"/>
              <a:gd name="connsiteX3" fmla="*/ 10084 w 10084"/>
              <a:gd name="connsiteY3" fmla="*/ 10003 h 10015"/>
              <a:gd name="connsiteX4" fmla="*/ 262 w 10084"/>
              <a:gd name="connsiteY4" fmla="*/ 10015 h 10015"/>
              <a:gd name="connsiteX5" fmla="*/ 615 w 10084"/>
              <a:gd name="connsiteY5" fmla="*/ 695 h 10015"/>
              <a:gd name="connsiteX0" fmla="*/ 356 w 9825"/>
              <a:gd name="connsiteY0" fmla="*/ 695 h 10015"/>
              <a:gd name="connsiteX1" fmla="*/ 6677 w 9825"/>
              <a:gd name="connsiteY1" fmla="*/ 685 h 10015"/>
              <a:gd name="connsiteX2" fmla="*/ 6920 w 9825"/>
              <a:gd name="connsiteY2" fmla="*/ 9667 h 10015"/>
              <a:gd name="connsiteX3" fmla="*/ 9825 w 9825"/>
              <a:gd name="connsiteY3" fmla="*/ 10003 h 10015"/>
              <a:gd name="connsiteX4" fmla="*/ 3 w 9825"/>
              <a:gd name="connsiteY4" fmla="*/ 10015 h 10015"/>
              <a:gd name="connsiteX5" fmla="*/ 356 w 9825"/>
              <a:gd name="connsiteY5" fmla="*/ 695 h 10015"/>
              <a:gd name="connsiteX0" fmla="*/ 362 w 10000"/>
              <a:gd name="connsiteY0" fmla="*/ 10 h 9316"/>
              <a:gd name="connsiteX1" fmla="*/ 6796 w 10000"/>
              <a:gd name="connsiteY1" fmla="*/ 0 h 9316"/>
              <a:gd name="connsiteX2" fmla="*/ 7043 w 10000"/>
              <a:gd name="connsiteY2" fmla="*/ 8969 h 9316"/>
              <a:gd name="connsiteX3" fmla="*/ 10000 w 10000"/>
              <a:gd name="connsiteY3" fmla="*/ 9304 h 9316"/>
              <a:gd name="connsiteX4" fmla="*/ 3 w 10000"/>
              <a:gd name="connsiteY4" fmla="*/ 9316 h 9316"/>
              <a:gd name="connsiteX5" fmla="*/ 362 w 10000"/>
              <a:gd name="connsiteY5" fmla="*/ 10 h 9316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6796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474"/>
              <a:gd name="connsiteX1" fmla="*/ 7101 w 10000"/>
              <a:gd name="connsiteY1" fmla="*/ 0 h 10474"/>
              <a:gd name="connsiteX2" fmla="*/ 7043 w 10000"/>
              <a:gd name="connsiteY2" fmla="*/ 9628 h 10474"/>
              <a:gd name="connsiteX3" fmla="*/ 10000 w 10000"/>
              <a:gd name="connsiteY3" fmla="*/ 9987 h 10474"/>
              <a:gd name="connsiteX4" fmla="*/ 3 w 10000"/>
              <a:gd name="connsiteY4" fmla="*/ 10000 h 10474"/>
              <a:gd name="connsiteX5" fmla="*/ 362 w 10000"/>
              <a:gd name="connsiteY5" fmla="*/ 11 h 10474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2 w 10000"/>
              <a:gd name="connsiteY0" fmla="*/ 11 h 10000"/>
              <a:gd name="connsiteX1" fmla="*/ 7101 w 10000"/>
              <a:gd name="connsiteY1" fmla="*/ 0 h 10000"/>
              <a:gd name="connsiteX2" fmla="*/ 7043 w 10000"/>
              <a:gd name="connsiteY2" fmla="*/ 9628 h 10000"/>
              <a:gd name="connsiteX3" fmla="*/ 10000 w 10000"/>
              <a:gd name="connsiteY3" fmla="*/ 9987 h 10000"/>
              <a:gd name="connsiteX4" fmla="*/ 3 w 10000"/>
              <a:gd name="connsiteY4" fmla="*/ 10000 h 10000"/>
              <a:gd name="connsiteX5" fmla="*/ 362 w 10000"/>
              <a:gd name="connsiteY5" fmla="*/ 11 h 10000"/>
              <a:gd name="connsiteX0" fmla="*/ 360 w 9998"/>
              <a:gd name="connsiteY0" fmla="*/ 11 h 10000"/>
              <a:gd name="connsiteX1" fmla="*/ 7099 w 9998"/>
              <a:gd name="connsiteY1" fmla="*/ 0 h 10000"/>
              <a:gd name="connsiteX2" fmla="*/ 7041 w 9998"/>
              <a:gd name="connsiteY2" fmla="*/ 9628 h 10000"/>
              <a:gd name="connsiteX3" fmla="*/ 9998 w 9998"/>
              <a:gd name="connsiteY3" fmla="*/ 9987 h 10000"/>
              <a:gd name="connsiteX4" fmla="*/ 1 w 9998"/>
              <a:gd name="connsiteY4" fmla="*/ 10000 h 10000"/>
              <a:gd name="connsiteX5" fmla="*/ 360 w 9998"/>
              <a:gd name="connsiteY5" fmla="*/ 11 h 10000"/>
              <a:gd name="connsiteX0" fmla="*/ 0 w 9640"/>
              <a:gd name="connsiteY0" fmla="*/ 11 h 10000"/>
              <a:gd name="connsiteX1" fmla="*/ 6740 w 9640"/>
              <a:gd name="connsiteY1" fmla="*/ 0 h 10000"/>
              <a:gd name="connsiteX2" fmla="*/ 6682 w 9640"/>
              <a:gd name="connsiteY2" fmla="*/ 9628 h 10000"/>
              <a:gd name="connsiteX3" fmla="*/ 9640 w 9640"/>
              <a:gd name="connsiteY3" fmla="*/ 9987 h 10000"/>
              <a:gd name="connsiteX4" fmla="*/ 302 w 9640"/>
              <a:gd name="connsiteY4" fmla="*/ 10000 h 10000"/>
              <a:gd name="connsiteX5" fmla="*/ 0 w 964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00"/>
              <a:gd name="connsiteY0" fmla="*/ 11 h 10000"/>
              <a:gd name="connsiteX1" fmla="*/ 6992 w 10000"/>
              <a:gd name="connsiteY1" fmla="*/ 0 h 10000"/>
              <a:gd name="connsiteX2" fmla="*/ 6932 w 10000"/>
              <a:gd name="connsiteY2" fmla="*/ 9628 h 10000"/>
              <a:gd name="connsiteX3" fmla="*/ 10000 w 10000"/>
              <a:gd name="connsiteY3" fmla="*/ 9987 h 10000"/>
              <a:gd name="connsiteX4" fmla="*/ 6 w 10000"/>
              <a:gd name="connsiteY4" fmla="*/ 10000 h 10000"/>
              <a:gd name="connsiteX5" fmla="*/ 0 w 10000"/>
              <a:gd name="connsiteY5" fmla="*/ 11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10000"/>
              <a:gd name="connsiteX1" fmla="*/ 7048 w 10056"/>
              <a:gd name="connsiteY1" fmla="*/ 0 h 10000"/>
              <a:gd name="connsiteX2" fmla="*/ 6988 w 10056"/>
              <a:gd name="connsiteY2" fmla="*/ 9628 h 10000"/>
              <a:gd name="connsiteX3" fmla="*/ 10056 w 10056"/>
              <a:gd name="connsiteY3" fmla="*/ 9987 h 10000"/>
              <a:gd name="connsiteX4" fmla="*/ 62 w 10056"/>
              <a:gd name="connsiteY4" fmla="*/ 10000 h 10000"/>
              <a:gd name="connsiteX5" fmla="*/ 0 w 10056"/>
              <a:gd name="connsiteY5" fmla="*/ 4 h 10000"/>
              <a:gd name="connsiteX0" fmla="*/ 0 w 10056"/>
              <a:gd name="connsiteY0" fmla="*/ 4 h 9991"/>
              <a:gd name="connsiteX1" fmla="*/ 7048 w 10056"/>
              <a:gd name="connsiteY1" fmla="*/ 0 h 9991"/>
              <a:gd name="connsiteX2" fmla="*/ 6988 w 10056"/>
              <a:gd name="connsiteY2" fmla="*/ 9628 h 9991"/>
              <a:gd name="connsiteX3" fmla="*/ 10056 w 10056"/>
              <a:gd name="connsiteY3" fmla="*/ 9987 h 9991"/>
              <a:gd name="connsiteX4" fmla="*/ 129 w 10056"/>
              <a:gd name="connsiteY4" fmla="*/ 9991 h 9991"/>
              <a:gd name="connsiteX5" fmla="*/ 0 w 10056"/>
              <a:gd name="connsiteY5" fmla="*/ 4 h 9991"/>
              <a:gd name="connsiteX0" fmla="*/ 0 w 10000"/>
              <a:gd name="connsiteY0" fmla="*/ 0 h 9996"/>
              <a:gd name="connsiteX1" fmla="*/ 6799 w 10000"/>
              <a:gd name="connsiteY1" fmla="*/ 3842 h 9996"/>
              <a:gd name="connsiteX2" fmla="*/ 6949 w 10000"/>
              <a:gd name="connsiteY2" fmla="*/ 9633 h 9996"/>
              <a:gd name="connsiteX3" fmla="*/ 10000 w 10000"/>
              <a:gd name="connsiteY3" fmla="*/ 9992 h 9996"/>
              <a:gd name="connsiteX4" fmla="*/ 128 w 10000"/>
              <a:gd name="connsiteY4" fmla="*/ 9996 h 9996"/>
              <a:gd name="connsiteX5" fmla="*/ 0 w 10000"/>
              <a:gd name="connsiteY5" fmla="*/ 0 h 9996"/>
              <a:gd name="connsiteX0" fmla="*/ 0 w 9895"/>
              <a:gd name="connsiteY0" fmla="*/ 11 h 6156"/>
              <a:gd name="connsiteX1" fmla="*/ 6694 w 9895"/>
              <a:gd name="connsiteY1" fmla="*/ 0 h 6156"/>
              <a:gd name="connsiteX2" fmla="*/ 6844 w 9895"/>
              <a:gd name="connsiteY2" fmla="*/ 5793 h 6156"/>
              <a:gd name="connsiteX3" fmla="*/ 9895 w 9895"/>
              <a:gd name="connsiteY3" fmla="*/ 6152 h 6156"/>
              <a:gd name="connsiteX4" fmla="*/ 23 w 9895"/>
              <a:gd name="connsiteY4" fmla="*/ 6156 h 6156"/>
              <a:gd name="connsiteX5" fmla="*/ 0 w 9895"/>
              <a:gd name="connsiteY5" fmla="*/ 11 h 6156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1030 w 11007"/>
              <a:gd name="connsiteY4" fmla="*/ 10000 h 10000"/>
              <a:gd name="connsiteX5" fmla="*/ 0 w 11007"/>
              <a:gd name="connsiteY5" fmla="*/ 7 h 10000"/>
              <a:gd name="connsiteX0" fmla="*/ 0 w 11007"/>
              <a:gd name="connsiteY0" fmla="*/ 7 h 10000"/>
              <a:gd name="connsiteX1" fmla="*/ 7772 w 11007"/>
              <a:gd name="connsiteY1" fmla="*/ 0 h 10000"/>
              <a:gd name="connsiteX2" fmla="*/ 7924 w 11007"/>
              <a:gd name="connsiteY2" fmla="*/ 9410 h 10000"/>
              <a:gd name="connsiteX3" fmla="*/ 11007 w 11007"/>
              <a:gd name="connsiteY3" fmla="*/ 9994 h 10000"/>
              <a:gd name="connsiteX4" fmla="*/ 23 w 11007"/>
              <a:gd name="connsiteY4" fmla="*/ 10000 h 10000"/>
              <a:gd name="connsiteX5" fmla="*/ 0 w 11007"/>
              <a:gd name="connsiteY5" fmla="*/ 7 h 10000"/>
              <a:gd name="connsiteX0" fmla="*/ 76 w 10988"/>
              <a:gd name="connsiteY0" fmla="*/ 45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76 w 10988"/>
              <a:gd name="connsiteY5" fmla="*/ 45 h 10000"/>
              <a:gd name="connsiteX0" fmla="*/ 16 w 10988"/>
              <a:gd name="connsiteY0" fmla="*/ 20 h 10000"/>
              <a:gd name="connsiteX1" fmla="*/ 7753 w 10988"/>
              <a:gd name="connsiteY1" fmla="*/ 0 h 10000"/>
              <a:gd name="connsiteX2" fmla="*/ 7905 w 10988"/>
              <a:gd name="connsiteY2" fmla="*/ 9410 h 10000"/>
              <a:gd name="connsiteX3" fmla="*/ 10988 w 10988"/>
              <a:gd name="connsiteY3" fmla="*/ 9994 h 10000"/>
              <a:gd name="connsiteX4" fmla="*/ 4 w 10988"/>
              <a:gd name="connsiteY4" fmla="*/ 10000 h 10000"/>
              <a:gd name="connsiteX5" fmla="*/ 16 w 10988"/>
              <a:gd name="connsiteY5" fmla="*/ 20 h 10000"/>
              <a:gd name="connsiteX0" fmla="*/ 16 w 10988"/>
              <a:gd name="connsiteY0" fmla="*/ 0 h 9980"/>
              <a:gd name="connsiteX1" fmla="*/ 7753 w 10988"/>
              <a:gd name="connsiteY1" fmla="*/ 0 h 9980"/>
              <a:gd name="connsiteX2" fmla="*/ 7905 w 10988"/>
              <a:gd name="connsiteY2" fmla="*/ 9390 h 9980"/>
              <a:gd name="connsiteX3" fmla="*/ 10988 w 10988"/>
              <a:gd name="connsiteY3" fmla="*/ 9974 h 9980"/>
              <a:gd name="connsiteX4" fmla="*/ 4 w 10988"/>
              <a:gd name="connsiteY4" fmla="*/ 9980 h 9980"/>
              <a:gd name="connsiteX5" fmla="*/ 16 w 10988"/>
              <a:gd name="connsiteY5" fmla="*/ 0 h 9980"/>
              <a:gd name="connsiteX0" fmla="*/ 0 w 9985"/>
              <a:gd name="connsiteY0" fmla="*/ 0 h 9994"/>
              <a:gd name="connsiteX1" fmla="*/ 7041 w 9985"/>
              <a:gd name="connsiteY1" fmla="*/ 0 h 9994"/>
              <a:gd name="connsiteX2" fmla="*/ 7179 w 9985"/>
              <a:gd name="connsiteY2" fmla="*/ 9409 h 9994"/>
              <a:gd name="connsiteX3" fmla="*/ 9985 w 9985"/>
              <a:gd name="connsiteY3" fmla="*/ 9994 h 9994"/>
              <a:gd name="connsiteX4" fmla="*/ 11 w 9985"/>
              <a:gd name="connsiteY4" fmla="*/ 9987 h 9994"/>
              <a:gd name="connsiteX5" fmla="*/ 0 w 9985"/>
              <a:gd name="connsiteY5" fmla="*/ 0 h 9994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11 w 10000"/>
              <a:gd name="connsiteY4" fmla="*/ 9996 h 10000"/>
              <a:gd name="connsiteX5" fmla="*/ 0 w 10000"/>
              <a:gd name="connsiteY5" fmla="*/ 0 h 10000"/>
              <a:gd name="connsiteX0" fmla="*/ 35 w 10035"/>
              <a:gd name="connsiteY0" fmla="*/ 0 h 10009"/>
              <a:gd name="connsiteX1" fmla="*/ 7087 w 10035"/>
              <a:gd name="connsiteY1" fmla="*/ 0 h 10009"/>
              <a:gd name="connsiteX2" fmla="*/ 7225 w 10035"/>
              <a:gd name="connsiteY2" fmla="*/ 9415 h 10009"/>
              <a:gd name="connsiteX3" fmla="*/ 10035 w 10035"/>
              <a:gd name="connsiteY3" fmla="*/ 10000 h 10009"/>
              <a:gd name="connsiteX4" fmla="*/ 3 w 10035"/>
              <a:gd name="connsiteY4" fmla="*/ 10009 h 10009"/>
              <a:gd name="connsiteX5" fmla="*/ 35 w 10035"/>
              <a:gd name="connsiteY5" fmla="*/ 0 h 10009"/>
              <a:gd name="connsiteX0" fmla="*/ 0 w 10000"/>
              <a:gd name="connsiteY0" fmla="*/ 0 h 10000"/>
              <a:gd name="connsiteX1" fmla="*/ 7052 w 10000"/>
              <a:gd name="connsiteY1" fmla="*/ 0 h 10000"/>
              <a:gd name="connsiteX2" fmla="*/ 7190 w 10000"/>
              <a:gd name="connsiteY2" fmla="*/ 9415 h 10000"/>
              <a:gd name="connsiteX3" fmla="*/ 10000 w 10000"/>
              <a:gd name="connsiteY3" fmla="*/ 10000 h 10000"/>
              <a:gd name="connsiteX4" fmla="*/ 66 w 10000"/>
              <a:gd name="connsiteY4" fmla="*/ 9989 h 10000"/>
              <a:gd name="connsiteX5" fmla="*/ 0 w 10000"/>
              <a:gd name="connsiteY5" fmla="*/ 0 h 10000"/>
              <a:gd name="connsiteX0" fmla="*/ 0 w 10000"/>
              <a:gd name="connsiteY0" fmla="*/ 0 h 10002"/>
              <a:gd name="connsiteX1" fmla="*/ 7052 w 10000"/>
              <a:gd name="connsiteY1" fmla="*/ 0 h 10002"/>
              <a:gd name="connsiteX2" fmla="*/ 7190 w 10000"/>
              <a:gd name="connsiteY2" fmla="*/ 9415 h 10002"/>
              <a:gd name="connsiteX3" fmla="*/ 10000 w 10000"/>
              <a:gd name="connsiteY3" fmla="*/ 10000 h 10002"/>
              <a:gd name="connsiteX4" fmla="*/ 23 w 10000"/>
              <a:gd name="connsiteY4" fmla="*/ 10002 h 10002"/>
              <a:gd name="connsiteX5" fmla="*/ 0 w 10000"/>
              <a:gd name="connsiteY5" fmla="*/ 0 h 10002"/>
              <a:gd name="connsiteX0" fmla="*/ 164 w 10164"/>
              <a:gd name="connsiteY0" fmla="*/ 0 h 10000"/>
              <a:gd name="connsiteX1" fmla="*/ 7216 w 10164"/>
              <a:gd name="connsiteY1" fmla="*/ 0 h 10000"/>
              <a:gd name="connsiteX2" fmla="*/ 7354 w 10164"/>
              <a:gd name="connsiteY2" fmla="*/ 9415 h 10000"/>
              <a:gd name="connsiteX3" fmla="*/ 10164 w 10164"/>
              <a:gd name="connsiteY3" fmla="*/ 10000 h 10000"/>
              <a:gd name="connsiteX4" fmla="*/ 2 w 10164"/>
              <a:gd name="connsiteY4" fmla="*/ 9999 h 10000"/>
              <a:gd name="connsiteX5" fmla="*/ 164 w 10164"/>
              <a:gd name="connsiteY5" fmla="*/ 0 h 10000"/>
              <a:gd name="connsiteX0" fmla="*/ 163 w 10163"/>
              <a:gd name="connsiteY0" fmla="*/ 0 h 10000"/>
              <a:gd name="connsiteX1" fmla="*/ 7215 w 10163"/>
              <a:gd name="connsiteY1" fmla="*/ 0 h 10000"/>
              <a:gd name="connsiteX2" fmla="*/ 7353 w 10163"/>
              <a:gd name="connsiteY2" fmla="*/ 9415 h 10000"/>
              <a:gd name="connsiteX3" fmla="*/ 10163 w 10163"/>
              <a:gd name="connsiteY3" fmla="*/ 10000 h 10000"/>
              <a:gd name="connsiteX4" fmla="*/ 1 w 10163"/>
              <a:gd name="connsiteY4" fmla="*/ 9999 h 10000"/>
              <a:gd name="connsiteX5" fmla="*/ 163 w 10163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0 h 10000"/>
              <a:gd name="connsiteX1" fmla="*/ 7226 w 10174"/>
              <a:gd name="connsiteY1" fmla="*/ 0 h 10000"/>
              <a:gd name="connsiteX2" fmla="*/ 7364 w 10174"/>
              <a:gd name="connsiteY2" fmla="*/ 9415 h 10000"/>
              <a:gd name="connsiteX3" fmla="*/ 10174 w 10174"/>
              <a:gd name="connsiteY3" fmla="*/ 10000 h 10000"/>
              <a:gd name="connsiteX4" fmla="*/ 12 w 10174"/>
              <a:gd name="connsiteY4" fmla="*/ 9999 h 10000"/>
              <a:gd name="connsiteX5" fmla="*/ 0 w 10174"/>
              <a:gd name="connsiteY5" fmla="*/ 0 h 10000"/>
              <a:gd name="connsiteX0" fmla="*/ 0 w 10174"/>
              <a:gd name="connsiteY0" fmla="*/ 3 h 10003"/>
              <a:gd name="connsiteX1" fmla="*/ 7335 w 10174"/>
              <a:gd name="connsiteY1" fmla="*/ 0 h 10003"/>
              <a:gd name="connsiteX2" fmla="*/ 7364 w 10174"/>
              <a:gd name="connsiteY2" fmla="*/ 9418 h 10003"/>
              <a:gd name="connsiteX3" fmla="*/ 10174 w 10174"/>
              <a:gd name="connsiteY3" fmla="*/ 10003 h 10003"/>
              <a:gd name="connsiteX4" fmla="*/ 12 w 10174"/>
              <a:gd name="connsiteY4" fmla="*/ 10002 h 10003"/>
              <a:gd name="connsiteX5" fmla="*/ 0 w 10174"/>
              <a:gd name="connsiteY5" fmla="*/ 3 h 10003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6 h 10006"/>
              <a:gd name="connsiteX1" fmla="*/ 7346 w 10174"/>
              <a:gd name="connsiteY1" fmla="*/ 0 h 10006"/>
              <a:gd name="connsiteX2" fmla="*/ 7364 w 10174"/>
              <a:gd name="connsiteY2" fmla="*/ 9421 h 10006"/>
              <a:gd name="connsiteX3" fmla="*/ 10174 w 10174"/>
              <a:gd name="connsiteY3" fmla="*/ 10006 h 10006"/>
              <a:gd name="connsiteX4" fmla="*/ 12 w 10174"/>
              <a:gd name="connsiteY4" fmla="*/ 10005 h 10006"/>
              <a:gd name="connsiteX5" fmla="*/ 0 w 10174"/>
              <a:gd name="connsiteY5" fmla="*/ 6 h 10006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0 w 10174"/>
              <a:gd name="connsiteY0" fmla="*/ 9 h 10009"/>
              <a:gd name="connsiteX1" fmla="*/ 7346 w 10174"/>
              <a:gd name="connsiteY1" fmla="*/ 0 h 10009"/>
              <a:gd name="connsiteX2" fmla="*/ 7364 w 10174"/>
              <a:gd name="connsiteY2" fmla="*/ 9424 h 10009"/>
              <a:gd name="connsiteX3" fmla="*/ 10174 w 10174"/>
              <a:gd name="connsiteY3" fmla="*/ 10009 h 10009"/>
              <a:gd name="connsiteX4" fmla="*/ 12 w 10174"/>
              <a:gd name="connsiteY4" fmla="*/ 10008 h 10009"/>
              <a:gd name="connsiteX5" fmla="*/ 0 w 10174"/>
              <a:gd name="connsiteY5" fmla="*/ 9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550 w 10163"/>
              <a:gd name="connsiteY0" fmla="*/ 3 h 10009"/>
              <a:gd name="connsiteX1" fmla="*/ 7335 w 10163"/>
              <a:gd name="connsiteY1" fmla="*/ 0 h 10009"/>
              <a:gd name="connsiteX2" fmla="*/ 7353 w 10163"/>
              <a:gd name="connsiteY2" fmla="*/ 9424 h 10009"/>
              <a:gd name="connsiteX3" fmla="*/ 10163 w 10163"/>
              <a:gd name="connsiteY3" fmla="*/ 10009 h 10009"/>
              <a:gd name="connsiteX4" fmla="*/ 1 w 10163"/>
              <a:gd name="connsiteY4" fmla="*/ 10008 h 10009"/>
              <a:gd name="connsiteX5" fmla="*/ 550 w 10163"/>
              <a:gd name="connsiteY5" fmla="*/ 3 h 10009"/>
              <a:gd name="connsiteX0" fmla="*/ 0 w 9613"/>
              <a:gd name="connsiteY0" fmla="*/ 3 h 10009"/>
              <a:gd name="connsiteX1" fmla="*/ 6785 w 9613"/>
              <a:gd name="connsiteY1" fmla="*/ 0 h 10009"/>
              <a:gd name="connsiteX2" fmla="*/ 6803 w 9613"/>
              <a:gd name="connsiteY2" fmla="*/ 9424 h 10009"/>
              <a:gd name="connsiteX3" fmla="*/ 9613 w 9613"/>
              <a:gd name="connsiteY3" fmla="*/ 10009 h 10009"/>
              <a:gd name="connsiteX4" fmla="*/ 95 w 9613"/>
              <a:gd name="connsiteY4" fmla="*/ 9998 h 10009"/>
              <a:gd name="connsiteX5" fmla="*/ 0 w 9613"/>
              <a:gd name="connsiteY5" fmla="*/ 3 h 10009"/>
              <a:gd name="connsiteX0" fmla="*/ 0 w 10000"/>
              <a:gd name="connsiteY0" fmla="*/ 3 h 10000"/>
              <a:gd name="connsiteX1" fmla="*/ 7058 w 10000"/>
              <a:gd name="connsiteY1" fmla="*/ 0 h 10000"/>
              <a:gd name="connsiteX2" fmla="*/ 7077 w 10000"/>
              <a:gd name="connsiteY2" fmla="*/ 9416 h 10000"/>
              <a:gd name="connsiteX3" fmla="*/ 10000 w 10000"/>
              <a:gd name="connsiteY3" fmla="*/ 10000 h 10000"/>
              <a:gd name="connsiteX4" fmla="*/ 14 w 10000"/>
              <a:gd name="connsiteY4" fmla="*/ 9999 h 10000"/>
              <a:gd name="connsiteX5" fmla="*/ 0 w 10000"/>
              <a:gd name="connsiteY5" fmla="*/ 3 h 1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10000" h="10000">
                <a:moveTo>
                  <a:pt x="0" y="3"/>
                </a:moveTo>
                <a:lnTo>
                  <a:pt x="7058" y="0"/>
                </a:lnTo>
                <a:cubicBezTo>
                  <a:pt x="7049" y="2528"/>
                  <a:pt x="7068" y="8825"/>
                  <a:pt x="7077" y="9416"/>
                </a:cubicBezTo>
                <a:cubicBezTo>
                  <a:pt x="7052" y="9743"/>
                  <a:pt x="8384" y="10000"/>
                  <a:pt x="10000" y="10000"/>
                </a:cubicBezTo>
                <a:lnTo>
                  <a:pt x="14" y="9999"/>
                </a:lnTo>
                <a:cubicBezTo>
                  <a:pt x="7" y="7401"/>
                  <a:pt x="15" y="1749"/>
                  <a:pt x="0" y="3"/>
                </a:cubicBezTo>
                <a:close/>
              </a:path>
            </a:pathLst>
          </a:custGeom>
          <a:solidFill>
            <a:srgbClr val="AA006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FAD86AC-4C87-1793-B8DA-143F6DFB4B75}"/>
              </a:ext>
            </a:extLst>
          </p:cNvPr>
          <p:cNvSpPr txBox="1"/>
          <p:nvPr userDrawn="1"/>
        </p:nvSpPr>
        <p:spPr>
          <a:xfrm>
            <a:off x="10246589" y="585744"/>
            <a:ext cx="2225725" cy="4196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solidFill>
                  <a:schemeClr val="bg1"/>
                </a:solidFill>
              </a:rPr>
              <a:t>Meta-analysis</a:t>
            </a:r>
          </a:p>
        </p:txBody>
      </p:sp>
    </p:spTree>
    <p:extLst>
      <p:ext uri="{BB962C8B-B14F-4D97-AF65-F5344CB8AC3E}">
        <p14:creationId xmlns:p14="http://schemas.microsoft.com/office/powerpoint/2010/main" val="20597822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14BA06-560F-4272-BD1D-D3D251BC0A82}" type="datetimeFigureOut">
              <a:rPr lang="en-GB" smtClean="0"/>
              <a:t>07/02/2025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22DF36B-8F18-4F81-92A8-26E2BC629512}" type="slidenum">
              <a:rPr lang="en-GB" smtClean="0"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6900312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3" r:id="rId2"/>
    <p:sldLayoutId id="2147483652" r:id="rId3"/>
    <p:sldLayoutId id="2147483654" r:id="rId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F05BA0-B04C-F9F7-FA42-CBE92400125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1">
            <a:extLst>
              <a:ext uri="{FF2B5EF4-FFF2-40B4-BE49-F238E27FC236}">
                <a16:creationId xmlns:a16="http://schemas.microsoft.com/office/drawing/2014/main" id="{0B8D1F62-0669-436B-CB32-29C9ABB2D74E}"/>
              </a:ext>
            </a:extLst>
          </p:cNvPr>
          <p:cNvSpPr txBox="1">
            <a:spLocks/>
          </p:cNvSpPr>
          <p:nvPr/>
        </p:nvSpPr>
        <p:spPr>
          <a:xfrm>
            <a:off x="-91440" y="298140"/>
            <a:ext cx="10233660" cy="846913"/>
          </a:xfrm>
          <a:prstGeom prst="rect">
            <a:avLst/>
          </a:prstGeom>
          <a:noFill/>
        </p:spPr>
        <p:txBody>
          <a:bodyPr vert="horz" lIns="91440" tIns="45720" rIns="91440" bIns="45720" rtlCol="0" anchor="ctr">
            <a:normAutofit lnSpcReduction="10000"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marL="216000" algn="l"/>
            <a:r>
              <a:rPr lang="en-US" sz="2800" b="1" dirty="0">
                <a:solidFill>
                  <a:schemeClr val="bg1"/>
                </a:solidFill>
              </a:rPr>
              <a:t>Investigations for diagnosis of secondary hypertension in children: yield and costs</a:t>
            </a:r>
            <a:endParaRPr lang="it-IT" sz="2800" b="1" dirty="0">
              <a:solidFill>
                <a:schemeClr val="bg1"/>
              </a:solidFill>
            </a:endParaRPr>
          </a:p>
          <a:p>
            <a:pPr marL="216000" algn="l"/>
            <a:endParaRPr lang="en-GB" sz="28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27B80E77-2B23-9BFB-E2DA-832E4A56325D}"/>
              </a:ext>
            </a:extLst>
          </p:cNvPr>
          <p:cNvSpPr txBox="1"/>
          <p:nvPr/>
        </p:nvSpPr>
        <p:spPr>
          <a:xfrm>
            <a:off x="261258" y="1062990"/>
            <a:ext cx="1193074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600" b="1" dirty="0">
                <a:solidFill>
                  <a:schemeClr val="bg1"/>
                </a:solidFill>
              </a:rPr>
              <a:t>AIM</a:t>
            </a:r>
            <a:r>
              <a:rPr lang="en-GB" sz="1600" dirty="0">
                <a:solidFill>
                  <a:schemeClr val="bg1"/>
                </a:solidFill>
              </a:rPr>
              <a:t>: To </a:t>
            </a:r>
            <a:r>
              <a:rPr lang="en-US" sz="1600" dirty="0">
                <a:solidFill>
                  <a:schemeClr val="bg1"/>
                </a:solidFill>
              </a:rPr>
              <a:t>evaluate the performance of our "short diagnostic work-up” and of the protocols of  the American Academy of Pediatrics (AAP) and European Society of Hypertension (ESH) to identify secondary hypertension, compared to an extensive work-up. </a:t>
            </a:r>
            <a:endParaRPr lang="it-IT" sz="1600" dirty="0">
              <a:solidFill>
                <a:schemeClr val="bg1"/>
              </a:solidFill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CF295AF-EB86-A169-786B-2A2103277240}"/>
              </a:ext>
            </a:extLst>
          </p:cNvPr>
          <p:cNvSpPr txBox="1"/>
          <p:nvPr/>
        </p:nvSpPr>
        <p:spPr>
          <a:xfrm>
            <a:off x="7506408" y="5653127"/>
            <a:ext cx="468559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000" b="1" dirty="0">
                <a:solidFill>
                  <a:schemeClr val="bg1"/>
                </a:solidFill>
              </a:rPr>
              <a:t>Guarino and Tirelli et al. 2025</a:t>
            </a:r>
            <a:endParaRPr lang="en-GB" sz="1400" b="1" dirty="0">
              <a:solidFill>
                <a:schemeClr val="bg1"/>
              </a:solidFill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E05D029-E1D6-9086-C0B9-72B447A37DF1}"/>
              </a:ext>
            </a:extLst>
          </p:cNvPr>
          <p:cNvSpPr txBox="1"/>
          <p:nvPr/>
        </p:nvSpPr>
        <p:spPr>
          <a:xfrm>
            <a:off x="0" y="5678917"/>
            <a:ext cx="75064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Aft>
                <a:spcPts val="600"/>
              </a:spcAft>
            </a:pPr>
            <a:r>
              <a:rPr lang="en-GB" b="1" dirty="0">
                <a:solidFill>
                  <a:schemeClr val="bg1"/>
                </a:solidFill>
              </a:rPr>
              <a:t>CONCLUSION</a:t>
            </a:r>
            <a:r>
              <a:rPr lang="en-GB" dirty="0">
                <a:solidFill>
                  <a:schemeClr val="bg1"/>
                </a:solidFill>
              </a:rPr>
              <a:t>: </a:t>
            </a:r>
            <a:r>
              <a:rPr lang="en-US" dirty="0">
                <a:solidFill>
                  <a:schemeClr val="bg1"/>
                </a:solidFill>
              </a:rPr>
              <a:t>A simplified, focused work-up derived from all the protocols (including serum creatinine, fasting glucose, sodium, potassium, urinalysis and kidney ultrasound), costing € 44.30</a:t>
            </a:r>
            <a:r>
              <a:rPr lang="it-IT" dirty="0">
                <a:solidFill>
                  <a:schemeClr val="bg1"/>
                </a:solidFill>
              </a:rPr>
              <a:t> </a:t>
            </a:r>
            <a:r>
              <a:rPr lang="en-US" dirty="0">
                <a:solidFill>
                  <a:schemeClr val="bg1"/>
                </a:solidFill>
              </a:rPr>
              <a:t>per patient, may offer a cost-effective alternative to extensive screening while maintaining diagnostic accuracy.</a:t>
            </a:r>
            <a:endParaRPr lang="it-IT" dirty="0">
              <a:solidFill>
                <a:schemeClr val="bg1"/>
              </a:solidFill>
            </a:endParaRPr>
          </a:p>
        </p:txBody>
      </p:sp>
      <p:pic>
        <p:nvPicPr>
          <p:cNvPr id="8" name="Immagine 7" descr="Immagine che contiene testo, diagramma, Parallelo, numero&#10;&#10;Descrizione generata automaticamente">
            <a:extLst>
              <a:ext uri="{FF2B5EF4-FFF2-40B4-BE49-F238E27FC236}">
                <a16:creationId xmlns:a16="http://schemas.microsoft.com/office/drawing/2014/main" id="{AD594B36-8C76-2470-CC4B-2673F765441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50525" y="1723400"/>
            <a:ext cx="6478355" cy="3431708"/>
          </a:xfrm>
          <a:prstGeom prst="rect">
            <a:avLst/>
          </a:prstGeom>
        </p:spPr>
      </p:pic>
      <p:pic>
        <p:nvPicPr>
          <p:cNvPr id="10" name="Immagine 9" descr="Immagine che contiene testo, schermata, numero, Carattere&#10;&#10;Descrizione generata automaticamente">
            <a:extLst>
              <a:ext uri="{FF2B5EF4-FFF2-40B4-BE49-F238E27FC236}">
                <a16:creationId xmlns:a16="http://schemas.microsoft.com/office/drawing/2014/main" id="{D0A4AE32-12B3-DECC-6A8A-2230E366B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08881" y="2490976"/>
            <a:ext cx="3283119" cy="1968601"/>
          </a:xfrm>
          <a:prstGeom prst="rect">
            <a:avLst/>
          </a:prstGeom>
        </p:spPr>
      </p:pic>
      <p:sp>
        <p:nvSpPr>
          <p:cNvPr id="13" name="TextBox 33">
            <a:extLst>
              <a:ext uri="{FF2B5EF4-FFF2-40B4-BE49-F238E27FC236}">
                <a16:creationId xmlns:a16="http://schemas.microsoft.com/office/drawing/2014/main" id="{7CC8EEF3-4ED3-EA7D-A53C-1BEBDDEE0054}"/>
              </a:ext>
            </a:extLst>
          </p:cNvPr>
          <p:cNvSpPr txBox="1"/>
          <p:nvPr/>
        </p:nvSpPr>
        <p:spPr>
          <a:xfrm>
            <a:off x="2656779" y="4827118"/>
            <a:ext cx="1454063" cy="738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B050"/>
                </a:solidFill>
              </a:rPr>
              <a:t>No missed secondary diagnoses</a:t>
            </a:r>
          </a:p>
        </p:txBody>
      </p:sp>
      <p:sp>
        <p:nvSpPr>
          <p:cNvPr id="15" name="TextBox 33">
            <a:extLst>
              <a:ext uri="{FF2B5EF4-FFF2-40B4-BE49-F238E27FC236}">
                <a16:creationId xmlns:a16="http://schemas.microsoft.com/office/drawing/2014/main" id="{F2BDF5B0-2564-73BB-9A73-28B2714E7F2A}"/>
              </a:ext>
            </a:extLst>
          </p:cNvPr>
          <p:cNvSpPr txBox="1"/>
          <p:nvPr/>
        </p:nvSpPr>
        <p:spPr>
          <a:xfrm>
            <a:off x="4341432" y="4824694"/>
            <a:ext cx="1851207" cy="738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FF0000"/>
                </a:solidFill>
              </a:rPr>
              <a:t>15 missed secondary diagnoses</a:t>
            </a:r>
          </a:p>
          <a:p>
            <a:pPr algn="ctr"/>
            <a:endParaRPr lang="en-GB" sz="1400" b="1" dirty="0">
              <a:solidFill>
                <a:srgbClr val="FF0000"/>
              </a:solidFill>
            </a:endParaRPr>
          </a:p>
        </p:txBody>
      </p:sp>
      <p:sp>
        <p:nvSpPr>
          <p:cNvPr id="12" name="Freccia a destra 11">
            <a:extLst>
              <a:ext uri="{FF2B5EF4-FFF2-40B4-BE49-F238E27FC236}">
                <a16:creationId xmlns:a16="http://schemas.microsoft.com/office/drawing/2014/main" id="{9D965F1D-C9C6-4993-E29C-2E2AAF09302A}"/>
              </a:ext>
            </a:extLst>
          </p:cNvPr>
          <p:cNvSpPr/>
          <p:nvPr/>
        </p:nvSpPr>
        <p:spPr>
          <a:xfrm>
            <a:off x="8528880" y="3123210"/>
            <a:ext cx="380001" cy="30579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6" name="TextBox 33">
            <a:extLst>
              <a:ext uri="{FF2B5EF4-FFF2-40B4-BE49-F238E27FC236}">
                <a16:creationId xmlns:a16="http://schemas.microsoft.com/office/drawing/2014/main" id="{B0C9D779-1C30-3759-9269-C53FDC4B93CA}"/>
              </a:ext>
            </a:extLst>
          </p:cNvPr>
          <p:cNvSpPr txBox="1"/>
          <p:nvPr/>
        </p:nvSpPr>
        <p:spPr>
          <a:xfrm>
            <a:off x="9558849" y="4827118"/>
            <a:ext cx="1983180" cy="738664"/>
          </a:xfrm>
          <a:prstGeom prst="rect">
            <a:avLst/>
          </a:prstGeom>
          <a:noFill/>
          <a:ln>
            <a:solidFill>
              <a:srgbClr val="00B050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u="sng" dirty="0">
                <a:solidFill>
                  <a:srgbClr val="00B050"/>
                </a:solidFill>
              </a:rPr>
              <a:t>No missed secondary diagnoses </a:t>
            </a:r>
            <a:r>
              <a:rPr lang="en-US" sz="1400" b="1" u="sng" dirty="0">
                <a:solidFill>
                  <a:srgbClr val="00B050"/>
                </a:solidFill>
              </a:rPr>
              <a:t>with the best cost-effectiveness ratio</a:t>
            </a:r>
            <a:endParaRPr lang="en-GB" sz="1400" b="1" u="sng" dirty="0">
              <a:solidFill>
                <a:srgbClr val="00B050"/>
              </a:solidFill>
            </a:endParaRPr>
          </a:p>
        </p:txBody>
      </p:sp>
      <p:sp>
        <p:nvSpPr>
          <p:cNvPr id="18" name="CasellaDiTesto 17">
            <a:extLst>
              <a:ext uri="{FF2B5EF4-FFF2-40B4-BE49-F238E27FC236}">
                <a16:creationId xmlns:a16="http://schemas.microsoft.com/office/drawing/2014/main" id="{B25F1EC6-F28F-E32D-F3A2-6DD9AC2F7418}"/>
              </a:ext>
            </a:extLst>
          </p:cNvPr>
          <p:cNvSpPr txBox="1"/>
          <p:nvPr/>
        </p:nvSpPr>
        <p:spPr>
          <a:xfrm>
            <a:off x="8908880" y="1918557"/>
            <a:ext cx="32831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First-line protocol resulting from the combination of </a:t>
            </a:r>
            <a:r>
              <a:rPr lang="en-US" sz="1400" b="1" dirty="0">
                <a:solidFill>
                  <a:srgbClr val="000000"/>
                </a:solidFill>
                <a:ea typeface="Times New Roman" panose="02020603050405020304" pitchFamily="18" charset="0"/>
              </a:rPr>
              <a:t>the three </a:t>
            </a:r>
            <a:r>
              <a:rPr lang="en-US" sz="1400" b="1" dirty="0">
                <a:solidFill>
                  <a:srgbClr val="000000"/>
                </a:solidFill>
                <a:effectLst/>
                <a:ea typeface="Times New Roman" panose="02020603050405020304" pitchFamily="18" charset="0"/>
              </a:rPr>
              <a:t>protocols</a:t>
            </a:r>
            <a:endParaRPr lang="it-IT" sz="1400" b="1" dirty="0"/>
          </a:p>
        </p:txBody>
      </p:sp>
      <p:sp>
        <p:nvSpPr>
          <p:cNvPr id="19" name="TextBox 25">
            <a:extLst>
              <a:ext uri="{FF2B5EF4-FFF2-40B4-BE49-F238E27FC236}">
                <a16:creationId xmlns:a16="http://schemas.microsoft.com/office/drawing/2014/main" id="{2F3A82F6-4F67-3C7A-8E1E-91073CB3C631}"/>
              </a:ext>
            </a:extLst>
          </p:cNvPr>
          <p:cNvSpPr txBox="1"/>
          <p:nvPr/>
        </p:nvSpPr>
        <p:spPr>
          <a:xfrm rot="10800000" flipV="1">
            <a:off x="115902" y="1659365"/>
            <a:ext cx="19229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b="1" dirty="0">
                <a:solidFill>
                  <a:srgbClr val="0065AA"/>
                </a:solidFill>
              </a:rPr>
              <a:t>DESIGN &amp; OUTCOMES</a:t>
            </a:r>
            <a:r>
              <a:rPr lang="en-GB" sz="1400" dirty="0">
                <a:solidFill>
                  <a:srgbClr val="0065AA"/>
                </a:solidFill>
              </a:rPr>
              <a:t>:</a:t>
            </a:r>
          </a:p>
        </p:txBody>
      </p:sp>
      <p:sp>
        <p:nvSpPr>
          <p:cNvPr id="20" name="Freeform: Shape 46">
            <a:extLst>
              <a:ext uri="{FF2B5EF4-FFF2-40B4-BE49-F238E27FC236}">
                <a16:creationId xmlns:a16="http://schemas.microsoft.com/office/drawing/2014/main" id="{F393BF7D-CCC9-C141-05C8-0F5558629EE6}"/>
              </a:ext>
            </a:extLst>
          </p:cNvPr>
          <p:cNvSpPr/>
          <p:nvPr/>
        </p:nvSpPr>
        <p:spPr>
          <a:xfrm>
            <a:off x="1412020" y="1954600"/>
            <a:ext cx="258504" cy="36881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 dirty="0"/>
          </a:p>
        </p:txBody>
      </p:sp>
      <p:sp>
        <p:nvSpPr>
          <p:cNvPr id="21" name="TextBox 32">
            <a:extLst>
              <a:ext uri="{FF2B5EF4-FFF2-40B4-BE49-F238E27FC236}">
                <a16:creationId xmlns:a16="http://schemas.microsoft.com/office/drawing/2014/main" id="{326B3BC5-82B8-7D9D-5910-173C06B7FB43}"/>
              </a:ext>
            </a:extLst>
          </p:cNvPr>
          <p:cNvSpPr txBox="1"/>
          <p:nvPr/>
        </p:nvSpPr>
        <p:spPr>
          <a:xfrm>
            <a:off x="-19159" y="1897801"/>
            <a:ext cx="154885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>
                <a:solidFill>
                  <a:srgbClr val="296DC0"/>
                </a:solidFill>
              </a:rPr>
              <a:t>70 hypertensive children</a:t>
            </a:r>
          </a:p>
        </p:txBody>
      </p:sp>
      <p:cxnSp>
        <p:nvCxnSpPr>
          <p:cNvPr id="22" name="Straight Arrow Connector 17">
            <a:extLst>
              <a:ext uri="{FF2B5EF4-FFF2-40B4-BE49-F238E27FC236}">
                <a16:creationId xmlns:a16="http://schemas.microsoft.com/office/drawing/2014/main" id="{22F5D698-37F4-5075-E552-F0EAD13E0EEA}"/>
              </a:ext>
            </a:extLst>
          </p:cNvPr>
          <p:cNvCxnSpPr>
            <a:cxnSpLocks/>
          </p:cNvCxnSpPr>
          <p:nvPr/>
        </p:nvCxnSpPr>
        <p:spPr>
          <a:xfrm>
            <a:off x="810215" y="2348833"/>
            <a:ext cx="0" cy="274994"/>
          </a:xfrm>
          <a:prstGeom prst="straightConnector1">
            <a:avLst/>
          </a:prstGeom>
          <a:ln w="31750">
            <a:solidFill>
              <a:srgbClr val="296DC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CasellaDiTesto 22">
            <a:extLst>
              <a:ext uri="{FF2B5EF4-FFF2-40B4-BE49-F238E27FC236}">
                <a16:creationId xmlns:a16="http://schemas.microsoft.com/office/drawing/2014/main" id="{E845BCFF-D01B-B91E-0198-F9364A0CC89B}"/>
              </a:ext>
            </a:extLst>
          </p:cNvPr>
          <p:cNvSpPr txBox="1"/>
          <p:nvPr/>
        </p:nvSpPr>
        <p:spPr>
          <a:xfrm>
            <a:off x="17050" y="2609502"/>
            <a:ext cx="2120655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296DC0"/>
                </a:solidFill>
              </a:rPr>
              <a:t>Secondary hypertension was identified in 29 patients (41.4%) with the extensive diagnostic work-up at a total cost of €</a:t>
            </a:r>
            <a:r>
              <a:rPr lang="it-IT" sz="1200" dirty="0">
                <a:solidFill>
                  <a:srgbClr val="296DC0"/>
                </a:solidFill>
              </a:rPr>
              <a:t> </a:t>
            </a:r>
            <a:r>
              <a:rPr lang="en-US" sz="1200" dirty="0">
                <a:solidFill>
                  <a:srgbClr val="296DC0"/>
                </a:solidFill>
              </a:rPr>
              <a:t>17,715.60.</a:t>
            </a:r>
            <a:endParaRPr lang="it-IT" sz="1200" dirty="0">
              <a:solidFill>
                <a:srgbClr val="296DC0"/>
              </a:solidFill>
            </a:endParaRPr>
          </a:p>
        </p:txBody>
      </p:sp>
      <p:sp>
        <p:nvSpPr>
          <p:cNvPr id="30" name="Rectangle 3">
            <a:extLst>
              <a:ext uri="{FF2B5EF4-FFF2-40B4-BE49-F238E27FC236}">
                <a16:creationId xmlns:a16="http://schemas.microsoft.com/office/drawing/2014/main" id="{60F21EA3-99F4-7809-E26B-6AD3B21C5ED6}"/>
              </a:ext>
            </a:extLst>
          </p:cNvPr>
          <p:cNvSpPr/>
          <p:nvPr/>
        </p:nvSpPr>
        <p:spPr>
          <a:xfrm>
            <a:off x="96859" y="3663886"/>
            <a:ext cx="2470067" cy="1686740"/>
          </a:xfrm>
          <a:prstGeom prst="rect">
            <a:avLst/>
          </a:prstGeom>
          <a:solidFill>
            <a:srgbClr val="00385E"/>
          </a:solidFill>
          <a:ln w="41275">
            <a:solidFill>
              <a:srgbClr val="00385E"/>
            </a:solidFill>
            <a:round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sz="1000" b="1" dirty="0"/>
              <a:t>Extended diagnostic work-up: </a:t>
            </a:r>
            <a:r>
              <a:rPr lang="en-US" sz="1000" dirty="0"/>
              <a:t>i) serum creatinine, glucose, electrolytes, HCO3-, lipid profile, thyroid hormones, PRA, aldosterone, cortisol, ACTH, DHEAS, 17-OHP, delta4-androstenedione; ii) urinalysis, urine ACR, beta2 microglobulin, metanephrines, normetanephrines, adrenaline, noradrenaline, dopamine, VMA, 5-HIAA, HVA; iii) kidney US, doppler US of the renal arteries.</a:t>
            </a:r>
            <a:endParaRPr lang="it-IT" sz="1000" dirty="0"/>
          </a:p>
        </p:txBody>
      </p:sp>
      <p:sp>
        <p:nvSpPr>
          <p:cNvPr id="31" name="TextBox 33">
            <a:extLst>
              <a:ext uri="{FF2B5EF4-FFF2-40B4-BE49-F238E27FC236}">
                <a16:creationId xmlns:a16="http://schemas.microsoft.com/office/drawing/2014/main" id="{FDB4F122-74D0-606A-691F-C6806943392E}"/>
              </a:ext>
            </a:extLst>
          </p:cNvPr>
          <p:cNvSpPr txBox="1"/>
          <p:nvPr/>
        </p:nvSpPr>
        <p:spPr>
          <a:xfrm>
            <a:off x="6705600" y="4870791"/>
            <a:ext cx="1375560" cy="738664"/>
          </a:xfrm>
          <a:prstGeom prst="rect">
            <a:avLst/>
          </a:prstGeom>
          <a:noFill/>
          <a:ln>
            <a:noFill/>
            <a:prstDash val="sysDash"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1400" b="1" dirty="0">
                <a:solidFill>
                  <a:srgbClr val="00B050"/>
                </a:solidFill>
              </a:rPr>
              <a:t>No missed secondary diagnoses</a:t>
            </a:r>
          </a:p>
        </p:txBody>
      </p:sp>
      <p:cxnSp>
        <p:nvCxnSpPr>
          <p:cNvPr id="32" name="Straight Arrow Connector 17">
            <a:extLst>
              <a:ext uri="{FF2B5EF4-FFF2-40B4-BE49-F238E27FC236}">
                <a16:creationId xmlns:a16="http://schemas.microsoft.com/office/drawing/2014/main" id="{62EE8046-701D-97F5-2858-3ADBF24FA493}"/>
              </a:ext>
            </a:extLst>
          </p:cNvPr>
          <p:cNvCxnSpPr>
            <a:cxnSpLocks/>
          </p:cNvCxnSpPr>
          <p:nvPr/>
        </p:nvCxnSpPr>
        <p:spPr>
          <a:xfrm flipH="1">
            <a:off x="3381597" y="3663886"/>
            <a:ext cx="1" cy="1112222"/>
          </a:xfrm>
          <a:prstGeom prst="straightConnector1">
            <a:avLst/>
          </a:prstGeom>
          <a:ln w="31750">
            <a:solidFill>
              <a:srgbClr val="00B05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Arrow Connector 17">
            <a:extLst>
              <a:ext uri="{FF2B5EF4-FFF2-40B4-BE49-F238E27FC236}">
                <a16:creationId xmlns:a16="http://schemas.microsoft.com/office/drawing/2014/main" id="{F9FB057C-8E07-EE55-9EA1-7FE79692E71C}"/>
              </a:ext>
            </a:extLst>
          </p:cNvPr>
          <p:cNvCxnSpPr>
            <a:cxnSpLocks/>
          </p:cNvCxnSpPr>
          <p:nvPr/>
        </p:nvCxnSpPr>
        <p:spPr>
          <a:xfrm>
            <a:off x="5289702" y="4210830"/>
            <a:ext cx="0" cy="592851"/>
          </a:xfrm>
          <a:prstGeom prst="straightConnector1">
            <a:avLst/>
          </a:prstGeom>
          <a:ln w="31750">
            <a:solidFill>
              <a:srgbClr val="FF000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Connettore a gomito 56">
            <a:extLst>
              <a:ext uri="{FF2B5EF4-FFF2-40B4-BE49-F238E27FC236}">
                <a16:creationId xmlns:a16="http://schemas.microsoft.com/office/drawing/2014/main" id="{CC3D5229-DF1B-63E2-5CDD-26DF2E076736}"/>
              </a:ext>
            </a:extLst>
          </p:cNvPr>
          <p:cNvCxnSpPr>
            <a:cxnSpLocks/>
          </p:cNvCxnSpPr>
          <p:nvPr/>
        </p:nvCxnSpPr>
        <p:spPr>
          <a:xfrm rot="5400000">
            <a:off x="8067294" y="5180647"/>
            <a:ext cx="335678" cy="284601"/>
          </a:xfrm>
          <a:prstGeom prst="bentConnector2">
            <a:avLst/>
          </a:prstGeom>
          <a:ln w="19050" cap="flat" cmpd="sng" algn="ctr">
            <a:solidFill>
              <a:srgbClr val="00B050"/>
            </a:solidFill>
            <a:prstDash val="solid"/>
            <a:round/>
            <a:headEnd type="none" w="med" len="med"/>
            <a:tailEnd type="arrow" w="med" len="med"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tx1"/>
          </a:fontRef>
        </p:style>
      </p:cxnSp>
      <p:cxnSp>
        <p:nvCxnSpPr>
          <p:cNvPr id="60" name="Straight Arrow Connector 17">
            <a:extLst>
              <a:ext uri="{FF2B5EF4-FFF2-40B4-BE49-F238E27FC236}">
                <a16:creationId xmlns:a16="http://schemas.microsoft.com/office/drawing/2014/main" id="{3BD56E21-F5D4-F09D-EADC-819A3DC468E8}"/>
              </a:ext>
            </a:extLst>
          </p:cNvPr>
          <p:cNvCxnSpPr>
            <a:cxnSpLocks/>
            <a:endCxn id="16" idx="0"/>
          </p:cNvCxnSpPr>
          <p:nvPr/>
        </p:nvCxnSpPr>
        <p:spPr>
          <a:xfrm flipH="1">
            <a:off x="10550439" y="4168778"/>
            <a:ext cx="11917" cy="658340"/>
          </a:xfrm>
          <a:prstGeom prst="straightConnector1">
            <a:avLst/>
          </a:prstGeom>
          <a:ln w="31750">
            <a:solidFill>
              <a:srgbClr val="00B050"/>
            </a:solidFill>
            <a:headEnd w="lg" len="med"/>
            <a:tailEnd type="arrow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Freeform: Shape 46">
            <a:extLst>
              <a:ext uri="{FF2B5EF4-FFF2-40B4-BE49-F238E27FC236}">
                <a16:creationId xmlns:a16="http://schemas.microsoft.com/office/drawing/2014/main" id="{80E82DEC-5A25-68CE-8364-93F482B6771D}"/>
              </a:ext>
            </a:extLst>
          </p:cNvPr>
          <p:cNvSpPr/>
          <p:nvPr/>
        </p:nvSpPr>
        <p:spPr>
          <a:xfrm>
            <a:off x="1584609" y="2140421"/>
            <a:ext cx="258504" cy="36881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 dirty="0"/>
          </a:p>
        </p:txBody>
      </p:sp>
      <p:sp>
        <p:nvSpPr>
          <p:cNvPr id="3" name="Freeform: Shape 46">
            <a:extLst>
              <a:ext uri="{FF2B5EF4-FFF2-40B4-BE49-F238E27FC236}">
                <a16:creationId xmlns:a16="http://schemas.microsoft.com/office/drawing/2014/main" id="{05B2FE37-CFAF-B2EC-1013-2DE9F952716D}"/>
              </a:ext>
            </a:extLst>
          </p:cNvPr>
          <p:cNvSpPr/>
          <p:nvPr/>
        </p:nvSpPr>
        <p:spPr>
          <a:xfrm>
            <a:off x="1240607" y="2165052"/>
            <a:ext cx="258504" cy="368815"/>
          </a:xfrm>
          <a:custGeom>
            <a:avLst/>
            <a:gdLst>
              <a:gd name="connsiteX0" fmla="*/ 427832 w 855663"/>
              <a:gd name="connsiteY0" fmla="*/ 350043 h 1750218"/>
              <a:gd name="connsiteX1" fmla="*/ 556181 w 855663"/>
              <a:gd name="connsiteY1" fmla="*/ 365601 h 1750218"/>
              <a:gd name="connsiteX2" fmla="*/ 719535 w 855663"/>
              <a:gd name="connsiteY2" fmla="*/ 451168 h 1750218"/>
              <a:gd name="connsiteX3" fmla="*/ 742872 w 855663"/>
              <a:gd name="connsiteY3" fmla="*/ 493950 h 1750218"/>
              <a:gd name="connsiteX4" fmla="*/ 851774 w 855663"/>
              <a:gd name="connsiteY4" fmla="*/ 956786 h 1750218"/>
              <a:gd name="connsiteX5" fmla="*/ 855663 w 855663"/>
              <a:gd name="connsiteY5" fmla="*/ 976232 h 1750218"/>
              <a:gd name="connsiteX6" fmla="*/ 777876 w 855663"/>
              <a:gd name="connsiteY6" fmla="*/ 1054020 h 1750218"/>
              <a:gd name="connsiteX7" fmla="*/ 703977 w 855663"/>
              <a:gd name="connsiteY7" fmla="*/ 995680 h 1750218"/>
              <a:gd name="connsiteX8" fmla="*/ 622301 w 855663"/>
              <a:gd name="connsiteY8" fmla="*/ 657304 h 1750218"/>
              <a:gd name="connsiteX9" fmla="*/ 622301 w 855663"/>
              <a:gd name="connsiteY9" fmla="*/ 1750218 h 1750218"/>
              <a:gd name="connsiteX10" fmla="*/ 466726 w 855663"/>
              <a:gd name="connsiteY10" fmla="*/ 1750218 h 1750218"/>
              <a:gd name="connsiteX11" fmla="*/ 466726 w 855663"/>
              <a:gd name="connsiteY11" fmla="*/ 1050131 h 1750218"/>
              <a:gd name="connsiteX12" fmla="*/ 388938 w 855663"/>
              <a:gd name="connsiteY12" fmla="*/ 1050131 h 1750218"/>
              <a:gd name="connsiteX13" fmla="*/ 388938 w 855663"/>
              <a:gd name="connsiteY13" fmla="*/ 1750218 h 1750218"/>
              <a:gd name="connsiteX14" fmla="*/ 233363 w 855663"/>
              <a:gd name="connsiteY14" fmla="*/ 1750218 h 1750218"/>
              <a:gd name="connsiteX15" fmla="*/ 233363 w 855663"/>
              <a:gd name="connsiteY15" fmla="*/ 661193 h 1750218"/>
              <a:gd name="connsiteX16" fmla="*/ 151686 w 855663"/>
              <a:gd name="connsiteY16" fmla="*/ 999569 h 1750218"/>
              <a:gd name="connsiteX17" fmla="*/ 77788 w 855663"/>
              <a:gd name="connsiteY17" fmla="*/ 1057910 h 1750218"/>
              <a:gd name="connsiteX18" fmla="*/ 0 w 855663"/>
              <a:gd name="connsiteY18" fmla="*/ 980123 h 1750218"/>
              <a:gd name="connsiteX19" fmla="*/ 3889 w 855663"/>
              <a:gd name="connsiteY19" fmla="*/ 960675 h 1750218"/>
              <a:gd name="connsiteX20" fmla="*/ 112792 w 855663"/>
              <a:gd name="connsiteY20" fmla="*/ 497840 h 1750218"/>
              <a:gd name="connsiteX21" fmla="*/ 136129 w 855663"/>
              <a:gd name="connsiteY21" fmla="*/ 455057 h 1750218"/>
              <a:gd name="connsiteX22" fmla="*/ 299482 w 855663"/>
              <a:gd name="connsiteY22" fmla="*/ 369490 h 1750218"/>
              <a:gd name="connsiteX23" fmla="*/ 427832 w 855663"/>
              <a:gd name="connsiteY23" fmla="*/ 350043 h 1750218"/>
              <a:gd name="connsiteX24" fmla="*/ 427831 w 855663"/>
              <a:gd name="connsiteY24" fmla="*/ 0 h 1750218"/>
              <a:gd name="connsiteX25" fmla="*/ 583406 w 855663"/>
              <a:gd name="connsiteY25" fmla="*/ 155575 h 1750218"/>
              <a:gd name="connsiteX26" fmla="*/ 427831 w 855663"/>
              <a:gd name="connsiteY26" fmla="*/ 311150 h 1750218"/>
              <a:gd name="connsiteX27" fmla="*/ 272256 w 855663"/>
              <a:gd name="connsiteY27" fmla="*/ 155575 h 1750218"/>
              <a:gd name="connsiteX28" fmla="*/ 427831 w 855663"/>
              <a:gd name="connsiteY28" fmla="*/ 0 h 17502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855663" h="1750218">
                <a:moveTo>
                  <a:pt x="427832" y="350043"/>
                </a:moveTo>
                <a:cubicBezTo>
                  <a:pt x="470615" y="350043"/>
                  <a:pt x="513398" y="357821"/>
                  <a:pt x="556181" y="365601"/>
                </a:cubicBezTo>
                <a:cubicBezTo>
                  <a:pt x="618412" y="385047"/>
                  <a:pt x="672862" y="412273"/>
                  <a:pt x="719535" y="451168"/>
                </a:cubicBezTo>
                <a:cubicBezTo>
                  <a:pt x="731203" y="462835"/>
                  <a:pt x="738983" y="478392"/>
                  <a:pt x="742872" y="493950"/>
                </a:cubicBezTo>
                <a:lnTo>
                  <a:pt x="851774" y="956786"/>
                </a:lnTo>
                <a:cubicBezTo>
                  <a:pt x="851774" y="960675"/>
                  <a:pt x="855663" y="968454"/>
                  <a:pt x="855663" y="976232"/>
                </a:cubicBezTo>
                <a:cubicBezTo>
                  <a:pt x="855663" y="1019016"/>
                  <a:pt x="820659" y="1054020"/>
                  <a:pt x="777876" y="1054020"/>
                </a:cubicBezTo>
                <a:cubicBezTo>
                  <a:pt x="742872" y="1054020"/>
                  <a:pt x="711757" y="1026795"/>
                  <a:pt x="703977" y="995680"/>
                </a:cubicBezTo>
                <a:lnTo>
                  <a:pt x="622301" y="657304"/>
                </a:lnTo>
                <a:lnTo>
                  <a:pt x="622301" y="1750218"/>
                </a:lnTo>
                <a:lnTo>
                  <a:pt x="466726" y="1750218"/>
                </a:lnTo>
                <a:lnTo>
                  <a:pt x="466726" y="1050131"/>
                </a:lnTo>
                <a:lnTo>
                  <a:pt x="388938" y="1050131"/>
                </a:lnTo>
                <a:lnTo>
                  <a:pt x="388938" y="1750218"/>
                </a:lnTo>
                <a:lnTo>
                  <a:pt x="233363" y="1750218"/>
                </a:lnTo>
                <a:lnTo>
                  <a:pt x="233363" y="661193"/>
                </a:lnTo>
                <a:lnTo>
                  <a:pt x="151686" y="999569"/>
                </a:lnTo>
                <a:cubicBezTo>
                  <a:pt x="143907" y="1030684"/>
                  <a:pt x="112792" y="1057910"/>
                  <a:pt x="77788" y="1057910"/>
                </a:cubicBezTo>
                <a:cubicBezTo>
                  <a:pt x="35004" y="1057910"/>
                  <a:pt x="0" y="1022905"/>
                  <a:pt x="0" y="980123"/>
                </a:cubicBezTo>
                <a:cubicBezTo>
                  <a:pt x="0" y="972343"/>
                  <a:pt x="3889" y="964564"/>
                  <a:pt x="3889" y="960675"/>
                </a:cubicBezTo>
                <a:lnTo>
                  <a:pt x="112792" y="497840"/>
                </a:lnTo>
                <a:cubicBezTo>
                  <a:pt x="116682" y="482281"/>
                  <a:pt x="124460" y="466725"/>
                  <a:pt x="136129" y="455057"/>
                </a:cubicBezTo>
                <a:cubicBezTo>
                  <a:pt x="182801" y="416162"/>
                  <a:pt x="237252" y="385047"/>
                  <a:pt x="299482" y="369490"/>
                </a:cubicBezTo>
                <a:cubicBezTo>
                  <a:pt x="342265" y="357821"/>
                  <a:pt x="385049" y="350043"/>
                  <a:pt x="427832" y="350043"/>
                </a:cubicBezTo>
                <a:close/>
                <a:moveTo>
                  <a:pt x="427831" y="0"/>
                </a:moveTo>
                <a:cubicBezTo>
                  <a:pt x="513753" y="0"/>
                  <a:pt x="583406" y="69653"/>
                  <a:pt x="583406" y="155575"/>
                </a:cubicBezTo>
                <a:cubicBezTo>
                  <a:pt x="583406" y="241496"/>
                  <a:pt x="513753" y="311150"/>
                  <a:pt x="427831" y="311150"/>
                </a:cubicBezTo>
                <a:cubicBezTo>
                  <a:pt x="341910" y="311150"/>
                  <a:pt x="272256" y="241496"/>
                  <a:pt x="272256" y="155575"/>
                </a:cubicBezTo>
                <a:cubicBezTo>
                  <a:pt x="272256" y="69653"/>
                  <a:pt x="341910" y="0"/>
                  <a:pt x="427831" y="0"/>
                </a:cubicBezTo>
                <a:close/>
              </a:path>
            </a:pathLst>
          </a:custGeom>
          <a:solidFill>
            <a:srgbClr val="296DC0"/>
          </a:solidFill>
          <a:ln w="15081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01786058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edNeph_VisualAbstract_Template_NoText.potx" id="{B1C48F58-D1E0-4C98-814B-D3979964E517}" vid="{3276ECFE-687C-499A-B544-1DE21692DD6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246</Words>
  <Application>Microsoft Office PowerPoint</Application>
  <PresentationFormat>Widescreen</PresentationFormat>
  <Paragraphs>13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Times New Roman</vt:lpstr>
      <vt:lpstr>Office Theme</vt:lpstr>
      <vt:lpstr>PowerPoint Presentation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DRAFT IDEAS  initially using a combination of    monochromatic and triadic colours</dc:title>
  <dc:creator/>
  <cp:lastModifiedBy/>
  <cp:revision>60</cp:revision>
  <dcterms:created xsi:type="dcterms:W3CDTF">2019-06-13T12:30:18Z</dcterms:created>
  <dcterms:modified xsi:type="dcterms:W3CDTF">2025-02-07T23:07:46Z</dcterms:modified>
</cp:coreProperties>
</file>