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39" autoAdjust="0"/>
    <p:restoredTop sz="94660"/>
  </p:normalViewPr>
  <p:slideViewPr>
    <p:cSldViewPr snapToGrid="0">
      <p:cViewPr varScale="1">
        <p:scale>
          <a:sx n="83" d="100"/>
          <a:sy n="83" d="100"/>
        </p:scale>
        <p:origin x="533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12/02/2025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3331516"/>
            <a:ext cx="1499856" cy="1177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192254" y="-20376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Assessing the performance of large language models (GPT-3.5 and GPT-4) and accurate clinical information for pediatric nephrology</a:t>
            </a:r>
            <a:endParaRPr lang="en-US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2254" y="1016333"/>
            <a:ext cx="11999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AIM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This study aimed to evaluate the clinical decision-making performance of two AI-based language models, GPT-3.5 and GPT-4, in pediatric nephrology.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 Forty pediatric nephrology specialists with ≥5 years of experience rated GPT-3.5</a:t>
            </a:r>
          </a:p>
          <a:p>
            <a:r>
              <a:rPr lang="en-GB" dirty="0">
                <a:solidFill>
                  <a:srgbClr val="0065AA"/>
                </a:solidFill>
              </a:rPr>
              <a:t>and GPT-4 responses to 10 clinical questions using a 1–5 scale via Google Forms. Statistical</a:t>
            </a:r>
          </a:p>
          <a:p>
            <a:r>
              <a:rPr lang="en-GB" dirty="0">
                <a:solidFill>
                  <a:srgbClr val="0065AA"/>
                </a:solidFill>
              </a:rPr>
              <a:t>analyses included independent t-tests, Cronbach’s alpha for reliability, and Cohen’s d for</a:t>
            </a:r>
          </a:p>
          <a:p>
            <a:r>
              <a:rPr lang="en-GB" dirty="0">
                <a:solidFill>
                  <a:srgbClr val="0065AA"/>
                </a:solidFill>
              </a:rPr>
              <a:t>effect size.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  <a:latin typeface="+mj-lt"/>
              </a:rPr>
              <a:t>Sav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 2025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While GPT-3.5 and GPT-4 provided a foundational level of clinical decision support, neither model exhibited superior performance in addressing the unique challenges of pediatric nephrology. 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3170238"/>
            <a:ext cx="5127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Freeform: Shape 46">
            <a:extLst>
              <a:ext uri="{FF2B5EF4-FFF2-40B4-BE49-F238E27FC236}">
                <a16:creationId xmlns:a16="http://schemas.microsoft.com/office/drawing/2014/main" id="{398CC7CE-E349-47F6-A657-57A404826369}"/>
              </a:ext>
            </a:extLst>
          </p:cNvPr>
          <p:cNvSpPr/>
          <p:nvPr/>
        </p:nvSpPr>
        <p:spPr>
          <a:xfrm>
            <a:off x="1107448" y="3170238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1" name="Freeform: Shape 46">
            <a:extLst>
              <a:ext uri="{FF2B5EF4-FFF2-40B4-BE49-F238E27FC236}">
                <a16:creationId xmlns:a16="http://schemas.microsoft.com/office/drawing/2014/main" id="{398CC7CE-E349-47F6-A657-57A404826369}"/>
              </a:ext>
            </a:extLst>
          </p:cNvPr>
          <p:cNvSpPr/>
          <p:nvPr/>
        </p:nvSpPr>
        <p:spPr>
          <a:xfrm>
            <a:off x="750166" y="4050831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4" name="Metin kutusu 3"/>
          <p:cNvSpPr txBox="1"/>
          <p:nvPr/>
        </p:nvSpPr>
        <p:spPr>
          <a:xfrm>
            <a:off x="21048" y="5169041"/>
            <a:ext cx="3169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chemeClr val="accent5"/>
                </a:solidFill>
              </a:rPr>
              <a:t>Pediatric nephrology specialists</a:t>
            </a:r>
          </a:p>
        </p:txBody>
      </p:sp>
      <p:sp>
        <p:nvSpPr>
          <p:cNvPr id="14" name="Freeform: Shape 46">
            <a:extLst>
              <a:ext uri="{FF2B5EF4-FFF2-40B4-BE49-F238E27FC236}">
                <a16:creationId xmlns:a16="http://schemas.microsoft.com/office/drawing/2014/main" id="{398CC7CE-E349-47F6-A657-57A404826369}"/>
              </a:ext>
            </a:extLst>
          </p:cNvPr>
          <p:cNvSpPr/>
          <p:nvPr/>
        </p:nvSpPr>
        <p:spPr>
          <a:xfrm>
            <a:off x="192254" y="4050831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5" name="Freeform: Shape 46">
            <a:extLst>
              <a:ext uri="{FF2B5EF4-FFF2-40B4-BE49-F238E27FC236}">
                <a16:creationId xmlns:a16="http://schemas.microsoft.com/office/drawing/2014/main" id="{398CC7CE-E349-47F6-A657-57A404826369}"/>
              </a:ext>
            </a:extLst>
          </p:cNvPr>
          <p:cNvSpPr/>
          <p:nvPr/>
        </p:nvSpPr>
        <p:spPr>
          <a:xfrm>
            <a:off x="1374148" y="4088981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518" y="3140170"/>
            <a:ext cx="762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432" y="4497479"/>
            <a:ext cx="7556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Rectangle 58"/>
          <p:cNvSpPr/>
          <p:nvPr/>
        </p:nvSpPr>
        <p:spPr>
          <a:xfrm>
            <a:off x="4845518" y="3653356"/>
            <a:ext cx="1498132" cy="524669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AA0065"/>
                </a:solidFill>
              </a:rPr>
              <a:t>Conclusions</a:t>
            </a:r>
            <a:r>
              <a:rPr lang="tr-TR" dirty="0">
                <a:solidFill>
                  <a:srgbClr val="AA0065"/>
                </a:solidFill>
              </a:rPr>
              <a:t>:</a:t>
            </a:r>
            <a:endParaRPr lang="en-GB" dirty="0">
              <a:solidFill>
                <a:srgbClr val="AA0065"/>
              </a:solidFill>
            </a:endParaRPr>
          </a:p>
        </p:txBody>
      </p:sp>
      <p:pic>
        <p:nvPicPr>
          <p:cNvPr id="1034" name="Picture 10" descr="Figure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176" y="2652818"/>
            <a:ext cx="4876712" cy="291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Up Arrow 74"/>
          <p:cNvSpPr/>
          <p:nvPr/>
        </p:nvSpPr>
        <p:spPr>
          <a:xfrm rot="5400000">
            <a:off x="4349544" y="3711511"/>
            <a:ext cx="301374" cy="47677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296D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465754" y="3627666"/>
            <a:ext cx="323318" cy="567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409575" y="2848840"/>
            <a:ext cx="11831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AA0065"/>
                </a:solidFill>
              </a:rPr>
              <a:t>n=40</a:t>
            </a:r>
          </a:p>
        </p:txBody>
      </p:sp>
      <p:sp>
        <p:nvSpPr>
          <p:cNvPr id="17" name="Rectangle 48"/>
          <p:cNvSpPr/>
          <p:nvPr/>
        </p:nvSpPr>
        <p:spPr>
          <a:xfrm>
            <a:off x="2559518" y="4477888"/>
            <a:ext cx="1387007" cy="622841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accent5"/>
                </a:solidFill>
              </a:rPr>
              <a:t>GPT-4 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16" name="Rectangle 19"/>
          <p:cNvSpPr/>
          <p:nvPr/>
        </p:nvSpPr>
        <p:spPr>
          <a:xfrm>
            <a:off x="2421442" y="2741783"/>
            <a:ext cx="1322929" cy="614223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GPT-3.5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3083</TotalTime>
  <Words>134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Bob Thompson</cp:lastModifiedBy>
  <cp:revision>68</cp:revision>
  <dcterms:created xsi:type="dcterms:W3CDTF">2019-06-13T12:30:18Z</dcterms:created>
  <dcterms:modified xsi:type="dcterms:W3CDTF">2025-02-12T22:39:08Z</dcterms:modified>
</cp:coreProperties>
</file>